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4"/>
  </p:sldMasterIdLst>
  <p:notesMasterIdLst>
    <p:notesMasterId r:id="rId122"/>
  </p:notesMasterIdLst>
  <p:handoutMasterIdLst>
    <p:handoutMasterId r:id="rId123"/>
  </p:handoutMasterIdLst>
  <p:sldIdLst>
    <p:sldId id="267" r:id="rId5"/>
    <p:sldId id="278" r:id="rId6"/>
    <p:sldId id="298" r:id="rId7"/>
    <p:sldId id="299" r:id="rId8"/>
    <p:sldId id="300" r:id="rId9"/>
    <p:sldId id="301" r:id="rId10"/>
    <p:sldId id="302" r:id="rId11"/>
    <p:sldId id="305" r:id="rId12"/>
    <p:sldId id="283" r:id="rId13"/>
    <p:sldId id="284" r:id="rId14"/>
    <p:sldId id="303" r:id="rId15"/>
    <p:sldId id="304" r:id="rId16"/>
    <p:sldId id="286" r:id="rId17"/>
    <p:sldId id="285" r:id="rId18"/>
    <p:sldId id="292" r:id="rId19"/>
    <p:sldId id="291" r:id="rId20"/>
    <p:sldId id="287" r:id="rId21"/>
    <p:sldId id="288" r:id="rId22"/>
    <p:sldId id="293" r:id="rId23"/>
    <p:sldId id="294"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9" r:id="rId40"/>
    <p:sldId id="321" r:id="rId41"/>
    <p:sldId id="322" r:id="rId42"/>
    <p:sldId id="328" r:id="rId43"/>
    <p:sldId id="327" r:id="rId44"/>
    <p:sldId id="326" r:id="rId45"/>
    <p:sldId id="325" r:id="rId46"/>
    <p:sldId id="324" r:id="rId47"/>
    <p:sldId id="323" r:id="rId48"/>
    <p:sldId id="330" r:id="rId49"/>
    <p:sldId id="331" r:id="rId50"/>
    <p:sldId id="332" r:id="rId51"/>
    <p:sldId id="337" r:id="rId52"/>
    <p:sldId id="338" r:id="rId53"/>
    <p:sldId id="341" r:id="rId54"/>
    <p:sldId id="343" r:id="rId55"/>
    <p:sldId id="289" r:id="rId56"/>
    <p:sldId id="290" r:id="rId57"/>
    <p:sldId id="344" r:id="rId58"/>
    <p:sldId id="345" r:id="rId59"/>
    <p:sldId id="346" r:id="rId60"/>
    <p:sldId id="347" r:id="rId61"/>
    <p:sldId id="348" r:id="rId62"/>
    <p:sldId id="349" r:id="rId63"/>
    <p:sldId id="351" r:id="rId64"/>
    <p:sldId id="352" r:id="rId65"/>
    <p:sldId id="353" r:id="rId66"/>
    <p:sldId id="375" r:id="rId67"/>
    <p:sldId id="354" r:id="rId68"/>
    <p:sldId id="355" r:id="rId69"/>
    <p:sldId id="356" r:id="rId70"/>
    <p:sldId id="357" r:id="rId71"/>
    <p:sldId id="358" r:id="rId72"/>
    <p:sldId id="359" r:id="rId73"/>
    <p:sldId id="364" r:id="rId74"/>
    <p:sldId id="360" r:id="rId75"/>
    <p:sldId id="361" r:id="rId76"/>
    <p:sldId id="362" r:id="rId77"/>
    <p:sldId id="363" r:id="rId78"/>
    <p:sldId id="365" r:id="rId79"/>
    <p:sldId id="366" r:id="rId80"/>
    <p:sldId id="367" r:id="rId81"/>
    <p:sldId id="376" r:id="rId82"/>
    <p:sldId id="368" r:id="rId83"/>
    <p:sldId id="369" r:id="rId84"/>
    <p:sldId id="377" r:id="rId85"/>
    <p:sldId id="370" r:id="rId86"/>
    <p:sldId id="379" r:id="rId87"/>
    <p:sldId id="380" r:id="rId88"/>
    <p:sldId id="381" r:id="rId89"/>
    <p:sldId id="384" r:id="rId90"/>
    <p:sldId id="401" r:id="rId91"/>
    <p:sldId id="382" r:id="rId92"/>
    <p:sldId id="383" r:id="rId93"/>
    <p:sldId id="378" r:id="rId94"/>
    <p:sldId id="385" r:id="rId95"/>
    <p:sldId id="386" r:id="rId96"/>
    <p:sldId id="387" r:id="rId97"/>
    <p:sldId id="388" r:id="rId98"/>
    <p:sldId id="389" r:id="rId99"/>
    <p:sldId id="390" r:id="rId100"/>
    <p:sldId id="391" r:id="rId101"/>
    <p:sldId id="392" r:id="rId102"/>
    <p:sldId id="393" r:id="rId103"/>
    <p:sldId id="394" r:id="rId104"/>
    <p:sldId id="395" r:id="rId105"/>
    <p:sldId id="396" r:id="rId106"/>
    <p:sldId id="397" r:id="rId107"/>
    <p:sldId id="402" r:id="rId108"/>
    <p:sldId id="398" r:id="rId109"/>
    <p:sldId id="399" r:id="rId110"/>
    <p:sldId id="403" r:id="rId111"/>
    <p:sldId id="404" r:id="rId112"/>
    <p:sldId id="405" r:id="rId113"/>
    <p:sldId id="406" r:id="rId114"/>
    <p:sldId id="407" r:id="rId115"/>
    <p:sldId id="408" r:id="rId116"/>
    <p:sldId id="409" r:id="rId117"/>
    <p:sldId id="410" r:id="rId118"/>
    <p:sldId id="411" r:id="rId119"/>
    <p:sldId id="400" r:id="rId120"/>
    <p:sldId id="412" r:id="rId121"/>
  </p:sldIdLst>
  <p:sldSz cx="12188825" cy="6858000"/>
  <p:notesSz cx="6858000" cy="9144000"/>
  <p:defaultTextStyle>
    <a:defPPr rtl="0">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49" autoAdjust="0"/>
    <p:restoredTop sz="94599" autoAdjust="0"/>
  </p:normalViewPr>
  <p:slideViewPr>
    <p:cSldViewPr>
      <p:cViewPr varScale="1">
        <p:scale>
          <a:sx n="70" d="100"/>
          <a:sy n="70" d="100"/>
        </p:scale>
        <p:origin x="-780" y="-90"/>
      </p:cViewPr>
      <p:guideLst>
        <p:guide orient="horz" pos="2160"/>
        <p:guide pos="3839"/>
      </p:guideLst>
    </p:cSldViewPr>
  </p:slideViewPr>
  <p:outlineViewPr>
    <p:cViewPr>
      <p:scale>
        <a:sx n="33" d="100"/>
        <a:sy n="33" d="100"/>
      </p:scale>
      <p:origin x="0" y="0"/>
    </p:cViewPr>
  </p:outlineViewPr>
  <p:notesTextViewPr>
    <p:cViewPr>
      <p:scale>
        <a:sx n="100" d="100"/>
        <a:sy n="100" d="100"/>
      </p:scale>
      <p:origin x="0" y="0"/>
    </p:cViewPr>
  </p:notesTextViewPr>
  <p:notesViewPr>
    <p:cSldViewPr showGuides="1">
      <p:cViewPr varScale="1">
        <p:scale>
          <a:sx n="63" d="100"/>
          <a:sy n="63" d="100"/>
        </p:scale>
        <p:origin x="28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handoutMaster" Target="handoutMasters/handoutMaster1.xml"/><Relationship Id="rId128" Type="http://schemas.microsoft.com/office/2015/10/relationships/revisionInfo" Target="revisionInfo.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presProps" Target="presProp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_rels/data6.xml.rels><?xml version="1.0" encoding="UTF-8" standalone="yes"?>
<Relationships xmlns="http://schemas.openxmlformats.org/package/2006/relationships"><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 Id="rId4" Type="http://schemas.openxmlformats.org/officeDocument/2006/relationships/image" Target="../media/image5.jpeg"/></Relationships>
</file>

<file path=ppt/diagrams/_rels/drawing6.xml.rels><?xml version="1.0" encoding="UTF-8" standalone="yes"?>
<Relationships xmlns="http://schemas.openxmlformats.org/package/2006/relationships"><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 Id="rId4" Type="http://schemas.openxmlformats.org/officeDocument/2006/relationships/image" Target="../media/image5.jpeg"/></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92027D-C17B-4CD8-BDFB-B50671B4834B}" type="doc">
      <dgm:prSet loTypeId="urn:microsoft.com/office/officeart/2005/8/layout/orgChart1#2" loCatId="hierarchy" qsTypeId="urn:microsoft.com/office/officeart/2005/8/quickstyle/simple4#13" qsCatId="simple" csTypeId="urn:microsoft.com/office/officeart/2005/8/colors/accent3_2" csCatId="accent3" phldr="1"/>
      <dgm:spPr/>
      <dgm:t>
        <a:bodyPr/>
        <a:lstStyle/>
        <a:p>
          <a:endParaRPr lang="en-US"/>
        </a:p>
      </dgm:t>
    </dgm:pt>
    <dgm:pt modelId="{F5FAB9D7-E0A8-4715-89D0-00C5B04C3014}">
      <dgm:prSet phldrT="[Text]"/>
      <dgm:spPr/>
      <dgm:t>
        <a:bodyPr/>
        <a:lstStyle/>
        <a:p>
          <a:r>
            <a:rPr lang="tr-TR" noProof="0" dirty="0"/>
            <a:t>DÖNER SERMAYENİN TAHSİL EDİLEN GELİRİ</a:t>
          </a:r>
        </a:p>
      </dgm:t>
    </dgm:pt>
    <dgm:pt modelId="{CEF50CF1-013F-4917-8D4E-12BAF6583239}" type="parTrans" cxnId="{317D1223-0116-4E3B-9D23-BBDC0291829B}">
      <dgm:prSet/>
      <dgm:spPr/>
      <dgm:t>
        <a:bodyPr/>
        <a:lstStyle/>
        <a:p>
          <a:endParaRPr lang="en-US"/>
        </a:p>
      </dgm:t>
    </dgm:pt>
    <dgm:pt modelId="{26BC2BC2-4710-4F20-BA59-3E660C2B5CEE}" type="sibTrans" cxnId="{317D1223-0116-4E3B-9D23-BBDC0291829B}">
      <dgm:prSet/>
      <dgm:spPr/>
      <dgm:t>
        <a:bodyPr/>
        <a:lstStyle/>
        <a:p>
          <a:endParaRPr lang="en-US"/>
        </a:p>
      </dgm:t>
    </dgm:pt>
    <dgm:pt modelId="{5CE996FE-FF29-4183-BE8A-A6C0533DD524}">
      <dgm:prSet phldrT="[Text]"/>
      <dgm:spPr/>
      <dgm:t>
        <a:bodyPr/>
        <a:lstStyle/>
        <a:p>
          <a:pPr rtl="0"/>
          <a:r>
            <a:rPr lang="tr-TR" noProof="0" dirty="0"/>
            <a:t>En Az %35</a:t>
          </a:r>
        </a:p>
        <a:p>
          <a:pPr rtl="0"/>
          <a:r>
            <a:rPr lang="tr-TR" noProof="0" dirty="0"/>
            <a:t>-Sağlık Uygulama ve Araştırma Merkezleri</a:t>
          </a:r>
        </a:p>
        <a:p>
          <a:pPr rtl="0"/>
          <a:r>
            <a:rPr lang="tr-TR" noProof="0" dirty="0"/>
            <a:t>-Açık Öğretim Hizmeti</a:t>
          </a:r>
        </a:p>
      </dgm:t>
    </dgm:pt>
    <dgm:pt modelId="{6555294C-CAF0-4D86-80E9-E2A38E11C6DB}" type="parTrans" cxnId="{269BB3AA-E945-416A-8EF9-300619E598D8}">
      <dgm:prSet/>
      <dgm:spPr/>
      <dgm:t>
        <a:bodyPr/>
        <a:lstStyle/>
        <a:p>
          <a:endParaRPr lang="en-US"/>
        </a:p>
      </dgm:t>
    </dgm:pt>
    <dgm:pt modelId="{8C233784-0288-496F-AED4-372956547499}" type="sibTrans" cxnId="{269BB3AA-E945-416A-8EF9-300619E598D8}">
      <dgm:prSet/>
      <dgm:spPr/>
      <dgm:t>
        <a:bodyPr/>
        <a:lstStyle/>
        <a:p>
          <a:endParaRPr lang="en-US"/>
        </a:p>
      </dgm:t>
    </dgm:pt>
    <dgm:pt modelId="{96E7A32C-A268-457D-9155-9E9EA9F83ABA}">
      <dgm:prSet phldrT="[Text]"/>
      <dgm:spPr/>
      <dgm:t>
        <a:bodyPr/>
        <a:lstStyle/>
        <a:p>
          <a:r>
            <a:rPr lang="tr-TR" noProof="0" dirty="0"/>
            <a:t>En Az %30</a:t>
          </a:r>
        </a:p>
        <a:p>
          <a:r>
            <a:rPr lang="tr-TR" noProof="0" dirty="0"/>
            <a:t>-Ziraat ve Veteriner Fakülteleri</a:t>
          </a:r>
        </a:p>
        <a:p>
          <a:r>
            <a:rPr lang="tr-TR" noProof="0" dirty="0"/>
            <a:t>-Sivil Havacılık Y.O.</a:t>
          </a:r>
        </a:p>
        <a:p>
          <a:r>
            <a:rPr lang="tr-TR" noProof="0" dirty="0"/>
            <a:t>-Sürekli Eğitim Merkezleri</a:t>
          </a:r>
        </a:p>
        <a:p>
          <a:r>
            <a:rPr lang="tr-TR" noProof="0" dirty="0"/>
            <a:t>Bünyesinde Atölye ve Laboratuvar Olan</a:t>
          </a:r>
        </a:p>
      </dgm:t>
    </dgm:pt>
    <dgm:pt modelId="{028ED0A0-C13C-41B7-BF25-903E8AB55A43}" type="parTrans" cxnId="{C6479213-A095-4F69-889F-F920E7D99128}">
      <dgm:prSet/>
      <dgm:spPr/>
      <dgm:t>
        <a:bodyPr/>
        <a:lstStyle/>
        <a:p>
          <a:endParaRPr lang="en-US"/>
        </a:p>
      </dgm:t>
    </dgm:pt>
    <dgm:pt modelId="{C03E7F30-1C17-4E74-9DE0-02D8C94653BD}" type="sibTrans" cxnId="{C6479213-A095-4F69-889F-F920E7D99128}">
      <dgm:prSet/>
      <dgm:spPr/>
      <dgm:t>
        <a:bodyPr/>
        <a:lstStyle/>
        <a:p>
          <a:endParaRPr lang="en-US"/>
        </a:p>
      </dgm:t>
    </dgm:pt>
    <dgm:pt modelId="{6FE59D9E-5CEA-4DC4-A991-07F6D3F929F9}">
      <dgm:prSet phldrT="[Text]"/>
      <dgm:spPr/>
      <dgm:t>
        <a:bodyPr/>
        <a:lstStyle/>
        <a:p>
          <a:r>
            <a:rPr lang="tr-TR" noProof="0" dirty="0"/>
            <a:t>En</a:t>
          </a:r>
          <a:r>
            <a:rPr lang="tr-TR" baseline="0" noProof="0" dirty="0"/>
            <a:t> az %15 </a:t>
          </a:r>
        </a:p>
        <a:p>
          <a:r>
            <a:rPr lang="tr-TR" baseline="0" noProof="0" dirty="0"/>
            <a:t>-Diğerleri</a:t>
          </a:r>
          <a:endParaRPr lang="tr-TR" noProof="0" dirty="0"/>
        </a:p>
      </dgm:t>
    </dgm:pt>
    <dgm:pt modelId="{6F18B7D3-D3EE-4EE2-A49D-CA8598A10280}" type="parTrans" cxnId="{D6D179EB-6338-4DDF-BC84-0AFDB0B1922B}">
      <dgm:prSet/>
      <dgm:spPr/>
      <dgm:t>
        <a:bodyPr/>
        <a:lstStyle/>
        <a:p>
          <a:endParaRPr lang="en-US"/>
        </a:p>
      </dgm:t>
    </dgm:pt>
    <dgm:pt modelId="{74A52BF9-5705-42AD-AF46-53F36C6D9FFF}" type="sibTrans" cxnId="{D6D179EB-6338-4DDF-BC84-0AFDB0B1922B}">
      <dgm:prSet/>
      <dgm:spPr/>
      <dgm:t>
        <a:bodyPr/>
        <a:lstStyle/>
        <a:p>
          <a:endParaRPr lang="en-US"/>
        </a:p>
      </dgm:t>
    </dgm:pt>
    <dgm:pt modelId="{97E32F3F-BFCA-4387-8B37-CAEB0E673BD2}" type="pres">
      <dgm:prSet presAssocID="{E992027D-C17B-4CD8-BDFB-B50671B4834B}" presName="hierChild1" presStyleCnt="0">
        <dgm:presLayoutVars>
          <dgm:orgChart val="1"/>
          <dgm:chPref val="1"/>
          <dgm:dir/>
          <dgm:animOne val="branch"/>
          <dgm:animLvl val="lvl"/>
          <dgm:resizeHandles/>
        </dgm:presLayoutVars>
      </dgm:prSet>
      <dgm:spPr/>
      <dgm:t>
        <a:bodyPr/>
        <a:lstStyle/>
        <a:p>
          <a:endParaRPr lang="tr-TR"/>
        </a:p>
      </dgm:t>
    </dgm:pt>
    <dgm:pt modelId="{FD2F4925-C279-4B19-986E-9DA04FB5B57F}" type="pres">
      <dgm:prSet presAssocID="{F5FAB9D7-E0A8-4715-89D0-00C5B04C3014}" presName="hierRoot1" presStyleCnt="0">
        <dgm:presLayoutVars>
          <dgm:hierBranch val="init"/>
        </dgm:presLayoutVars>
      </dgm:prSet>
      <dgm:spPr/>
    </dgm:pt>
    <dgm:pt modelId="{A9FF46DE-19D7-4F15-93E1-3ED8DE16BF6B}" type="pres">
      <dgm:prSet presAssocID="{F5FAB9D7-E0A8-4715-89D0-00C5B04C3014}" presName="rootComposite1" presStyleCnt="0"/>
      <dgm:spPr/>
    </dgm:pt>
    <dgm:pt modelId="{4484C01E-750B-4D9D-8DCB-FD988F97AF7A}" type="pres">
      <dgm:prSet presAssocID="{F5FAB9D7-E0A8-4715-89D0-00C5B04C3014}" presName="rootText1" presStyleLbl="node0" presStyleIdx="0" presStyleCnt="1" custLinFactNeighborX="-651" custLinFactNeighborY="-78176">
        <dgm:presLayoutVars>
          <dgm:chPref val="3"/>
        </dgm:presLayoutVars>
      </dgm:prSet>
      <dgm:spPr/>
      <dgm:t>
        <a:bodyPr/>
        <a:lstStyle/>
        <a:p>
          <a:endParaRPr lang="tr-TR"/>
        </a:p>
      </dgm:t>
    </dgm:pt>
    <dgm:pt modelId="{866AC8A1-C494-497B-B25C-4D24BD75FBAA}" type="pres">
      <dgm:prSet presAssocID="{F5FAB9D7-E0A8-4715-89D0-00C5B04C3014}" presName="rootConnector1" presStyleLbl="node1" presStyleIdx="0" presStyleCnt="0"/>
      <dgm:spPr/>
      <dgm:t>
        <a:bodyPr/>
        <a:lstStyle/>
        <a:p>
          <a:endParaRPr lang="tr-TR"/>
        </a:p>
      </dgm:t>
    </dgm:pt>
    <dgm:pt modelId="{982FBDA0-1E42-403A-8F47-FADC81EE3F89}" type="pres">
      <dgm:prSet presAssocID="{F5FAB9D7-E0A8-4715-89D0-00C5B04C3014}" presName="hierChild2" presStyleCnt="0"/>
      <dgm:spPr/>
    </dgm:pt>
    <dgm:pt modelId="{42ADF7AF-5E60-4879-948F-BDF03CD187F9}" type="pres">
      <dgm:prSet presAssocID="{6555294C-CAF0-4D86-80E9-E2A38E11C6DB}" presName="Name37" presStyleLbl="parChTrans1D2" presStyleIdx="0" presStyleCnt="3"/>
      <dgm:spPr/>
      <dgm:t>
        <a:bodyPr/>
        <a:lstStyle/>
        <a:p>
          <a:endParaRPr lang="tr-TR"/>
        </a:p>
      </dgm:t>
    </dgm:pt>
    <dgm:pt modelId="{113AD872-514F-4CE3-9B9D-FA6EC12C0B18}" type="pres">
      <dgm:prSet presAssocID="{5CE996FE-FF29-4183-BE8A-A6C0533DD524}" presName="hierRoot2" presStyleCnt="0">
        <dgm:presLayoutVars>
          <dgm:hierBranch val="init"/>
        </dgm:presLayoutVars>
      </dgm:prSet>
      <dgm:spPr/>
    </dgm:pt>
    <dgm:pt modelId="{429DB921-63D5-4078-8D0F-370A9FBA2F4E}" type="pres">
      <dgm:prSet presAssocID="{5CE996FE-FF29-4183-BE8A-A6C0533DD524}" presName="rootComposite" presStyleCnt="0"/>
      <dgm:spPr/>
    </dgm:pt>
    <dgm:pt modelId="{07338C68-922F-4DE2-9002-B328516EA27B}" type="pres">
      <dgm:prSet presAssocID="{5CE996FE-FF29-4183-BE8A-A6C0533DD524}" presName="rootText" presStyleLbl="node2" presStyleIdx="0" presStyleCnt="3" custScaleY="240563" custLinFactNeighborX="8785" custLinFactNeighborY="-26587">
        <dgm:presLayoutVars>
          <dgm:chPref val="3"/>
        </dgm:presLayoutVars>
      </dgm:prSet>
      <dgm:spPr/>
      <dgm:t>
        <a:bodyPr/>
        <a:lstStyle/>
        <a:p>
          <a:endParaRPr lang="tr-TR"/>
        </a:p>
      </dgm:t>
    </dgm:pt>
    <dgm:pt modelId="{152E8A96-B1A3-47D8-9264-1E38633240B8}" type="pres">
      <dgm:prSet presAssocID="{5CE996FE-FF29-4183-BE8A-A6C0533DD524}" presName="rootConnector" presStyleLbl="node2" presStyleIdx="0" presStyleCnt="3"/>
      <dgm:spPr/>
      <dgm:t>
        <a:bodyPr/>
        <a:lstStyle/>
        <a:p>
          <a:endParaRPr lang="tr-TR"/>
        </a:p>
      </dgm:t>
    </dgm:pt>
    <dgm:pt modelId="{A93F0511-7C51-4ADF-8D74-BD99590F9A7E}" type="pres">
      <dgm:prSet presAssocID="{5CE996FE-FF29-4183-BE8A-A6C0533DD524}" presName="hierChild4" presStyleCnt="0"/>
      <dgm:spPr/>
    </dgm:pt>
    <dgm:pt modelId="{773FC412-A343-4A5B-AB36-7DA6A2B7E294}" type="pres">
      <dgm:prSet presAssocID="{5CE996FE-FF29-4183-BE8A-A6C0533DD524}" presName="hierChild5" presStyleCnt="0"/>
      <dgm:spPr/>
    </dgm:pt>
    <dgm:pt modelId="{23A542C4-C271-4C07-99BE-F442E6334496}" type="pres">
      <dgm:prSet presAssocID="{028ED0A0-C13C-41B7-BF25-903E8AB55A43}" presName="Name37" presStyleLbl="parChTrans1D2" presStyleIdx="1" presStyleCnt="3"/>
      <dgm:spPr/>
      <dgm:t>
        <a:bodyPr/>
        <a:lstStyle/>
        <a:p>
          <a:endParaRPr lang="tr-TR"/>
        </a:p>
      </dgm:t>
    </dgm:pt>
    <dgm:pt modelId="{D0BD2C4C-B278-4CDA-B80B-EB5FFD2CF471}" type="pres">
      <dgm:prSet presAssocID="{96E7A32C-A268-457D-9155-9E9EA9F83ABA}" presName="hierRoot2" presStyleCnt="0">
        <dgm:presLayoutVars>
          <dgm:hierBranch val="init"/>
        </dgm:presLayoutVars>
      </dgm:prSet>
      <dgm:spPr/>
    </dgm:pt>
    <dgm:pt modelId="{A7A32CD5-08D4-4BD5-B5FB-F21B6CFC5D97}" type="pres">
      <dgm:prSet presAssocID="{96E7A32C-A268-457D-9155-9E9EA9F83ABA}" presName="rootComposite" presStyleCnt="0"/>
      <dgm:spPr/>
    </dgm:pt>
    <dgm:pt modelId="{66BC0A5B-EACB-4C1D-829D-2228265F2F58}" type="pres">
      <dgm:prSet presAssocID="{96E7A32C-A268-457D-9155-9E9EA9F83ABA}" presName="rootText" presStyleLbl="node2" presStyleIdx="1" presStyleCnt="3" custAng="0" custScaleX="98933" custScaleY="229755" custLinFactNeighborX="0" custLinFactNeighborY="-21243">
        <dgm:presLayoutVars>
          <dgm:chPref val="3"/>
        </dgm:presLayoutVars>
      </dgm:prSet>
      <dgm:spPr/>
      <dgm:t>
        <a:bodyPr/>
        <a:lstStyle/>
        <a:p>
          <a:endParaRPr lang="tr-TR"/>
        </a:p>
      </dgm:t>
    </dgm:pt>
    <dgm:pt modelId="{0F752553-58A8-4ABB-A4D9-EF3C58EF2C1E}" type="pres">
      <dgm:prSet presAssocID="{96E7A32C-A268-457D-9155-9E9EA9F83ABA}" presName="rootConnector" presStyleLbl="node2" presStyleIdx="1" presStyleCnt="3"/>
      <dgm:spPr/>
      <dgm:t>
        <a:bodyPr/>
        <a:lstStyle/>
        <a:p>
          <a:endParaRPr lang="tr-TR"/>
        </a:p>
      </dgm:t>
    </dgm:pt>
    <dgm:pt modelId="{38AEBDF8-BEED-41B1-A0C5-2ED799B67BED}" type="pres">
      <dgm:prSet presAssocID="{96E7A32C-A268-457D-9155-9E9EA9F83ABA}" presName="hierChild4" presStyleCnt="0"/>
      <dgm:spPr/>
    </dgm:pt>
    <dgm:pt modelId="{1913596F-C94A-4F7C-8246-79995AC3B499}" type="pres">
      <dgm:prSet presAssocID="{96E7A32C-A268-457D-9155-9E9EA9F83ABA}" presName="hierChild5" presStyleCnt="0"/>
      <dgm:spPr/>
    </dgm:pt>
    <dgm:pt modelId="{3598E59E-46D7-48FA-88B7-7D25FD72000D}" type="pres">
      <dgm:prSet presAssocID="{6F18B7D3-D3EE-4EE2-A49D-CA8598A10280}" presName="Name37" presStyleLbl="parChTrans1D2" presStyleIdx="2" presStyleCnt="3"/>
      <dgm:spPr/>
      <dgm:t>
        <a:bodyPr/>
        <a:lstStyle/>
        <a:p>
          <a:endParaRPr lang="tr-TR"/>
        </a:p>
      </dgm:t>
    </dgm:pt>
    <dgm:pt modelId="{57D0D5FC-24FF-480B-A03A-B53248C264BD}" type="pres">
      <dgm:prSet presAssocID="{6FE59D9E-5CEA-4DC4-A991-07F6D3F929F9}" presName="hierRoot2" presStyleCnt="0">
        <dgm:presLayoutVars>
          <dgm:hierBranch val="init"/>
        </dgm:presLayoutVars>
      </dgm:prSet>
      <dgm:spPr/>
    </dgm:pt>
    <dgm:pt modelId="{A7ABD42C-1921-4442-B349-B4D2CFB8A430}" type="pres">
      <dgm:prSet presAssocID="{6FE59D9E-5CEA-4DC4-A991-07F6D3F929F9}" presName="rootComposite" presStyleCnt="0"/>
      <dgm:spPr/>
    </dgm:pt>
    <dgm:pt modelId="{1E0F774F-312E-40C5-B659-9A6795DE5FA5}" type="pres">
      <dgm:prSet presAssocID="{6FE59D9E-5CEA-4DC4-A991-07F6D3F929F9}" presName="rootText" presStyleLbl="node2" presStyleIdx="2" presStyleCnt="3" custScaleY="240922" custLinFactNeighborX="-964" custLinFactNeighborY="-26171">
        <dgm:presLayoutVars>
          <dgm:chPref val="3"/>
        </dgm:presLayoutVars>
      </dgm:prSet>
      <dgm:spPr/>
      <dgm:t>
        <a:bodyPr/>
        <a:lstStyle/>
        <a:p>
          <a:endParaRPr lang="tr-TR"/>
        </a:p>
      </dgm:t>
    </dgm:pt>
    <dgm:pt modelId="{B8A23B80-D131-431D-B2BF-6A94230A4F5D}" type="pres">
      <dgm:prSet presAssocID="{6FE59D9E-5CEA-4DC4-A991-07F6D3F929F9}" presName="rootConnector" presStyleLbl="node2" presStyleIdx="2" presStyleCnt="3"/>
      <dgm:spPr/>
      <dgm:t>
        <a:bodyPr/>
        <a:lstStyle/>
        <a:p>
          <a:endParaRPr lang="tr-TR"/>
        </a:p>
      </dgm:t>
    </dgm:pt>
    <dgm:pt modelId="{CE2386BF-9B18-4AD1-A0F9-2B7ADBEE8F7D}" type="pres">
      <dgm:prSet presAssocID="{6FE59D9E-5CEA-4DC4-A991-07F6D3F929F9}" presName="hierChild4" presStyleCnt="0"/>
      <dgm:spPr/>
    </dgm:pt>
    <dgm:pt modelId="{2C1BBC41-2065-4195-AB82-24FC3ABB9C9E}" type="pres">
      <dgm:prSet presAssocID="{6FE59D9E-5CEA-4DC4-A991-07F6D3F929F9}" presName="hierChild5" presStyleCnt="0"/>
      <dgm:spPr/>
    </dgm:pt>
    <dgm:pt modelId="{14B1CE0B-6FC2-4539-9A26-B85043CEFA1F}" type="pres">
      <dgm:prSet presAssocID="{F5FAB9D7-E0A8-4715-89D0-00C5B04C3014}" presName="hierChild3" presStyleCnt="0"/>
      <dgm:spPr/>
    </dgm:pt>
  </dgm:ptLst>
  <dgm:cxnLst>
    <dgm:cxn modelId="{6AE439EB-0B02-4976-9EB8-E3605951CBBF}" type="presOf" srcId="{F5FAB9D7-E0A8-4715-89D0-00C5B04C3014}" destId="{866AC8A1-C494-497B-B25C-4D24BD75FBAA}" srcOrd="1" destOrd="0" presId="urn:microsoft.com/office/officeart/2005/8/layout/orgChart1#2"/>
    <dgm:cxn modelId="{D6D179EB-6338-4DDF-BC84-0AFDB0B1922B}" srcId="{F5FAB9D7-E0A8-4715-89D0-00C5B04C3014}" destId="{6FE59D9E-5CEA-4DC4-A991-07F6D3F929F9}" srcOrd="2" destOrd="0" parTransId="{6F18B7D3-D3EE-4EE2-A49D-CA8598A10280}" sibTransId="{74A52BF9-5705-42AD-AF46-53F36C6D9FFF}"/>
    <dgm:cxn modelId="{51EEA3A7-7881-4601-8CF7-94EE6FD9C583}" type="presOf" srcId="{6FE59D9E-5CEA-4DC4-A991-07F6D3F929F9}" destId="{B8A23B80-D131-431D-B2BF-6A94230A4F5D}" srcOrd="1" destOrd="0" presId="urn:microsoft.com/office/officeart/2005/8/layout/orgChart1#2"/>
    <dgm:cxn modelId="{269BB3AA-E945-416A-8EF9-300619E598D8}" srcId="{F5FAB9D7-E0A8-4715-89D0-00C5B04C3014}" destId="{5CE996FE-FF29-4183-BE8A-A6C0533DD524}" srcOrd="0" destOrd="0" parTransId="{6555294C-CAF0-4D86-80E9-E2A38E11C6DB}" sibTransId="{8C233784-0288-496F-AED4-372956547499}"/>
    <dgm:cxn modelId="{E2CD3F45-2BA4-44FC-8734-CC1E8042D9C5}" type="presOf" srcId="{6F18B7D3-D3EE-4EE2-A49D-CA8598A10280}" destId="{3598E59E-46D7-48FA-88B7-7D25FD72000D}" srcOrd="0" destOrd="0" presId="urn:microsoft.com/office/officeart/2005/8/layout/orgChart1#2"/>
    <dgm:cxn modelId="{C6479213-A095-4F69-889F-F920E7D99128}" srcId="{F5FAB9D7-E0A8-4715-89D0-00C5B04C3014}" destId="{96E7A32C-A268-457D-9155-9E9EA9F83ABA}" srcOrd="1" destOrd="0" parTransId="{028ED0A0-C13C-41B7-BF25-903E8AB55A43}" sibTransId="{C03E7F30-1C17-4E74-9DE0-02D8C94653BD}"/>
    <dgm:cxn modelId="{F3FB584C-0CE9-49BB-A024-81D7B5C8C0DC}" type="presOf" srcId="{E992027D-C17B-4CD8-BDFB-B50671B4834B}" destId="{97E32F3F-BFCA-4387-8B37-CAEB0E673BD2}" srcOrd="0" destOrd="0" presId="urn:microsoft.com/office/officeart/2005/8/layout/orgChart1#2"/>
    <dgm:cxn modelId="{64DB19B2-69FA-46B9-B7D4-02B8E4ED2A48}" type="presOf" srcId="{5CE996FE-FF29-4183-BE8A-A6C0533DD524}" destId="{07338C68-922F-4DE2-9002-B328516EA27B}" srcOrd="0" destOrd="0" presId="urn:microsoft.com/office/officeart/2005/8/layout/orgChart1#2"/>
    <dgm:cxn modelId="{A4A1D0CC-E3D1-48A4-AC9D-218E89B4CED6}" type="presOf" srcId="{F5FAB9D7-E0A8-4715-89D0-00C5B04C3014}" destId="{4484C01E-750B-4D9D-8DCB-FD988F97AF7A}" srcOrd="0" destOrd="0" presId="urn:microsoft.com/office/officeart/2005/8/layout/orgChart1#2"/>
    <dgm:cxn modelId="{A0D362BF-4390-425C-9A1A-0AC4AB250D61}" type="presOf" srcId="{96E7A32C-A268-457D-9155-9E9EA9F83ABA}" destId="{66BC0A5B-EACB-4C1D-829D-2228265F2F58}" srcOrd="0" destOrd="0" presId="urn:microsoft.com/office/officeart/2005/8/layout/orgChart1#2"/>
    <dgm:cxn modelId="{317D1223-0116-4E3B-9D23-BBDC0291829B}" srcId="{E992027D-C17B-4CD8-BDFB-B50671B4834B}" destId="{F5FAB9D7-E0A8-4715-89D0-00C5B04C3014}" srcOrd="0" destOrd="0" parTransId="{CEF50CF1-013F-4917-8D4E-12BAF6583239}" sibTransId="{26BC2BC2-4710-4F20-BA59-3E660C2B5CEE}"/>
    <dgm:cxn modelId="{61B308DF-7337-44CF-84A2-4D1AD31AA463}" type="presOf" srcId="{96E7A32C-A268-457D-9155-9E9EA9F83ABA}" destId="{0F752553-58A8-4ABB-A4D9-EF3C58EF2C1E}" srcOrd="1" destOrd="0" presId="urn:microsoft.com/office/officeart/2005/8/layout/orgChart1#2"/>
    <dgm:cxn modelId="{66005592-7B0C-4ABA-BE75-1F1A3560CF2E}" type="presOf" srcId="{6555294C-CAF0-4D86-80E9-E2A38E11C6DB}" destId="{42ADF7AF-5E60-4879-948F-BDF03CD187F9}" srcOrd="0" destOrd="0" presId="urn:microsoft.com/office/officeart/2005/8/layout/orgChart1#2"/>
    <dgm:cxn modelId="{174BE3B1-6021-404D-AC3C-FDFDAF522835}" type="presOf" srcId="{5CE996FE-FF29-4183-BE8A-A6C0533DD524}" destId="{152E8A96-B1A3-47D8-9264-1E38633240B8}" srcOrd="1" destOrd="0" presId="urn:microsoft.com/office/officeart/2005/8/layout/orgChart1#2"/>
    <dgm:cxn modelId="{038BA840-E4BA-4397-B185-8204A098C41E}" type="presOf" srcId="{028ED0A0-C13C-41B7-BF25-903E8AB55A43}" destId="{23A542C4-C271-4C07-99BE-F442E6334496}" srcOrd="0" destOrd="0" presId="urn:microsoft.com/office/officeart/2005/8/layout/orgChart1#2"/>
    <dgm:cxn modelId="{438F9BED-DFA2-49BE-9401-6B09272D0C9F}" type="presOf" srcId="{6FE59D9E-5CEA-4DC4-A991-07F6D3F929F9}" destId="{1E0F774F-312E-40C5-B659-9A6795DE5FA5}" srcOrd="0" destOrd="0" presId="urn:microsoft.com/office/officeart/2005/8/layout/orgChart1#2"/>
    <dgm:cxn modelId="{6DBC1AC8-5560-40DB-88AD-2480245C3F38}" type="presParOf" srcId="{97E32F3F-BFCA-4387-8B37-CAEB0E673BD2}" destId="{FD2F4925-C279-4B19-986E-9DA04FB5B57F}" srcOrd="0" destOrd="0" presId="urn:microsoft.com/office/officeart/2005/8/layout/orgChart1#2"/>
    <dgm:cxn modelId="{3E597096-2576-4AF6-8CFC-62917894C145}" type="presParOf" srcId="{FD2F4925-C279-4B19-986E-9DA04FB5B57F}" destId="{A9FF46DE-19D7-4F15-93E1-3ED8DE16BF6B}" srcOrd="0" destOrd="0" presId="urn:microsoft.com/office/officeart/2005/8/layout/orgChart1#2"/>
    <dgm:cxn modelId="{23A80B57-D1D4-406B-877A-9FF02CEFDDBF}" type="presParOf" srcId="{A9FF46DE-19D7-4F15-93E1-3ED8DE16BF6B}" destId="{4484C01E-750B-4D9D-8DCB-FD988F97AF7A}" srcOrd="0" destOrd="0" presId="urn:microsoft.com/office/officeart/2005/8/layout/orgChart1#2"/>
    <dgm:cxn modelId="{FE6B0D5C-852E-41D3-B1FA-E99391351D22}" type="presParOf" srcId="{A9FF46DE-19D7-4F15-93E1-3ED8DE16BF6B}" destId="{866AC8A1-C494-497B-B25C-4D24BD75FBAA}" srcOrd="1" destOrd="0" presId="urn:microsoft.com/office/officeart/2005/8/layout/orgChart1#2"/>
    <dgm:cxn modelId="{D219B0B3-54D0-4465-8B37-9158E0CE4D95}" type="presParOf" srcId="{FD2F4925-C279-4B19-986E-9DA04FB5B57F}" destId="{982FBDA0-1E42-403A-8F47-FADC81EE3F89}" srcOrd="1" destOrd="0" presId="urn:microsoft.com/office/officeart/2005/8/layout/orgChart1#2"/>
    <dgm:cxn modelId="{719DC834-27F1-47D4-A30F-1E8F2F7CD6F5}" type="presParOf" srcId="{982FBDA0-1E42-403A-8F47-FADC81EE3F89}" destId="{42ADF7AF-5E60-4879-948F-BDF03CD187F9}" srcOrd="0" destOrd="0" presId="urn:microsoft.com/office/officeart/2005/8/layout/orgChart1#2"/>
    <dgm:cxn modelId="{98E97399-B9AB-48FE-A3D5-199AFFB7536A}" type="presParOf" srcId="{982FBDA0-1E42-403A-8F47-FADC81EE3F89}" destId="{113AD872-514F-4CE3-9B9D-FA6EC12C0B18}" srcOrd="1" destOrd="0" presId="urn:microsoft.com/office/officeart/2005/8/layout/orgChart1#2"/>
    <dgm:cxn modelId="{6BAB2219-28E7-4B77-9572-02563CA58614}" type="presParOf" srcId="{113AD872-514F-4CE3-9B9D-FA6EC12C0B18}" destId="{429DB921-63D5-4078-8D0F-370A9FBA2F4E}" srcOrd="0" destOrd="0" presId="urn:microsoft.com/office/officeart/2005/8/layout/orgChart1#2"/>
    <dgm:cxn modelId="{4DC79943-FED7-4080-8821-2A617562EA88}" type="presParOf" srcId="{429DB921-63D5-4078-8D0F-370A9FBA2F4E}" destId="{07338C68-922F-4DE2-9002-B328516EA27B}" srcOrd="0" destOrd="0" presId="urn:microsoft.com/office/officeart/2005/8/layout/orgChart1#2"/>
    <dgm:cxn modelId="{E1E2C139-4ADB-4148-A5DA-9219AD112A28}" type="presParOf" srcId="{429DB921-63D5-4078-8D0F-370A9FBA2F4E}" destId="{152E8A96-B1A3-47D8-9264-1E38633240B8}" srcOrd="1" destOrd="0" presId="urn:microsoft.com/office/officeart/2005/8/layout/orgChart1#2"/>
    <dgm:cxn modelId="{5E9DBA92-6944-496F-90C5-A8360CCB1299}" type="presParOf" srcId="{113AD872-514F-4CE3-9B9D-FA6EC12C0B18}" destId="{A93F0511-7C51-4ADF-8D74-BD99590F9A7E}" srcOrd="1" destOrd="0" presId="urn:microsoft.com/office/officeart/2005/8/layout/orgChart1#2"/>
    <dgm:cxn modelId="{85260DBB-E289-4E40-92B4-52CE4F7C089F}" type="presParOf" srcId="{113AD872-514F-4CE3-9B9D-FA6EC12C0B18}" destId="{773FC412-A343-4A5B-AB36-7DA6A2B7E294}" srcOrd="2" destOrd="0" presId="urn:microsoft.com/office/officeart/2005/8/layout/orgChart1#2"/>
    <dgm:cxn modelId="{AF6F2F68-C73A-4F3A-B5C5-32C2DE4339DB}" type="presParOf" srcId="{982FBDA0-1E42-403A-8F47-FADC81EE3F89}" destId="{23A542C4-C271-4C07-99BE-F442E6334496}" srcOrd="2" destOrd="0" presId="urn:microsoft.com/office/officeart/2005/8/layout/orgChart1#2"/>
    <dgm:cxn modelId="{C5C16C8B-129E-4C11-AC39-6659B3E7DEC0}" type="presParOf" srcId="{982FBDA0-1E42-403A-8F47-FADC81EE3F89}" destId="{D0BD2C4C-B278-4CDA-B80B-EB5FFD2CF471}" srcOrd="3" destOrd="0" presId="urn:microsoft.com/office/officeart/2005/8/layout/orgChart1#2"/>
    <dgm:cxn modelId="{B354992B-CD0B-43DF-9F90-E5283BAB243E}" type="presParOf" srcId="{D0BD2C4C-B278-4CDA-B80B-EB5FFD2CF471}" destId="{A7A32CD5-08D4-4BD5-B5FB-F21B6CFC5D97}" srcOrd="0" destOrd="0" presId="urn:microsoft.com/office/officeart/2005/8/layout/orgChart1#2"/>
    <dgm:cxn modelId="{C1F5C0B6-21B1-4AE6-AFA7-88C00041F101}" type="presParOf" srcId="{A7A32CD5-08D4-4BD5-B5FB-F21B6CFC5D97}" destId="{66BC0A5B-EACB-4C1D-829D-2228265F2F58}" srcOrd="0" destOrd="0" presId="urn:microsoft.com/office/officeart/2005/8/layout/orgChart1#2"/>
    <dgm:cxn modelId="{95D99C3A-CCD2-4C1A-88F1-E68695BF83C4}" type="presParOf" srcId="{A7A32CD5-08D4-4BD5-B5FB-F21B6CFC5D97}" destId="{0F752553-58A8-4ABB-A4D9-EF3C58EF2C1E}" srcOrd="1" destOrd="0" presId="urn:microsoft.com/office/officeart/2005/8/layout/orgChart1#2"/>
    <dgm:cxn modelId="{F2916D8F-5BC6-4DED-81AD-B18C07BA9673}" type="presParOf" srcId="{D0BD2C4C-B278-4CDA-B80B-EB5FFD2CF471}" destId="{38AEBDF8-BEED-41B1-A0C5-2ED799B67BED}" srcOrd="1" destOrd="0" presId="urn:microsoft.com/office/officeart/2005/8/layout/orgChart1#2"/>
    <dgm:cxn modelId="{8BD28B7B-69F6-4DF0-94E2-85D450677474}" type="presParOf" srcId="{D0BD2C4C-B278-4CDA-B80B-EB5FFD2CF471}" destId="{1913596F-C94A-4F7C-8246-79995AC3B499}" srcOrd="2" destOrd="0" presId="urn:microsoft.com/office/officeart/2005/8/layout/orgChart1#2"/>
    <dgm:cxn modelId="{047AA4B6-8714-49C4-A749-3C75B1D88C45}" type="presParOf" srcId="{982FBDA0-1E42-403A-8F47-FADC81EE3F89}" destId="{3598E59E-46D7-48FA-88B7-7D25FD72000D}" srcOrd="4" destOrd="0" presId="urn:microsoft.com/office/officeart/2005/8/layout/orgChart1#2"/>
    <dgm:cxn modelId="{F8FBEADB-92D8-4622-9863-E736F15FCB54}" type="presParOf" srcId="{982FBDA0-1E42-403A-8F47-FADC81EE3F89}" destId="{57D0D5FC-24FF-480B-A03A-B53248C264BD}" srcOrd="5" destOrd="0" presId="urn:microsoft.com/office/officeart/2005/8/layout/orgChart1#2"/>
    <dgm:cxn modelId="{EF055EC6-35D1-4D9B-BEF0-8B8495BE4EBC}" type="presParOf" srcId="{57D0D5FC-24FF-480B-A03A-B53248C264BD}" destId="{A7ABD42C-1921-4442-B349-B4D2CFB8A430}" srcOrd="0" destOrd="0" presId="urn:microsoft.com/office/officeart/2005/8/layout/orgChart1#2"/>
    <dgm:cxn modelId="{D419A5C2-41F4-4CC8-B2ED-90E369D856ED}" type="presParOf" srcId="{A7ABD42C-1921-4442-B349-B4D2CFB8A430}" destId="{1E0F774F-312E-40C5-B659-9A6795DE5FA5}" srcOrd="0" destOrd="0" presId="urn:microsoft.com/office/officeart/2005/8/layout/orgChart1#2"/>
    <dgm:cxn modelId="{C94A1684-0902-4B43-B5E5-FE35525F4C71}" type="presParOf" srcId="{A7ABD42C-1921-4442-B349-B4D2CFB8A430}" destId="{B8A23B80-D131-431D-B2BF-6A94230A4F5D}" srcOrd="1" destOrd="0" presId="urn:microsoft.com/office/officeart/2005/8/layout/orgChart1#2"/>
    <dgm:cxn modelId="{CB54DD9D-47AF-48DD-9F5B-E872B90B72DA}" type="presParOf" srcId="{57D0D5FC-24FF-480B-A03A-B53248C264BD}" destId="{CE2386BF-9B18-4AD1-A0F9-2B7ADBEE8F7D}" srcOrd="1" destOrd="0" presId="urn:microsoft.com/office/officeart/2005/8/layout/orgChart1#2"/>
    <dgm:cxn modelId="{27BBBA7C-735E-4774-9799-F78E30D497A9}" type="presParOf" srcId="{57D0D5FC-24FF-480B-A03A-B53248C264BD}" destId="{2C1BBC41-2065-4195-AB82-24FC3ABB9C9E}" srcOrd="2" destOrd="0" presId="urn:microsoft.com/office/officeart/2005/8/layout/orgChart1#2"/>
    <dgm:cxn modelId="{17A44EE8-9C22-4C4B-801C-0F83EF02D327}" type="presParOf" srcId="{FD2F4925-C279-4B19-986E-9DA04FB5B57F}" destId="{14B1CE0B-6FC2-4539-9A26-B85043CEFA1F}" srcOrd="2" destOrd="0" presId="urn:microsoft.com/office/officeart/2005/8/layout/orgChart1#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D2C4FF-5928-48CE-B178-3B47FB6C51E1}"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tr-TR"/>
        </a:p>
      </dgm:t>
    </dgm:pt>
    <dgm:pt modelId="{D333B32B-E4CC-419E-B0AE-2D872556F718}">
      <dgm:prSet phldrT="[Metin]"/>
      <dgm:spPr/>
      <dgm:t>
        <a:bodyPr/>
        <a:lstStyle/>
        <a:p>
          <a:r>
            <a:rPr lang="tr-TR" dirty="0"/>
            <a:t>Tıp ve Diş Hek. Ve SUAM Hesabında Toplanan DS Gelirleri</a:t>
          </a:r>
        </a:p>
      </dgm:t>
    </dgm:pt>
    <dgm:pt modelId="{C959B36B-1693-4C03-8BB6-156D3E05377C}" type="parTrans" cxnId="{F6BE044C-609E-45BE-AF8E-CB63F379F0A7}">
      <dgm:prSet/>
      <dgm:spPr/>
      <dgm:t>
        <a:bodyPr/>
        <a:lstStyle/>
        <a:p>
          <a:endParaRPr lang="tr-TR"/>
        </a:p>
      </dgm:t>
    </dgm:pt>
    <dgm:pt modelId="{AF906018-E29A-4C6A-B122-6521F4E43B35}" type="sibTrans" cxnId="{F6BE044C-609E-45BE-AF8E-CB63F379F0A7}">
      <dgm:prSet/>
      <dgm:spPr/>
      <dgm:t>
        <a:bodyPr/>
        <a:lstStyle/>
        <a:p>
          <a:endParaRPr lang="tr-TR"/>
        </a:p>
      </dgm:t>
    </dgm:pt>
    <dgm:pt modelId="{8DFC7E7F-9104-400F-BA19-598BA5624551}">
      <dgm:prSet phldrT="[Metin]"/>
      <dgm:spPr/>
      <dgm:t>
        <a:bodyPr/>
        <a:lstStyle/>
        <a:p>
          <a:r>
            <a:rPr lang="tr-TR" dirty="0"/>
            <a:t>Gelir Getiren Görevde Çalışan Öğretim Üyesi ve Görevlisi</a:t>
          </a:r>
        </a:p>
      </dgm:t>
    </dgm:pt>
    <dgm:pt modelId="{D2F53F02-6848-4E85-B7E8-FC9D5C80D309}" type="parTrans" cxnId="{56FF3D0D-48BB-4BB5-9531-9C8DF5BF54E7}">
      <dgm:prSet/>
      <dgm:spPr/>
      <dgm:t>
        <a:bodyPr/>
        <a:lstStyle/>
        <a:p>
          <a:endParaRPr lang="tr-TR"/>
        </a:p>
      </dgm:t>
    </dgm:pt>
    <dgm:pt modelId="{D7A4D3FD-9A10-4800-B76F-802909B01A9F}" type="sibTrans" cxnId="{56FF3D0D-48BB-4BB5-9531-9C8DF5BF54E7}">
      <dgm:prSet/>
      <dgm:spPr/>
      <dgm:t>
        <a:bodyPr/>
        <a:lstStyle/>
        <a:p>
          <a:endParaRPr lang="tr-TR"/>
        </a:p>
      </dgm:t>
    </dgm:pt>
    <dgm:pt modelId="{A82D91C8-535E-49D9-9BA7-F1166D0165C9}">
      <dgm:prSet phldrT="[Metin]"/>
      <dgm:spPr/>
      <dgm:t>
        <a:bodyPr/>
        <a:lstStyle/>
        <a:p>
          <a:r>
            <a:rPr lang="tr-TR" dirty="0"/>
            <a:t>Gelire Katkısı Olmayan Öğretim Üyesi ve Öğretim Görevlisi</a:t>
          </a:r>
        </a:p>
      </dgm:t>
    </dgm:pt>
    <dgm:pt modelId="{C599DD0D-E6B9-4037-9541-4D8EAE4F6C20}" type="parTrans" cxnId="{660B9BFC-8B62-42B1-87D7-5CDB51E331A8}">
      <dgm:prSet/>
      <dgm:spPr/>
      <dgm:t>
        <a:bodyPr/>
        <a:lstStyle/>
        <a:p>
          <a:endParaRPr lang="tr-TR"/>
        </a:p>
      </dgm:t>
    </dgm:pt>
    <dgm:pt modelId="{1946073B-FE4E-464A-A406-EFE94132BB05}" type="sibTrans" cxnId="{660B9BFC-8B62-42B1-87D7-5CDB51E331A8}">
      <dgm:prSet/>
      <dgm:spPr/>
      <dgm:t>
        <a:bodyPr/>
        <a:lstStyle/>
        <a:p>
          <a:endParaRPr lang="tr-TR"/>
        </a:p>
      </dgm:t>
    </dgm:pt>
    <dgm:pt modelId="{7FD05765-B19E-4B37-BE18-B0D778EBFDEF}">
      <dgm:prSet phldrT="[Metin]"/>
      <dgm:spPr/>
      <dgm:t>
        <a:bodyPr/>
        <a:lstStyle/>
        <a:p>
          <a:r>
            <a:rPr lang="tr-TR" dirty="0"/>
            <a:t>-Diğer Öğretim Elemanları </a:t>
          </a:r>
        </a:p>
        <a:p>
          <a:r>
            <a:rPr lang="tr-TR" dirty="0"/>
            <a:t>-657 </a:t>
          </a:r>
          <a:r>
            <a:rPr lang="tr-TR" dirty="0" err="1"/>
            <a:t>DMK’ya</a:t>
          </a:r>
          <a:r>
            <a:rPr lang="tr-TR" dirty="0"/>
            <a:t> Tabi Personel –Sözleşmeli Personel (4/B)</a:t>
          </a:r>
        </a:p>
      </dgm:t>
    </dgm:pt>
    <dgm:pt modelId="{C4CC05A5-8E05-4AB8-9DD6-E0ED52E54587}" type="parTrans" cxnId="{B55AAFF0-E319-4D3F-B9ED-E9F18AD24B86}">
      <dgm:prSet/>
      <dgm:spPr/>
      <dgm:t>
        <a:bodyPr/>
        <a:lstStyle/>
        <a:p>
          <a:endParaRPr lang="tr-TR"/>
        </a:p>
      </dgm:t>
    </dgm:pt>
    <dgm:pt modelId="{39A1A189-8B70-49AC-BF1F-C4A738670048}" type="sibTrans" cxnId="{B55AAFF0-E319-4D3F-B9ED-E9F18AD24B86}">
      <dgm:prSet/>
      <dgm:spPr/>
      <dgm:t>
        <a:bodyPr/>
        <a:lstStyle/>
        <a:p>
          <a:endParaRPr lang="tr-TR"/>
        </a:p>
      </dgm:t>
    </dgm:pt>
    <dgm:pt modelId="{258D1851-0D09-4630-B086-01028967E56C}" type="pres">
      <dgm:prSet presAssocID="{DAD2C4FF-5928-48CE-B178-3B47FB6C51E1}" presName="hierChild1" presStyleCnt="0">
        <dgm:presLayoutVars>
          <dgm:orgChart val="1"/>
          <dgm:chPref val="1"/>
          <dgm:dir/>
          <dgm:animOne val="branch"/>
          <dgm:animLvl val="lvl"/>
          <dgm:resizeHandles/>
        </dgm:presLayoutVars>
      </dgm:prSet>
      <dgm:spPr/>
      <dgm:t>
        <a:bodyPr/>
        <a:lstStyle/>
        <a:p>
          <a:endParaRPr lang="tr-TR"/>
        </a:p>
      </dgm:t>
    </dgm:pt>
    <dgm:pt modelId="{C79E61F8-68AB-45FD-A859-D63703639433}" type="pres">
      <dgm:prSet presAssocID="{D333B32B-E4CC-419E-B0AE-2D872556F718}" presName="hierRoot1" presStyleCnt="0">
        <dgm:presLayoutVars>
          <dgm:hierBranch val="init"/>
        </dgm:presLayoutVars>
      </dgm:prSet>
      <dgm:spPr/>
    </dgm:pt>
    <dgm:pt modelId="{08001474-B04C-4B40-BAAE-A799D82DA65C}" type="pres">
      <dgm:prSet presAssocID="{D333B32B-E4CC-419E-B0AE-2D872556F718}" presName="rootComposite1" presStyleCnt="0"/>
      <dgm:spPr/>
    </dgm:pt>
    <dgm:pt modelId="{2A7D3A76-E6CE-4F00-B73A-EB2B546ADF13}" type="pres">
      <dgm:prSet presAssocID="{D333B32B-E4CC-419E-B0AE-2D872556F718}" presName="rootText1" presStyleLbl="node0" presStyleIdx="0" presStyleCnt="1" custLinFactNeighborY="-42397">
        <dgm:presLayoutVars>
          <dgm:chPref val="3"/>
        </dgm:presLayoutVars>
      </dgm:prSet>
      <dgm:spPr/>
      <dgm:t>
        <a:bodyPr/>
        <a:lstStyle/>
        <a:p>
          <a:endParaRPr lang="tr-TR"/>
        </a:p>
      </dgm:t>
    </dgm:pt>
    <dgm:pt modelId="{841D991A-A21E-49E1-9BDF-C3A7B8ADE51B}" type="pres">
      <dgm:prSet presAssocID="{D333B32B-E4CC-419E-B0AE-2D872556F718}" presName="rootConnector1" presStyleLbl="node1" presStyleIdx="0" presStyleCnt="0"/>
      <dgm:spPr/>
      <dgm:t>
        <a:bodyPr/>
        <a:lstStyle/>
        <a:p>
          <a:endParaRPr lang="tr-TR"/>
        </a:p>
      </dgm:t>
    </dgm:pt>
    <dgm:pt modelId="{EA33295B-5BF4-4641-964A-D62EE56F628E}" type="pres">
      <dgm:prSet presAssocID="{D333B32B-E4CC-419E-B0AE-2D872556F718}" presName="hierChild2" presStyleCnt="0"/>
      <dgm:spPr/>
    </dgm:pt>
    <dgm:pt modelId="{64AE966D-7ABE-4EB0-B672-D9C19C46E33B}" type="pres">
      <dgm:prSet presAssocID="{D2F53F02-6848-4E85-B7E8-FC9D5C80D309}" presName="Name37" presStyleLbl="parChTrans1D2" presStyleIdx="0" presStyleCnt="3"/>
      <dgm:spPr/>
      <dgm:t>
        <a:bodyPr/>
        <a:lstStyle/>
        <a:p>
          <a:endParaRPr lang="tr-TR"/>
        </a:p>
      </dgm:t>
    </dgm:pt>
    <dgm:pt modelId="{5A08CA9D-1957-4E14-AC79-BE2B2C072635}" type="pres">
      <dgm:prSet presAssocID="{8DFC7E7F-9104-400F-BA19-598BA5624551}" presName="hierRoot2" presStyleCnt="0">
        <dgm:presLayoutVars>
          <dgm:hierBranch val="init"/>
        </dgm:presLayoutVars>
      </dgm:prSet>
      <dgm:spPr/>
    </dgm:pt>
    <dgm:pt modelId="{FF14DCD3-6139-41DD-9011-A2F83DB8C845}" type="pres">
      <dgm:prSet presAssocID="{8DFC7E7F-9104-400F-BA19-598BA5624551}" presName="rootComposite" presStyleCnt="0"/>
      <dgm:spPr/>
    </dgm:pt>
    <dgm:pt modelId="{3FFD55DD-C0C3-4586-84CC-82993528CC21}" type="pres">
      <dgm:prSet presAssocID="{8DFC7E7F-9104-400F-BA19-598BA5624551}" presName="rootText" presStyleLbl="node2" presStyleIdx="0" presStyleCnt="3" custLinFactNeighborX="12804" custLinFactNeighborY="-24470">
        <dgm:presLayoutVars>
          <dgm:chPref val="3"/>
        </dgm:presLayoutVars>
      </dgm:prSet>
      <dgm:spPr/>
      <dgm:t>
        <a:bodyPr/>
        <a:lstStyle/>
        <a:p>
          <a:endParaRPr lang="tr-TR"/>
        </a:p>
      </dgm:t>
    </dgm:pt>
    <dgm:pt modelId="{FD516455-2A01-4805-AE58-A3632561D495}" type="pres">
      <dgm:prSet presAssocID="{8DFC7E7F-9104-400F-BA19-598BA5624551}" presName="rootConnector" presStyleLbl="node2" presStyleIdx="0" presStyleCnt="3"/>
      <dgm:spPr/>
      <dgm:t>
        <a:bodyPr/>
        <a:lstStyle/>
        <a:p>
          <a:endParaRPr lang="tr-TR"/>
        </a:p>
      </dgm:t>
    </dgm:pt>
    <dgm:pt modelId="{A045107C-3CCD-4335-85C0-F5CA4D9BE363}" type="pres">
      <dgm:prSet presAssocID="{8DFC7E7F-9104-400F-BA19-598BA5624551}" presName="hierChild4" presStyleCnt="0"/>
      <dgm:spPr/>
    </dgm:pt>
    <dgm:pt modelId="{6B6E072D-1234-4944-8A45-F29792F67CC8}" type="pres">
      <dgm:prSet presAssocID="{8DFC7E7F-9104-400F-BA19-598BA5624551}" presName="hierChild5" presStyleCnt="0"/>
      <dgm:spPr/>
    </dgm:pt>
    <dgm:pt modelId="{4A9713CB-A227-423C-8814-69D2520A4967}" type="pres">
      <dgm:prSet presAssocID="{C599DD0D-E6B9-4037-9541-4D8EAE4F6C20}" presName="Name37" presStyleLbl="parChTrans1D2" presStyleIdx="1" presStyleCnt="3"/>
      <dgm:spPr/>
      <dgm:t>
        <a:bodyPr/>
        <a:lstStyle/>
        <a:p>
          <a:endParaRPr lang="tr-TR"/>
        </a:p>
      </dgm:t>
    </dgm:pt>
    <dgm:pt modelId="{212B64B1-83C7-4E32-9B29-2ADD59CEB1FB}" type="pres">
      <dgm:prSet presAssocID="{A82D91C8-535E-49D9-9BA7-F1166D0165C9}" presName="hierRoot2" presStyleCnt="0">
        <dgm:presLayoutVars>
          <dgm:hierBranch val="init"/>
        </dgm:presLayoutVars>
      </dgm:prSet>
      <dgm:spPr/>
    </dgm:pt>
    <dgm:pt modelId="{7D91AB65-9A61-41A7-94B3-E863AAEAE320}" type="pres">
      <dgm:prSet presAssocID="{A82D91C8-535E-49D9-9BA7-F1166D0165C9}" presName="rootComposite" presStyleCnt="0"/>
      <dgm:spPr/>
    </dgm:pt>
    <dgm:pt modelId="{EEE8D1F1-3DA8-4C22-AD60-E5E11922E9DE}" type="pres">
      <dgm:prSet presAssocID="{A82D91C8-535E-49D9-9BA7-F1166D0165C9}" presName="rootText" presStyleLbl="node2" presStyleIdx="1" presStyleCnt="3" custLinFactNeighborX="0" custLinFactNeighborY="-28746">
        <dgm:presLayoutVars>
          <dgm:chPref val="3"/>
        </dgm:presLayoutVars>
      </dgm:prSet>
      <dgm:spPr/>
      <dgm:t>
        <a:bodyPr/>
        <a:lstStyle/>
        <a:p>
          <a:endParaRPr lang="tr-TR"/>
        </a:p>
      </dgm:t>
    </dgm:pt>
    <dgm:pt modelId="{CA5E839D-D910-4697-82C2-5F91624EC56F}" type="pres">
      <dgm:prSet presAssocID="{A82D91C8-535E-49D9-9BA7-F1166D0165C9}" presName="rootConnector" presStyleLbl="node2" presStyleIdx="1" presStyleCnt="3"/>
      <dgm:spPr/>
      <dgm:t>
        <a:bodyPr/>
        <a:lstStyle/>
        <a:p>
          <a:endParaRPr lang="tr-TR"/>
        </a:p>
      </dgm:t>
    </dgm:pt>
    <dgm:pt modelId="{89D374ED-B5CC-4495-A362-07CD63932C72}" type="pres">
      <dgm:prSet presAssocID="{A82D91C8-535E-49D9-9BA7-F1166D0165C9}" presName="hierChild4" presStyleCnt="0"/>
      <dgm:spPr/>
    </dgm:pt>
    <dgm:pt modelId="{0C8CEE18-36DB-4139-B484-2875C8C8213E}" type="pres">
      <dgm:prSet presAssocID="{A82D91C8-535E-49D9-9BA7-F1166D0165C9}" presName="hierChild5" presStyleCnt="0"/>
      <dgm:spPr/>
    </dgm:pt>
    <dgm:pt modelId="{DBBD33BF-A83A-483C-ADC3-FA31E899F81B}" type="pres">
      <dgm:prSet presAssocID="{C4CC05A5-8E05-4AB8-9DD6-E0ED52E54587}" presName="Name37" presStyleLbl="parChTrans1D2" presStyleIdx="2" presStyleCnt="3"/>
      <dgm:spPr/>
      <dgm:t>
        <a:bodyPr/>
        <a:lstStyle/>
        <a:p>
          <a:endParaRPr lang="tr-TR"/>
        </a:p>
      </dgm:t>
    </dgm:pt>
    <dgm:pt modelId="{8DA77D87-117F-4C84-9A28-3B0BF1390874}" type="pres">
      <dgm:prSet presAssocID="{7FD05765-B19E-4B37-BE18-B0D778EBFDEF}" presName="hierRoot2" presStyleCnt="0">
        <dgm:presLayoutVars>
          <dgm:hierBranch val="init"/>
        </dgm:presLayoutVars>
      </dgm:prSet>
      <dgm:spPr/>
    </dgm:pt>
    <dgm:pt modelId="{DFB828ED-C3C7-4771-ABC5-03FB96819E20}" type="pres">
      <dgm:prSet presAssocID="{7FD05765-B19E-4B37-BE18-B0D778EBFDEF}" presName="rootComposite" presStyleCnt="0"/>
      <dgm:spPr/>
    </dgm:pt>
    <dgm:pt modelId="{9A07BDB7-A95B-499A-B3CB-52D397A317F0}" type="pres">
      <dgm:prSet presAssocID="{7FD05765-B19E-4B37-BE18-B0D778EBFDEF}" presName="rootText" presStyleLbl="node2" presStyleIdx="2" presStyleCnt="3" custLinFactNeighborX="-453" custLinFactNeighborY="-24470">
        <dgm:presLayoutVars>
          <dgm:chPref val="3"/>
        </dgm:presLayoutVars>
      </dgm:prSet>
      <dgm:spPr/>
      <dgm:t>
        <a:bodyPr/>
        <a:lstStyle/>
        <a:p>
          <a:endParaRPr lang="tr-TR"/>
        </a:p>
      </dgm:t>
    </dgm:pt>
    <dgm:pt modelId="{4F86FED8-482C-486E-9020-BCF6487A3059}" type="pres">
      <dgm:prSet presAssocID="{7FD05765-B19E-4B37-BE18-B0D778EBFDEF}" presName="rootConnector" presStyleLbl="node2" presStyleIdx="2" presStyleCnt="3"/>
      <dgm:spPr/>
      <dgm:t>
        <a:bodyPr/>
        <a:lstStyle/>
        <a:p>
          <a:endParaRPr lang="tr-TR"/>
        </a:p>
      </dgm:t>
    </dgm:pt>
    <dgm:pt modelId="{CC10B6AF-1CD5-42B8-AAB4-3D1F34C87898}" type="pres">
      <dgm:prSet presAssocID="{7FD05765-B19E-4B37-BE18-B0D778EBFDEF}" presName="hierChild4" presStyleCnt="0"/>
      <dgm:spPr/>
    </dgm:pt>
    <dgm:pt modelId="{4542FB04-C452-4C3F-AF08-310A22A02561}" type="pres">
      <dgm:prSet presAssocID="{7FD05765-B19E-4B37-BE18-B0D778EBFDEF}" presName="hierChild5" presStyleCnt="0"/>
      <dgm:spPr/>
    </dgm:pt>
    <dgm:pt modelId="{C941FC35-55B9-4BAB-801F-A16F47643DA3}" type="pres">
      <dgm:prSet presAssocID="{D333B32B-E4CC-419E-B0AE-2D872556F718}" presName="hierChild3" presStyleCnt="0"/>
      <dgm:spPr/>
    </dgm:pt>
  </dgm:ptLst>
  <dgm:cxnLst>
    <dgm:cxn modelId="{9B3A7885-CC63-4ED2-92C1-5F181882A52C}" type="presOf" srcId="{A82D91C8-535E-49D9-9BA7-F1166D0165C9}" destId="{CA5E839D-D910-4697-82C2-5F91624EC56F}" srcOrd="1" destOrd="0" presId="urn:microsoft.com/office/officeart/2005/8/layout/orgChart1"/>
    <dgm:cxn modelId="{18253BA7-7829-4DCB-828B-11BAC45AA4DF}" type="presOf" srcId="{7FD05765-B19E-4B37-BE18-B0D778EBFDEF}" destId="{9A07BDB7-A95B-499A-B3CB-52D397A317F0}" srcOrd="0" destOrd="0" presId="urn:microsoft.com/office/officeart/2005/8/layout/orgChart1"/>
    <dgm:cxn modelId="{591605AB-3BA8-48AD-8906-74490D0A0277}" type="presOf" srcId="{7FD05765-B19E-4B37-BE18-B0D778EBFDEF}" destId="{4F86FED8-482C-486E-9020-BCF6487A3059}" srcOrd="1" destOrd="0" presId="urn:microsoft.com/office/officeart/2005/8/layout/orgChart1"/>
    <dgm:cxn modelId="{B55AAFF0-E319-4D3F-B9ED-E9F18AD24B86}" srcId="{D333B32B-E4CC-419E-B0AE-2D872556F718}" destId="{7FD05765-B19E-4B37-BE18-B0D778EBFDEF}" srcOrd="2" destOrd="0" parTransId="{C4CC05A5-8E05-4AB8-9DD6-E0ED52E54587}" sibTransId="{39A1A189-8B70-49AC-BF1F-C4A738670048}"/>
    <dgm:cxn modelId="{A6201DCE-C6DE-4454-9CDE-974A54BE317D}" type="presOf" srcId="{8DFC7E7F-9104-400F-BA19-598BA5624551}" destId="{FD516455-2A01-4805-AE58-A3632561D495}" srcOrd="1" destOrd="0" presId="urn:microsoft.com/office/officeart/2005/8/layout/orgChart1"/>
    <dgm:cxn modelId="{B0DD0D7E-EB77-4777-9C4B-E4F751297CA6}" type="presOf" srcId="{A82D91C8-535E-49D9-9BA7-F1166D0165C9}" destId="{EEE8D1F1-3DA8-4C22-AD60-E5E11922E9DE}" srcOrd="0" destOrd="0" presId="urn:microsoft.com/office/officeart/2005/8/layout/orgChart1"/>
    <dgm:cxn modelId="{1E16C808-DF03-44E5-95ED-BEA3561B21BD}" type="presOf" srcId="{DAD2C4FF-5928-48CE-B178-3B47FB6C51E1}" destId="{258D1851-0D09-4630-B086-01028967E56C}" srcOrd="0" destOrd="0" presId="urn:microsoft.com/office/officeart/2005/8/layout/orgChart1"/>
    <dgm:cxn modelId="{DC35AA6F-95CF-47CD-AFAE-F5925914C16D}" type="presOf" srcId="{D2F53F02-6848-4E85-B7E8-FC9D5C80D309}" destId="{64AE966D-7ABE-4EB0-B672-D9C19C46E33B}" srcOrd="0" destOrd="0" presId="urn:microsoft.com/office/officeart/2005/8/layout/orgChart1"/>
    <dgm:cxn modelId="{F6BE044C-609E-45BE-AF8E-CB63F379F0A7}" srcId="{DAD2C4FF-5928-48CE-B178-3B47FB6C51E1}" destId="{D333B32B-E4CC-419E-B0AE-2D872556F718}" srcOrd="0" destOrd="0" parTransId="{C959B36B-1693-4C03-8BB6-156D3E05377C}" sibTransId="{AF906018-E29A-4C6A-B122-6521F4E43B35}"/>
    <dgm:cxn modelId="{D00A271E-4581-495B-884E-18E9BA91CA01}" type="presOf" srcId="{C4CC05A5-8E05-4AB8-9DD6-E0ED52E54587}" destId="{DBBD33BF-A83A-483C-ADC3-FA31E899F81B}" srcOrd="0" destOrd="0" presId="urn:microsoft.com/office/officeart/2005/8/layout/orgChart1"/>
    <dgm:cxn modelId="{660B9BFC-8B62-42B1-87D7-5CDB51E331A8}" srcId="{D333B32B-E4CC-419E-B0AE-2D872556F718}" destId="{A82D91C8-535E-49D9-9BA7-F1166D0165C9}" srcOrd="1" destOrd="0" parTransId="{C599DD0D-E6B9-4037-9541-4D8EAE4F6C20}" sibTransId="{1946073B-FE4E-464A-A406-EFE94132BB05}"/>
    <dgm:cxn modelId="{1B0B7068-A05B-49EB-B128-796964D94C06}" type="presOf" srcId="{C599DD0D-E6B9-4037-9541-4D8EAE4F6C20}" destId="{4A9713CB-A227-423C-8814-69D2520A4967}" srcOrd="0" destOrd="0" presId="urn:microsoft.com/office/officeart/2005/8/layout/orgChart1"/>
    <dgm:cxn modelId="{00D02FED-0458-485D-8A41-BFA3E7152BF0}" type="presOf" srcId="{D333B32B-E4CC-419E-B0AE-2D872556F718}" destId="{841D991A-A21E-49E1-9BDF-C3A7B8ADE51B}" srcOrd="1" destOrd="0" presId="urn:microsoft.com/office/officeart/2005/8/layout/orgChart1"/>
    <dgm:cxn modelId="{56FF3D0D-48BB-4BB5-9531-9C8DF5BF54E7}" srcId="{D333B32B-E4CC-419E-B0AE-2D872556F718}" destId="{8DFC7E7F-9104-400F-BA19-598BA5624551}" srcOrd="0" destOrd="0" parTransId="{D2F53F02-6848-4E85-B7E8-FC9D5C80D309}" sibTransId="{D7A4D3FD-9A10-4800-B76F-802909B01A9F}"/>
    <dgm:cxn modelId="{ED1CF4B7-76DE-4DE2-8994-03857A06A054}" type="presOf" srcId="{8DFC7E7F-9104-400F-BA19-598BA5624551}" destId="{3FFD55DD-C0C3-4586-84CC-82993528CC21}" srcOrd="0" destOrd="0" presId="urn:microsoft.com/office/officeart/2005/8/layout/orgChart1"/>
    <dgm:cxn modelId="{339AD8BA-1FEB-470B-9563-FF0AF1444CEE}" type="presOf" srcId="{D333B32B-E4CC-419E-B0AE-2D872556F718}" destId="{2A7D3A76-E6CE-4F00-B73A-EB2B546ADF13}" srcOrd="0" destOrd="0" presId="urn:microsoft.com/office/officeart/2005/8/layout/orgChart1"/>
    <dgm:cxn modelId="{53DE5835-D647-4D2B-8860-6335775C2D79}" type="presParOf" srcId="{258D1851-0D09-4630-B086-01028967E56C}" destId="{C79E61F8-68AB-45FD-A859-D63703639433}" srcOrd="0" destOrd="0" presId="urn:microsoft.com/office/officeart/2005/8/layout/orgChart1"/>
    <dgm:cxn modelId="{2CB60633-B810-4C52-8FEC-CA2D932472A2}" type="presParOf" srcId="{C79E61F8-68AB-45FD-A859-D63703639433}" destId="{08001474-B04C-4B40-BAAE-A799D82DA65C}" srcOrd="0" destOrd="0" presId="urn:microsoft.com/office/officeart/2005/8/layout/orgChart1"/>
    <dgm:cxn modelId="{0C273104-6C42-4BF1-A7F9-D8D7D764E3A0}" type="presParOf" srcId="{08001474-B04C-4B40-BAAE-A799D82DA65C}" destId="{2A7D3A76-E6CE-4F00-B73A-EB2B546ADF13}" srcOrd="0" destOrd="0" presId="urn:microsoft.com/office/officeart/2005/8/layout/orgChart1"/>
    <dgm:cxn modelId="{BF9FFB0E-0D0C-45CA-827E-42BD1E48297B}" type="presParOf" srcId="{08001474-B04C-4B40-BAAE-A799D82DA65C}" destId="{841D991A-A21E-49E1-9BDF-C3A7B8ADE51B}" srcOrd="1" destOrd="0" presId="urn:microsoft.com/office/officeart/2005/8/layout/orgChart1"/>
    <dgm:cxn modelId="{F4F98AF5-E529-4AC0-B578-2576CEF4848C}" type="presParOf" srcId="{C79E61F8-68AB-45FD-A859-D63703639433}" destId="{EA33295B-5BF4-4641-964A-D62EE56F628E}" srcOrd="1" destOrd="0" presId="urn:microsoft.com/office/officeart/2005/8/layout/orgChart1"/>
    <dgm:cxn modelId="{FC832151-738F-4224-9690-B5AE4FC46233}" type="presParOf" srcId="{EA33295B-5BF4-4641-964A-D62EE56F628E}" destId="{64AE966D-7ABE-4EB0-B672-D9C19C46E33B}" srcOrd="0" destOrd="0" presId="urn:microsoft.com/office/officeart/2005/8/layout/orgChart1"/>
    <dgm:cxn modelId="{BF43DC56-7A8F-4259-A52D-9D3F3C3F19A1}" type="presParOf" srcId="{EA33295B-5BF4-4641-964A-D62EE56F628E}" destId="{5A08CA9D-1957-4E14-AC79-BE2B2C072635}" srcOrd="1" destOrd="0" presId="urn:microsoft.com/office/officeart/2005/8/layout/orgChart1"/>
    <dgm:cxn modelId="{AD9B9127-ACAE-42F5-AB15-DB4A4A44D903}" type="presParOf" srcId="{5A08CA9D-1957-4E14-AC79-BE2B2C072635}" destId="{FF14DCD3-6139-41DD-9011-A2F83DB8C845}" srcOrd="0" destOrd="0" presId="urn:microsoft.com/office/officeart/2005/8/layout/orgChart1"/>
    <dgm:cxn modelId="{D6EC7849-21FB-47E2-892E-F89FB58E0147}" type="presParOf" srcId="{FF14DCD3-6139-41DD-9011-A2F83DB8C845}" destId="{3FFD55DD-C0C3-4586-84CC-82993528CC21}" srcOrd="0" destOrd="0" presId="urn:microsoft.com/office/officeart/2005/8/layout/orgChart1"/>
    <dgm:cxn modelId="{B99C5FFC-E513-4FA9-BB91-85E848C6EA33}" type="presParOf" srcId="{FF14DCD3-6139-41DD-9011-A2F83DB8C845}" destId="{FD516455-2A01-4805-AE58-A3632561D495}" srcOrd="1" destOrd="0" presId="urn:microsoft.com/office/officeart/2005/8/layout/orgChart1"/>
    <dgm:cxn modelId="{9A388C10-C2B9-43C6-8276-D1B545839E83}" type="presParOf" srcId="{5A08CA9D-1957-4E14-AC79-BE2B2C072635}" destId="{A045107C-3CCD-4335-85C0-F5CA4D9BE363}" srcOrd="1" destOrd="0" presId="urn:microsoft.com/office/officeart/2005/8/layout/orgChart1"/>
    <dgm:cxn modelId="{CA1D8338-276F-47F6-BD8D-71E7B94D7E2C}" type="presParOf" srcId="{5A08CA9D-1957-4E14-AC79-BE2B2C072635}" destId="{6B6E072D-1234-4944-8A45-F29792F67CC8}" srcOrd="2" destOrd="0" presId="urn:microsoft.com/office/officeart/2005/8/layout/orgChart1"/>
    <dgm:cxn modelId="{8EEC3CD5-31F5-4C31-9B7C-F38D0BE3F5BC}" type="presParOf" srcId="{EA33295B-5BF4-4641-964A-D62EE56F628E}" destId="{4A9713CB-A227-423C-8814-69D2520A4967}" srcOrd="2" destOrd="0" presId="urn:microsoft.com/office/officeart/2005/8/layout/orgChart1"/>
    <dgm:cxn modelId="{226D3356-1484-4926-9493-59B941A2CB2E}" type="presParOf" srcId="{EA33295B-5BF4-4641-964A-D62EE56F628E}" destId="{212B64B1-83C7-4E32-9B29-2ADD59CEB1FB}" srcOrd="3" destOrd="0" presId="urn:microsoft.com/office/officeart/2005/8/layout/orgChart1"/>
    <dgm:cxn modelId="{E00B8629-8106-4F8D-9072-4A11B065D4D1}" type="presParOf" srcId="{212B64B1-83C7-4E32-9B29-2ADD59CEB1FB}" destId="{7D91AB65-9A61-41A7-94B3-E863AAEAE320}" srcOrd="0" destOrd="0" presId="urn:microsoft.com/office/officeart/2005/8/layout/orgChart1"/>
    <dgm:cxn modelId="{050B09D0-3D90-4E08-AE4B-6F9A3EFFBFDF}" type="presParOf" srcId="{7D91AB65-9A61-41A7-94B3-E863AAEAE320}" destId="{EEE8D1F1-3DA8-4C22-AD60-E5E11922E9DE}" srcOrd="0" destOrd="0" presId="urn:microsoft.com/office/officeart/2005/8/layout/orgChart1"/>
    <dgm:cxn modelId="{531C458E-1AC1-468D-8C59-5389AEBE4F61}" type="presParOf" srcId="{7D91AB65-9A61-41A7-94B3-E863AAEAE320}" destId="{CA5E839D-D910-4697-82C2-5F91624EC56F}" srcOrd="1" destOrd="0" presId="urn:microsoft.com/office/officeart/2005/8/layout/orgChart1"/>
    <dgm:cxn modelId="{FAA48110-A6DF-4020-88DF-F3BCB0B747FC}" type="presParOf" srcId="{212B64B1-83C7-4E32-9B29-2ADD59CEB1FB}" destId="{89D374ED-B5CC-4495-A362-07CD63932C72}" srcOrd="1" destOrd="0" presId="urn:microsoft.com/office/officeart/2005/8/layout/orgChart1"/>
    <dgm:cxn modelId="{8E2F66B2-8FE0-41CD-95AB-306C73C561EE}" type="presParOf" srcId="{212B64B1-83C7-4E32-9B29-2ADD59CEB1FB}" destId="{0C8CEE18-36DB-4139-B484-2875C8C8213E}" srcOrd="2" destOrd="0" presId="urn:microsoft.com/office/officeart/2005/8/layout/orgChart1"/>
    <dgm:cxn modelId="{5C6D809D-E800-4E02-B339-270156CB911B}" type="presParOf" srcId="{EA33295B-5BF4-4641-964A-D62EE56F628E}" destId="{DBBD33BF-A83A-483C-ADC3-FA31E899F81B}" srcOrd="4" destOrd="0" presId="urn:microsoft.com/office/officeart/2005/8/layout/orgChart1"/>
    <dgm:cxn modelId="{BC92A6F4-C7B6-491C-9DC7-50C3FA8B62C7}" type="presParOf" srcId="{EA33295B-5BF4-4641-964A-D62EE56F628E}" destId="{8DA77D87-117F-4C84-9A28-3B0BF1390874}" srcOrd="5" destOrd="0" presId="urn:microsoft.com/office/officeart/2005/8/layout/orgChart1"/>
    <dgm:cxn modelId="{874516D4-6429-491F-9E51-FC0400DC2D37}" type="presParOf" srcId="{8DA77D87-117F-4C84-9A28-3B0BF1390874}" destId="{DFB828ED-C3C7-4771-ABC5-03FB96819E20}" srcOrd="0" destOrd="0" presId="urn:microsoft.com/office/officeart/2005/8/layout/orgChart1"/>
    <dgm:cxn modelId="{92080F51-3A57-4200-B7AC-EFB9F2D5649B}" type="presParOf" srcId="{DFB828ED-C3C7-4771-ABC5-03FB96819E20}" destId="{9A07BDB7-A95B-499A-B3CB-52D397A317F0}" srcOrd="0" destOrd="0" presId="urn:microsoft.com/office/officeart/2005/8/layout/orgChart1"/>
    <dgm:cxn modelId="{61EEEBA2-B8A6-4B7D-B6E3-7922D4B37BC1}" type="presParOf" srcId="{DFB828ED-C3C7-4771-ABC5-03FB96819E20}" destId="{4F86FED8-482C-486E-9020-BCF6487A3059}" srcOrd="1" destOrd="0" presId="urn:microsoft.com/office/officeart/2005/8/layout/orgChart1"/>
    <dgm:cxn modelId="{1B74CD6D-9F67-41EF-BBF2-D777D8E37BBC}" type="presParOf" srcId="{8DA77D87-117F-4C84-9A28-3B0BF1390874}" destId="{CC10B6AF-1CD5-42B8-AAB4-3D1F34C87898}" srcOrd="1" destOrd="0" presId="urn:microsoft.com/office/officeart/2005/8/layout/orgChart1"/>
    <dgm:cxn modelId="{74E5C540-0E7A-46B5-8D22-F04BE8C6F98A}" type="presParOf" srcId="{8DA77D87-117F-4C84-9A28-3B0BF1390874}" destId="{4542FB04-C452-4C3F-AF08-310A22A02561}" srcOrd="2" destOrd="0" presId="urn:microsoft.com/office/officeart/2005/8/layout/orgChart1"/>
    <dgm:cxn modelId="{2FF709F4-8772-4AD7-9D07-7C4B59332D59}" type="presParOf" srcId="{C79E61F8-68AB-45FD-A859-D63703639433}" destId="{C941FC35-55B9-4BAB-801F-A16F47643DA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779ADA4-E73B-4990-BEC3-06C1D41BB678}" type="doc">
      <dgm:prSet loTypeId="urn:microsoft.com/office/officeart/2005/8/layout/vList4" loCatId="picture" qsTypeId="urn:microsoft.com/office/officeart/2005/8/quickstyle/simple1" qsCatId="simple" csTypeId="urn:microsoft.com/office/officeart/2005/8/colors/colorful3" csCatId="colorful" phldr="1"/>
      <dgm:spPr/>
      <dgm:t>
        <a:bodyPr/>
        <a:lstStyle/>
        <a:p>
          <a:endParaRPr lang="tr-TR"/>
        </a:p>
      </dgm:t>
    </dgm:pt>
    <dgm:pt modelId="{459407D3-8B4E-4844-9122-B176F5E273CD}">
      <dgm:prSet phldrT="[Metin]" custT="1"/>
      <dgm:spPr/>
      <dgm:t>
        <a:bodyPr/>
        <a:lstStyle/>
        <a:p>
          <a:endParaRPr lang="tr-TR" sz="3000" dirty="0"/>
        </a:p>
      </dgm:t>
    </dgm:pt>
    <dgm:pt modelId="{2ED92954-0CE7-4DEA-9B90-757F816B06FA}" type="parTrans" cxnId="{95C66BBB-8368-4A28-8DC3-E7F929B7089E}">
      <dgm:prSet/>
      <dgm:spPr/>
      <dgm:t>
        <a:bodyPr/>
        <a:lstStyle/>
        <a:p>
          <a:endParaRPr lang="tr-TR"/>
        </a:p>
      </dgm:t>
    </dgm:pt>
    <dgm:pt modelId="{141A7CE1-23A1-4A7E-88EE-8BDB9C414F45}" type="sibTrans" cxnId="{95C66BBB-8368-4A28-8DC3-E7F929B7089E}">
      <dgm:prSet/>
      <dgm:spPr/>
      <dgm:t>
        <a:bodyPr/>
        <a:lstStyle/>
        <a:p>
          <a:endParaRPr lang="tr-TR"/>
        </a:p>
      </dgm:t>
    </dgm:pt>
    <dgm:pt modelId="{5A0AC154-26F6-4292-B257-72921F83721E}">
      <dgm:prSet phldrT="[Metin]" custT="1"/>
      <dgm:spPr/>
      <dgm:t>
        <a:bodyPr/>
        <a:lstStyle/>
        <a:p>
          <a:r>
            <a:rPr lang="tr-TR" sz="2400" dirty="0" smtClean="0"/>
            <a:t>Uzman Tabip, Uzman</a:t>
          </a:r>
          <a:endParaRPr lang="tr-TR" sz="2400" dirty="0"/>
        </a:p>
      </dgm:t>
    </dgm:pt>
    <dgm:pt modelId="{91C0C2DA-2E3B-4313-BCA5-0E87E5BFEC9E}" type="parTrans" cxnId="{277DFD05-45D0-40C7-95C1-AEF184BF3B3B}">
      <dgm:prSet/>
      <dgm:spPr/>
      <dgm:t>
        <a:bodyPr/>
        <a:lstStyle/>
        <a:p>
          <a:endParaRPr lang="tr-TR"/>
        </a:p>
      </dgm:t>
    </dgm:pt>
    <dgm:pt modelId="{C0218AAA-D360-41E6-B7FB-AF25391950F8}" type="sibTrans" cxnId="{277DFD05-45D0-40C7-95C1-AEF184BF3B3B}">
      <dgm:prSet/>
      <dgm:spPr/>
      <dgm:t>
        <a:bodyPr/>
        <a:lstStyle/>
        <a:p>
          <a:endParaRPr lang="tr-TR"/>
        </a:p>
      </dgm:t>
    </dgm:pt>
    <dgm:pt modelId="{104D5572-407F-4147-A228-C3AA6C6F623D}">
      <dgm:prSet phldrT="[Metin]" custT="1"/>
      <dgm:spPr/>
      <dgm:t>
        <a:bodyPr/>
        <a:lstStyle/>
        <a:p>
          <a:endParaRPr lang="tr-TR" sz="2400" dirty="0"/>
        </a:p>
      </dgm:t>
    </dgm:pt>
    <dgm:pt modelId="{45ABF58F-535B-4CFE-B5D9-63B02E104D9E}" type="parTrans" cxnId="{87B78937-DE83-4268-ACEF-3C2F5497D9B8}">
      <dgm:prSet/>
      <dgm:spPr/>
      <dgm:t>
        <a:bodyPr/>
        <a:lstStyle/>
        <a:p>
          <a:endParaRPr lang="tr-TR"/>
        </a:p>
      </dgm:t>
    </dgm:pt>
    <dgm:pt modelId="{D1585E52-43A2-45A8-8C2D-C3598775BD9C}" type="sibTrans" cxnId="{87B78937-DE83-4268-ACEF-3C2F5497D9B8}">
      <dgm:prSet/>
      <dgm:spPr/>
      <dgm:t>
        <a:bodyPr/>
        <a:lstStyle/>
        <a:p>
          <a:endParaRPr lang="tr-TR"/>
        </a:p>
      </dgm:t>
    </dgm:pt>
    <dgm:pt modelId="{8759B7B1-BA7B-4B7F-B595-45D952F63D9E}">
      <dgm:prSet custT="1"/>
      <dgm:spPr/>
      <dgm:t>
        <a:bodyPr/>
        <a:lstStyle/>
        <a:p>
          <a:r>
            <a:rPr lang="tr-TR" sz="2400" dirty="0" smtClean="0"/>
            <a:t>Öğretim Üyesi ve Görevlileri</a:t>
          </a:r>
          <a:endParaRPr lang="tr-TR" sz="2400" dirty="0"/>
        </a:p>
      </dgm:t>
    </dgm:pt>
    <dgm:pt modelId="{F1E90475-8FFD-4CB2-BFE2-4E286BE7D7CA}" type="parTrans" cxnId="{96D5301F-6AE9-4BB6-87F2-24C6B6DD4883}">
      <dgm:prSet/>
      <dgm:spPr/>
      <dgm:t>
        <a:bodyPr/>
        <a:lstStyle/>
        <a:p>
          <a:endParaRPr lang="tr-TR"/>
        </a:p>
      </dgm:t>
    </dgm:pt>
    <dgm:pt modelId="{443538A6-5ABC-4B99-9B68-9C2D81376C63}" type="sibTrans" cxnId="{96D5301F-6AE9-4BB6-87F2-24C6B6DD4883}">
      <dgm:prSet/>
      <dgm:spPr/>
      <dgm:t>
        <a:bodyPr/>
        <a:lstStyle/>
        <a:p>
          <a:endParaRPr lang="tr-TR"/>
        </a:p>
      </dgm:t>
    </dgm:pt>
    <dgm:pt modelId="{3A7E2383-FD50-4F7D-8E0B-93504757BB3B}">
      <dgm:prSet phldrT="[Metin]" custT="1"/>
      <dgm:spPr/>
      <dgm:t>
        <a:bodyPr/>
        <a:lstStyle/>
        <a:p>
          <a:r>
            <a:rPr lang="tr-TR" sz="2400" dirty="0" smtClean="0"/>
            <a:t>Diş Tabibi</a:t>
          </a:r>
          <a:endParaRPr lang="tr-TR" sz="2400" dirty="0"/>
        </a:p>
      </dgm:t>
    </dgm:pt>
    <dgm:pt modelId="{CAFA7041-9BA2-46B3-B0AE-2608CDA6E368}" type="sibTrans" cxnId="{F8BA0AA0-A5C4-4C6D-9E6F-5AF4C96EC52D}">
      <dgm:prSet/>
      <dgm:spPr/>
      <dgm:t>
        <a:bodyPr/>
        <a:lstStyle/>
        <a:p>
          <a:endParaRPr lang="tr-TR"/>
        </a:p>
      </dgm:t>
    </dgm:pt>
    <dgm:pt modelId="{A111A836-64A6-4861-A573-EB1D563C7C73}" type="parTrans" cxnId="{F8BA0AA0-A5C4-4C6D-9E6F-5AF4C96EC52D}">
      <dgm:prSet/>
      <dgm:spPr/>
      <dgm:t>
        <a:bodyPr/>
        <a:lstStyle/>
        <a:p>
          <a:endParaRPr lang="tr-TR"/>
        </a:p>
      </dgm:t>
    </dgm:pt>
    <dgm:pt modelId="{C38C85F2-3FCE-4096-AD22-E65EAA3F53C7}">
      <dgm:prSet phldrT="[Metin]" custT="1"/>
      <dgm:spPr/>
      <dgm:t>
        <a:bodyPr/>
        <a:lstStyle/>
        <a:p>
          <a:r>
            <a:rPr lang="tr-TR" sz="2400" dirty="0" smtClean="0"/>
            <a:t>Tabip</a:t>
          </a:r>
          <a:endParaRPr lang="tr-TR" sz="2400" dirty="0"/>
        </a:p>
      </dgm:t>
    </dgm:pt>
    <dgm:pt modelId="{777D22E4-CD1F-483E-9D09-322F66BB3343}" type="sibTrans" cxnId="{3F6C4978-3C65-4A49-A85B-1D25F5452E5F}">
      <dgm:prSet/>
      <dgm:spPr/>
      <dgm:t>
        <a:bodyPr/>
        <a:lstStyle/>
        <a:p>
          <a:endParaRPr lang="tr-TR"/>
        </a:p>
      </dgm:t>
    </dgm:pt>
    <dgm:pt modelId="{66B2C195-3B71-4D82-A196-800FA4090B02}" type="parTrans" cxnId="{3F6C4978-3C65-4A49-A85B-1D25F5452E5F}">
      <dgm:prSet/>
      <dgm:spPr/>
      <dgm:t>
        <a:bodyPr/>
        <a:lstStyle/>
        <a:p>
          <a:endParaRPr lang="tr-TR"/>
        </a:p>
      </dgm:t>
    </dgm:pt>
    <dgm:pt modelId="{85CBC75D-42DD-4B55-8D95-AE0E916DE835}">
      <dgm:prSet phldrT="[Metin]" custT="1"/>
      <dgm:spPr/>
      <dgm:t>
        <a:bodyPr/>
        <a:lstStyle/>
        <a:p>
          <a:r>
            <a:rPr lang="tr-TR" sz="2400" dirty="0" smtClean="0"/>
            <a:t>Diğer Personel</a:t>
          </a:r>
          <a:endParaRPr lang="tr-TR" sz="2400" dirty="0"/>
        </a:p>
      </dgm:t>
    </dgm:pt>
    <dgm:pt modelId="{0543935C-C9DB-49E2-BF11-AFA2C1DC1347}" type="parTrans" cxnId="{CFBEB92C-0700-4E22-B451-A5C106E39030}">
      <dgm:prSet/>
      <dgm:spPr/>
      <dgm:t>
        <a:bodyPr/>
        <a:lstStyle/>
        <a:p>
          <a:endParaRPr lang="tr-TR"/>
        </a:p>
      </dgm:t>
    </dgm:pt>
    <dgm:pt modelId="{22FDB1A5-8E9C-4930-8DF3-CFCCCB14AB8B}" type="sibTrans" cxnId="{CFBEB92C-0700-4E22-B451-A5C106E39030}">
      <dgm:prSet/>
      <dgm:spPr/>
      <dgm:t>
        <a:bodyPr/>
        <a:lstStyle/>
        <a:p>
          <a:endParaRPr lang="tr-TR"/>
        </a:p>
      </dgm:t>
    </dgm:pt>
    <dgm:pt modelId="{28C3185F-4561-40C5-A2A8-C80D0F25343C}">
      <dgm:prSet phldrT="[Metin]" custT="1"/>
      <dgm:spPr/>
      <dgm:t>
        <a:bodyPr/>
        <a:lstStyle/>
        <a:p>
          <a:r>
            <a:rPr lang="tr-TR" sz="2400" dirty="0" smtClean="0"/>
            <a:t>Araştırma Görevlileri</a:t>
          </a:r>
          <a:endParaRPr lang="tr-TR" sz="2400" dirty="0"/>
        </a:p>
      </dgm:t>
    </dgm:pt>
    <dgm:pt modelId="{17F1002B-860F-4886-8266-66A76410EE68}" type="parTrans" cxnId="{3D8C1385-04DD-4D95-A51D-6486C6B9ABCB}">
      <dgm:prSet/>
      <dgm:spPr/>
      <dgm:t>
        <a:bodyPr/>
        <a:lstStyle/>
        <a:p>
          <a:endParaRPr lang="tr-TR"/>
        </a:p>
      </dgm:t>
    </dgm:pt>
    <dgm:pt modelId="{3A133AF4-E3D7-4FE8-99C5-BF13461157DE}" type="sibTrans" cxnId="{3D8C1385-04DD-4D95-A51D-6486C6B9ABCB}">
      <dgm:prSet/>
      <dgm:spPr/>
      <dgm:t>
        <a:bodyPr/>
        <a:lstStyle/>
        <a:p>
          <a:endParaRPr lang="tr-TR"/>
        </a:p>
      </dgm:t>
    </dgm:pt>
    <dgm:pt modelId="{EFF1B28A-A2A4-4FDC-88EB-61DB912707A8}" type="pres">
      <dgm:prSet presAssocID="{C779ADA4-E73B-4990-BEC3-06C1D41BB678}" presName="linear" presStyleCnt="0">
        <dgm:presLayoutVars>
          <dgm:dir/>
          <dgm:resizeHandles val="exact"/>
        </dgm:presLayoutVars>
      </dgm:prSet>
      <dgm:spPr/>
      <dgm:t>
        <a:bodyPr/>
        <a:lstStyle/>
        <a:p>
          <a:endParaRPr lang="tr-TR"/>
        </a:p>
      </dgm:t>
    </dgm:pt>
    <dgm:pt modelId="{3EF2AA27-0D25-4586-A9BC-F922ED710D20}" type="pres">
      <dgm:prSet presAssocID="{459407D3-8B4E-4844-9122-B176F5E273CD}" presName="comp" presStyleCnt="0"/>
      <dgm:spPr/>
    </dgm:pt>
    <dgm:pt modelId="{A4CA5242-300B-49DA-9042-F7A25FCECC8B}" type="pres">
      <dgm:prSet presAssocID="{459407D3-8B4E-4844-9122-B176F5E273CD}" presName="box" presStyleLbl="node1" presStyleIdx="0" presStyleCnt="3"/>
      <dgm:spPr/>
      <dgm:t>
        <a:bodyPr/>
        <a:lstStyle/>
        <a:p>
          <a:endParaRPr lang="tr-TR"/>
        </a:p>
      </dgm:t>
    </dgm:pt>
    <dgm:pt modelId="{A0FE95AB-EBD0-4F66-B880-F210A17D94BD}" type="pres">
      <dgm:prSet presAssocID="{459407D3-8B4E-4844-9122-B176F5E273CD}" presName="img" presStyleLbl="fgImgPlace1" presStyleIdx="0" presStyleCnt="3" custLinFactNeighborX="-9132" custLinFactNeighborY="-2133"/>
      <dgm:spPr>
        <a:prstGeom prst="chevron">
          <a:avLst/>
        </a:prstGeom>
      </dgm:spPr>
    </dgm:pt>
    <dgm:pt modelId="{7FD69C42-29E0-4B74-B289-95FEE75946B6}" type="pres">
      <dgm:prSet presAssocID="{459407D3-8B4E-4844-9122-B176F5E273CD}" presName="text" presStyleLbl="node1" presStyleIdx="0" presStyleCnt="3">
        <dgm:presLayoutVars>
          <dgm:bulletEnabled val="1"/>
        </dgm:presLayoutVars>
      </dgm:prSet>
      <dgm:spPr/>
      <dgm:t>
        <a:bodyPr/>
        <a:lstStyle/>
        <a:p>
          <a:endParaRPr lang="tr-TR"/>
        </a:p>
      </dgm:t>
    </dgm:pt>
    <dgm:pt modelId="{78AEE662-23E4-4870-9A88-01C4EAA8EAE5}" type="pres">
      <dgm:prSet presAssocID="{141A7CE1-23A1-4A7E-88EE-8BDB9C414F45}" presName="spacer" presStyleCnt="0"/>
      <dgm:spPr/>
    </dgm:pt>
    <dgm:pt modelId="{5FE2FEFA-C4C3-42C6-A79A-9C453692591B}" type="pres">
      <dgm:prSet presAssocID="{104D5572-407F-4147-A228-C3AA6C6F623D}" presName="comp" presStyleCnt="0"/>
      <dgm:spPr/>
    </dgm:pt>
    <dgm:pt modelId="{2F97304D-B446-43B2-9F23-646770CD7302}" type="pres">
      <dgm:prSet presAssocID="{104D5572-407F-4147-A228-C3AA6C6F623D}" presName="box" presStyleLbl="node1" presStyleIdx="1" presStyleCnt="3"/>
      <dgm:spPr/>
      <dgm:t>
        <a:bodyPr/>
        <a:lstStyle/>
        <a:p>
          <a:endParaRPr lang="tr-TR"/>
        </a:p>
      </dgm:t>
    </dgm:pt>
    <dgm:pt modelId="{617B46D2-CA94-49E0-8B5B-D1A1FAA7A0A1}" type="pres">
      <dgm:prSet presAssocID="{104D5572-407F-4147-A228-C3AA6C6F623D}" presName="img" presStyleLbl="fgImgPlace1" presStyleIdx="1" presStyleCnt="3"/>
      <dgm:spPr>
        <a:prstGeom prst="chevron">
          <a:avLst/>
        </a:prstGeom>
      </dgm:spPr>
    </dgm:pt>
    <dgm:pt modelId="{2839CC9C-E6B9-4AC4-B9AD-92CB123B7B6B}" type="pres">
      <dgm:prSet presAssocID="{104D5572-407F-4147-A228-C3AA6C6F623D}" presName="text" presStyleLbl="node1" presStyleIdx="1" presStyleCnt="3">
        <dgm:presLayoutVars>
          <dgm:bulletEnabled val="1"/>
        </dgm:presLayoutVars>
      </dgm:prSet>
      <dgm:spPr/>
      <dgm:t>
        <a:bodyPr/>
        <a:lstStyle/>
        <a:p>
          <a:endParaRPr lang="tr-TR"/>
        </a:p>
      </dgm:t>
    </dgm:pt>
    <dgm:pt modelId="{1E895AE8-F01B-4CD8-9D13-1E194DC9B7FA}" type="pres">
      <dgm:prSet presAssocID="{D1585E52-43A2-45A8-8C2D-C3598775BD9C}" presName="spacer" presStyleCnt="0"/>
      <dgm:spPr/>
    </dgm:pt>
    <dgm:pt modelId="{C5E6A4A0-39CC-4E8C-A3A8-294C05DFA3B2}" type="pres">
      <dgm:prSet presAssocID="{85CBC75D-42DD-4B55-8D95-AE0E916DE835}" presName="comp" presStyleCnt="0"/>
      <dgm:spPr/>
    </dgm:pt>
    <dgm:pt modelId="{C00F5BA1-4D05-4013-B657-FC8F3B928084}" type="pres">
      <dgm:prSet presAssocID="{85CBC75D-42DD-4B55-8D95-AE0E916DE835}" presName="box" presStyleLbl="node1" presStyleIdx="2" presStyleCnt="3"/>
      <dgm:spPr/>
      <dgm:t>
        <a:bodyPr/>
        <a:lstStyle/>
        <a:p>
          <a:endParaRPr lang="tr-TR"/>
        </a:p>
      </dgm:t>
    </dgm:pt>
    <dgm:pt modelId="{D3BA2DCC-A717-4F87-B913-212C80DF725E}" type="pres">
      <dgm:prSet presAssocID="{85CBC75D-42DD-4B55-8D95-AE0E916DE835}" presName="img" presStyleLbl="fgImgPlace1" presStyleIdx="2" presStyleCnt="3"/>
      <dgm:spPr>
        <a:prstGeom prst="chevron">
          <a:avLst/>
        </a:prstGeom>
      </dgm:spPr>
    </dgm:pt>
    <dgm:pt modelId="{DB9BB93F-BA50-4468-9718-8E6A2D5874B0}" type="pres">
      <dgm:prSet presAssocID="{85CBC75D-42DD-4B55-8D95-AE0E916DE835}" presName="text" presStyleLbl="node1" presStyleIdx="2" presStyleCnt="3">
        <dgm:presLayoutVars>
          <dgm:bulletEnabled val="1"/>
        </dgm:presLayoutVars>
      </dgm:prSet>
      <dgm:spPr/>
      <dgm:t>
        <a:bodyPr/>
        <a:lstStyle/>
        <a:p>
          <a:endParaRPr lang="tr-TR"/>
        </a:p>
      </dgm:t>
    </dgm:pt>
  </dgm:ptLst>
  <dgm:cxnLst>
    <dgm:cxn modelId="{80F78BD0-1AFE-445E-AFDC-6AFF26AF5563}" type="presOf" srcId="{459407D3-8B4E-4844-9122-B176F5E273CD}" destId="{7FD69C42-29E0-4B74-B289-95FEE75946B6}" srcOrd="1" destOrd="0" presId="urn:microsoft.com/office/officeart/2005/8/layout/vList4"/>
    <dgm:cxn modelId="{F37EE744-735C-4AF7-9E5C-DBF0D80974C5}" type="presOf" srcId="{85CBC75D-42DD-4B55-8D95-AE0E916DE835}" destId="{C00F5BA1-4D05-4013-B657-FC8F3B928084}" srcOrd="0" destOrd="0" presId="urn:microsoft.com/office/officeart/2005/8/layout/vList4"/>
    <dgm:cxn modelId="{3D8C1385-04DD-4D95-A51D-6486C6B9ABCB}" srcId="{104D5572-407F-4147-A228-C3AA6C6F623D}" destId="{28C3185F-4561-40C5-A2A8-C80D0F25343C}" srcOrd="0" destOrd="0" parTransId="{17F1002B-860F-4886-8266-66A76410EE68}" sibTransId="{3A133AF4-E3D7-4FE8-99C5-BF13461157DE}"/>
    <dgm:cxn modelId="{2D3BCC27-A53C-4DA7-B439-B80E9B767193}" type="presOf" srcId="{459407D3-8B4E-4844-9122-B176F5E273CD}" destId="{A4CA5242-300B-49DA-9042-F7A25FCECC8B}" srcOrd="0" destOrd="0" presId="urn:microsoft.com/office/officeart/2005/8/layout/vList4"/>
    <dgm:cxn modelId="{277DFD05-45D0-40C7-95C1-AEF184BF3B3B}" srcId="{459407D3-8B4E-4844-9122-B176F5E273CD}" destId="{5A0AC154-26F6-4292-B257-72921F83721E}" srcOrd="1" destOrd="0" parTransId="{91C0C2DA-2E3B-4313-BCA5-0E87E5BFEC9E}" sibTransId="{C0218AAA-D360-41E6-B7FB-AF25391950F8}"/>
    <dgm:cxn modelId="{79DAB286-7939-4696-A087-1B8DD098DA56}" type="presOf" srcId="{104D5572-407F-4147-A228-C3AA6C6F623D}" destId="{2839CC9C-E6B9-4AC4-B9AD-92CB123B7B6B}" srcOrd="1" destOrd="0" presId="urn:microsoft.com/office/officeart/2005/8/layout/vList4"/>
    <dgm:cxn modelId="{EED1B149-E9A7-4D6B-8C30-9BDDE81C19C3}" type="presOf" srcId="{28C3185F-4561-40C5-A2A8-C80D0F25343C}" destId="{2F97304D-B446-43B2-9F23-646770CD7302}" srcOrd="0" destOrd="1" presId="urn:microsoft.com/office/officeart/2005/8/layout/vList4"/>
    <dgm:cxn modelId="{3F6C4978-3C65-4A49-A85B-1D25F5452E5F}" srcId="{104D5572-407F-4147-A228-C3AA6C6F623D}" destId="{C38C85F2-3FCE-4096-AD22-E65EAA3F53C7}" srcOrd="1" destOrd="0" parTransId="{66B2C195-3B71-4D82-A196-800FA4090B02}" sibTransId="{777D22E4-CD1F-483E-9D09-322F66BB3343}"/>
    <dgm:cxn modelId="{F8BA0AA0-A5C4-4C6D-9E6F-5AF4C96EC52D}" srcId="{104D5572-407F-4147-A228-C3AA6C6F623D}" destId="{3A7E2383-FD50-4F7D-8E0B-93504757BB3B}" srcOrd="2" destOrd="0" parTransId="{A111A836-64A6-4861-A573-EB1D563C7C73}" sibTransId="{CAFA7041-9BA2-46B3-B0AE-2608CDA6E368}"/>
    <dgm:cxn modelId="{2A429525-4E3A-46AE-BC83-77477299DFD5}" type="presOf" srcId="{C38C85F2-3FCE-4096-AD22-E65EAA3F53C7}" destId="{2F97304D-B446-43B2-9F23-646770CD7302}" srcOrd="0" destOrd="2" presId="urn:microsoft.com/office/officeart/2005/8/layout/vList4"/>
    <dgm:cxn modelId="{A5B91603-E186-4475-A4CE-71E4B57FCD81}" type="presOf" srcId="{5A0AC154-26F6-4292-B257-72921F83721E}" destId="{A4CA5242-300B-49DA-9042-F7A25FCECC8B}" srcOrd="0" destOrd="2" presId="urn:microsoft.com/office/officeart/2005/8/layout/vList4"/>
    <dgm:cxn modelId="{95C66BBB-8368-4A28-8DC3-E7F929B7089E}" srcId="{C779ADA4-E73B-4990-BEC3-06C1D41BB678}" destId="{459407D3-8B4E-4844-9122-B176F5E273CD}" srcOrd="0" destOrd="0" parTransId="{2ED92954-0CE7-4DEA-9B90-757F816B06FA}" sibTransId="{141A7CE1-23A1-4A7E-88EE-8BDB9C414F45}"/>
    <dgm:cxn modelId="{6C6CEFD7-B735-41AD-BC81-69BE5F8A239B}" type="presOf" srcId="{5A0AC154-26F6-4292-B257-72921F83721E}" destId="{7FD69C42-29E0-4B74-B289-95FEE75946B6}" srcOrd="1" destOrd="2" presId="urn:microsoft.com/office/officeart/2005/8/layout/vList4"/>
    <dgm:cxn modelId="{CFBEB92C-0700-4E22-B451-A5C106E39030}" srcId="{C779ADA4-E73B-4990-BEC3-06C1D41BB678}" destId="{85CBC75D-42DD-4B55-8D95-AE0E916DE835}" srcOrd="2" destOrd="0" parTransId="{0543935C-C9DB-49E2-BF11-AFA2C1DC1347}" sibTransId="{22FDB1A5-8E9C-4930-8DF3-CFCCCB14AB8B}"/>
    <dgm:cxn modelId="{638F2001-974D-4700-BF8B-87FCCE63C53A}" type="presOf" srcId="{8759B7B1-BA7B-4B7F-B595-45D952F63D9E}" destId="{A4CA5242-300B-49DA-9042-F7A25FCECC8B}" srcOrd="0" destOrd="1" presId="urn:microsoft.com/office/officeart/2005/8/layout/vList4"/>
    <dgm:cxn modelId="{4946AA41-59DB-4112-ABD1-01C9E7B6D2BD}" type="presOf" srcId="{3A7E2383-FD50-4F7D-8E0B-93504757BB3B}" destId="{2F97304D-B446-43B2-9F23-646770CD7302}" srcOrd="0" destOrd="3" presId="urn:microsoft.com/office/officeart/2005/8/layout/vList4"/>
    <dgm:cxn modelId="{9FE290C4-9F3D-4B8B-AB3E-15B9ABE1F864}" type="presOf" srcId="{C779ADA4-E73B-4990-BEC3-06C1D41BB678}" destId="{EFF1B28A-A2A4-4FDC-88EB-61DB912707A8}" srcOrd="0" destOrd="0" presId="urn:microsoft.com/office/officeart/2005/8/layout/vList4"/>
    <dgm:cxn modelId="{96D5301F-6AE9-4BB6-87F2-24C6B6DD4883}" srcId="{459407D3-8B4E-4844-9122-B176F5E273CD}" destId="{8759B7B1-BA7B-4B7F-B595-45D952F63D9E}" srcOrd="0" destOrd="0" parTransId="{F1E90475-8FFD-4CB2-BFE2-4E286BE7D7CA}" sibTransId="{443538A6-5ABC-4B99-9B68-9C2D81376C63}"/>
    <dgm:cxn modelId="{446A5689-AABE-494B-88F4-9A49DEBB7A6B}" type="presOf" srcId="{28C3185F-4561-40C5-A2A8-C80D0F25343C}" destId="{2839CC9C-E6B9-4AC4-B9AD-92CB123B7B6B}" srcOrd="1" destOrd="1" presId="urn:microsoft.com/office/officeart/2005/8/layout/vList4"/>
    <dgm:cxn modelId="{99B739E8-4086-4687-99E7-E1C39C24642F}" type="presOf" srcId="{C38C85F2-3FCE-4096-AD22-E65EAA3F53C7}" destId="{2839CC9C-E6B9-4AC4-B9AD-92CB123B7B6B}" srcOrd="1" destOrd="2" presId="urn:microsoft.com/office/officeart/2005/8/layout/vList4"/>
    <dgm:cxn modelId="{8CFBE57B-811D-45ED-B50F-0C21EB7289A4}" type="presOf" srcId="{104D5572-407F-4147-A228-C3AA6C6F623D}" destId="{2F97304D-B446-43B2-9F23-646770CD7302}" srcOrd="0" destOrd="0" presId="urn:microsoft.com/office/officeart/2005/8/layout/vList4"/>
    <dgm:cxn modelId="{54E12310-29BE-4A89-BFAF-3A7862893A78}" type="presOf" srcId="{85CBC75D-42DD-4B55-8D95-AE0E916DE835}" destId="{DB9BB93F-BA50-4468-9718-8E6A2D5874B0}" srcOrd="1" destOrd="0" presId="urn:microsoft.com/office/officeart/2005/8/layout/vList4"/>
    <dgm:cxn modelId="{D0A2AED2-0AC4-496C-B806-68B97C901AD9}" type="presOf" srcId="{8759B7B1-BA7B-4B7F-B595-45D952F63D9E}" destId="{7FD69C42-29E0-4B74-B289-95FEE75946B6}" srcOrd="1" destOrd="1" presId="urn:microsoft.com/office/officeart/2005/8/layout/vList4"/>
    <dgm:cxn modelId="{87B78937-DE83-4268-ACEF-3C2F5497D9B8}" srcId="{C779ADA4-E73B-4990-BEC3-06C1D41BB678}" destId="{104D5572-407F-4147-A228-C3AA6C6F623D}" srcOrd="1" destOrd="0" parTransId="{45ABF58F-535B-4CFE-B5D9-63B02E104D9E}" sibTransId="{D1585E52-43A2-45A8-8C2D-C3598775BD9C}"/>
    <dgm:cxn modelId="{7B8E48CC-500E-4DBF-BDEB-E15A8C849A76}" type="presOf" srcId="{3A7E2383-FD50-4F7D-8E0B-93504757BB3B}" destId="{2839CC9C-E6B9-4AC4-B9AD-92CB123B7B6B}" srcOrd="1" destOrd="3" presId="urn:microsoft.com/office/officeart/2005/8/layout/vList4"/>
    <dgm:cxn modelId="{BC854AEF-B5FA-4AFD-B078-196E0380FBFB}" type="presParOf" srcId="{EFF1B28A-A2A4-4FDC-88EB-61DB912707A8}" destId="{3EF2AA27-0D25-4586-A9BC-F922ED710D20}" srcOrd="0" destOrd="0" presId="urn:microsoft.com/office/officeart/2005/8/layout/vList4"/>
    <dgm:cxn modelId="{25EBB58B-ADBC-41CC-ADFB-821D69FA778B}" type="presParOf" srcId="{3EF2AA27-0D25-4586-A9BC-F922ED710D20}" destId="{A4CA5242-300B-49DA-9042-F7A25FCECC8B}" srcOrd="0" destOrd="0" presId="urn:microsoft.com/office/officeart/2005/8/layout/vList4"/>
    <dgm:cxn modelId="{A034DFAD-CCD2-4AC8-9C0F-7EE9D3AC53F8}" type="presParOf" srcId="{3EF2AA27-0D25-4586-A9BC-F922ED710D20}" destId="{A0FE95AB-EBD0-4F66-B880-F210A17D94BD}" srcOrd="1" destOrd="0" presId="urn:microsoft.com/office/officeart/2005/8/layout/vList4"/>
    <dgm:cxn modelId="{489A6E58-2756-4AD7-A004-A80309DF5413}" type="presParOf" srcId="{3EF2AA27-0D25-4586-A9BC-F922ED710D20}" destId="{7FD69C42-29E0-4B74-B289-95FEE75946B6}" srcOrd="2" destOrd="0" presId="urn:microsoft.com/office/officeart/2005/8/layout/vList4"/>
    <dgm:cxn modelId="{7D099695-265E-4C06-A33A-971C38AF6D1D}" type="presParOf" srcId="{EFF1B28A-A2A4-4FDC-88EB-61DB912707A8}" destId="{78AEE662-23E4-4870-9A88-01C4EAA8EAE5}" srcOrd="1" destOrd="0" presId="urn:microsoft.com/office/officeart/2005/8/layout/vList4"/>
    <dgm:cxn modelId="{A08E5878-930D-42EC-9A85-AD52E0D0D886}" type="presParOf" srcId="{EFF1B28A-A2A4-4FDC-88EB-61DB912707A8}" destId="{5FE2FEFA-C4C3-42C6-A79A-9C453692591B}" srcOrd="2" destOrd="0" presId="urn:microsoft.com/office/officeart/2005/8/layout/vList4"/>
    <dgm:cxn modelId="{AFDAEA18-B1D5-4D5F-8053-929D3454813E}" type="presParOf" srcId="{5FE2FEFA-C4C3-42C6-A79A-9C453692591B}" destId="{2F97304D-B446-43B2-9F23-646770CD7302}" srcOrd="0" destOrd="0" presId="urn:microsoft.com/office/officeart/2005/8/layout/vList4"/>
    <dgm:cxn modelId="{B6C85F14-1148-44A1-91F4-B4065DDF56BB}" type="presParOf" srcId="{5FE2FEFA-C4C3-42C6-A79A-9C453692591B}" destId="{617B46D2-CA94-49E0-8B5B-D1A1FAA7A0A1}" srcOrd="1" destOrd="0" presId="urn:microsoft.com/office/officeart/2005/8/layout/vList4"/>
    <dgm:cxn modelId="{C479A4EB-E7B0-4F21-BE10-71EDE5553684}" type="presParOf" srcId="{5FE2FEFA-C4C3-42C6-A79A-9C453692591B}" destId="{2839CC9C-E6B9-4AC4-B9AD-92CB123B7B6B}" srcOrd="2" destOrd="0" presId="urn:microsoft.com/office/officeart/2005/8/layout/vList4"/>
    <dgm:cxn modelId="{C5E79C1D-A733-4E70-A6C6-AF86A1AECB39}" type="presParOf" srcId="{EFF1B28A-A2A4-4FDC-88EB-61DB912707A8}" destId="{1E895AE8-F01B-4CD8-9D13-1E194DC9B7FA}" srcOrd="3" destOrd="0" presId="urn:microsoft.com/office/officeart/2005/8/layout/vList4"/>
    <dgm:cxn modelId="{7E1C5206-EB97-46F3-BA42-4333E9DC4971}" type="presParOf" srcId="{EFF1B28A-A2A4-4FDC-88EB-61DB912707A8}" destId="{C5E6A4A0-39CC-4E8C-A3A8-294C05DFA3B2}" srcOrd="4" destOrd="0" presId="urn:microsoft.com/office/officeart/2005/8/layout/vList4"/>
    <dgm:cxn modelId="{0E2D38B3-5012-45A3-B013-FB0DCBB53159}" type="presParOf" srcId="{C5E6A4A0-39CC-4E8C-A3A8-294C05DFA3B2}" destId="{C00F5BA1-4D05-4013-B657-FC8F3B928084}" srcOrd="0" destOrd="0" presId="urn:microsoft.com/office/officeart/2005/8/layout/vList4"/>
    <dgm:cxn modelId="{B86D712F-58C8-4659-92FA-FD103E7A700E}" type="presParOf" srcId="{C5E6A4A0-39CC-4E8C-A3A8-294C05DFA3B2}" destId="{D3BA2DCC-A717-4F87-B913-212C80DF725E}" srcOrd="1" destOrd="0" presId="urn:microsoft.com/office/officeart/2005/8/layout/vList4"/>
    <dgm:cxn modelId="{8F4FC611-97D5-4A7E-916A-F56E1F233D7D}" type="presParOf" srcId="{C5E6A4A0-39CC-4E8C-A3A8-294C05DFA3B2}" destId="{DB9BB93F-BA50-4468-9718-8E6A2D5874B0}"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80C1CAD-3C36-48CC-BFD4-F1DF18523F79}" type="doc">
      <dgm:prSet loTypeId="urn:microsoft.com/office/officeart/2005/8/layout/vList4" loCatId="list" qsTypeId="urn:microsoft.com/office/officeart/2005/8/quickstyle/simple1" qsCatId="simple" csTypeId="urn:microsoft.com/office/officeart/2005/8/colors/colorful3" csCatId="colorful" phldr="1"/>
      <dgm:spPr/>
      <dgm:t>
        <a:bodyPr/>
        <a:lstStyle/>
        <a:p>
          <a:endParaRPr lang="tr-TR"/>
        </a:p>
      </dgm:t>
    </dgm:pt>
    <dgm:pt modelId="{B4F1BEC9-7F62-4EB3-9AE2-76F6915C8A90}">
      <dgm:prSet phldrT="[Metin]"/>
      <dgm:spPr/>
      <dgm:t>
        <a:bodyPr/>
        <a:lstStyle/>
        <a:p>
          <a:endParaRPr lang="tr-TR" dirty="0" smtClean="0"/>
        </a:p>
        <a:p>
          <a:endParaRPr lang="tr-TR" dirty="0" smtClean="0"/>
        </a:p>
        <a:p>
          <a:r>
            <a:rPr lang="tr-TR" dirty="0" smtClean="0"/>
            <a:t>A + [(B1+B2+B3)Xkk1]+(CxKK2)+D+E</a:t>
          </a:r>
          <a:endParaRPr lang="tr-TR" dirty="0"/>
        </a:p>
      </dgm:t>
    </dgm:pt>
    <dgm:pt modelId="{D22A47CC-EEF4-493D-9F17-A9482D0A4B1D}" type="parTrans" cxnId="{96D0342B-21F6-4FD3-AF79-18E0C6CB0773}">
      <dgm:prSet/>
      <dgm:spPr/>
      <dgm:t>
        <a:bodyPr/>
        <a:lstStyle/>
        <a:p>
          <a:endParaRPr lang="tr-TR"/>
        </a:p>
      </dgm:t>
    </dgm:pt>
    <dgm:pt modelId="{3696A9DC-4751-43D5-A46E-E6EFF1D55477}" type="sibTrans" cxnId="{96D0342B-21F6-4FD3-AF79-18E0C6CB0773}">
      <dgm:prSet/>
      <dgm:spPr/>
      <dgm:t>
        <a:bodyPr/>
        <a:lstStyle/>
        <a:p>
          <a:endParaRPr lang="tr-TR"/>
        </a:p>
      </dgm:t>
    </dgm:pt>
    <dgm:pt modelId="{25577552-F67B-4EBE-BB18-277ED3C856B2}">
      <dgm:prSet phldrT="[Metin]"/>
      <dgm:spPr/>
      <dgm:t>
        <a:bodyPr/>
        <a:lstStyle/>
        <a:p>
          <a:endParaRPr lang="tr-TR" dirty="0"/>
        </a:p>
      </dgm:t>
    </dgm:pt>
    <dgm:pt modelId="{10A7B39C-4FF4-4B74-BDB7-3AA7DD8F46B6}" type="parTrans" cxnId="{E2E97907-0619-4076-B77B-1B1847F62245}">
      <dgm:prSet/>
      <dgm:spPr/>
      <dgm:t>
        <a:bodyPr/>
        <a:lstStyle/>
        <a:p>
          <a:endParaRPr lang="tr-TR"/>
        </a:p>
      </dgm:t>
    </dgm:pt>
    <dgm:pt modelId="{7CE2E460-9D64-4A5D-9CB4-5A69A97F5E71}" type="sibTrans" cxnId="{E2E97907-0619-4076-B77B-1B1847F62245}">
      <dgm:prSet/>
      <dgm:spPr/>
      <dgm:t>
        <a:bodyPr/>
        <a:lstStyle/>
        <a:p>
          <a:endParaRPr lang="tr-TR"/>
        </a:p>
      </dgm:t>
    </dgm:pt>
    <dgm:pt modelId="{B64A58F5-E54D-40A2-A5E0-417BE88570C9}">
      <dgm:prSet phldrT="[Metin]"/>
      <dgm:spPr/>
      <dgm:t>
        <a:bodyPr/>
        <a:lstStyle/>
        <a:p>
          <a:endParaRPr lang="tr-TR" dirty="0" smtClean="0"/>
        </a:p>
        <a:p>
          <a:endParaRPr lang="tr-TR" dirty="0" smtClean="0"/>
        </a:p>
        <a:p>
          <a:r>
            <a:rPr lang="tr-TR" dirty="0" smtClean="0"/>
            <a:t>A+D+E</a:t>
          </a:r>
          <a:endParaRPr lang="tr-TR" dirty="0"/>
        </a:p>
      </dgm:t>
    </dgm:pt>
    <dgm:pt modelId="{7FCA1403-2A62-4D11-93E2-7DD85C712B02}" type="parTrans" cxnId="{D642EF7D-BCA4-41E5-B2E0-EC1EC7D5E738}">
      <dgm:prSet/>
      <dgm:spPr/>
      <dgm:t>
        <a:bodyPr/>
        <a:lstStyle/>
        <a:p>
          <a:endParaRPr lang="tr-TR"/>
        </a:p>
      </dgm:t>
    </dgm:pt>
    <dgm:pt modelId="{052E155B-55FD-4B74-BD28-2F4B2A99D284}" type="sibTrans" cxnId="{D642EF7D-BCA4-41E5-B2E0-EC1EC7D5E738}">
      <dgm:prSet/>
      <dgm:spPr/>
      <dgm:t>
        <a:bodyPr/>
        <a:lstStyle/>
        <a:p>
          <a:endParaRPr lang="tr-TR"/>
        </a:p>
      </dgm:t>
    </dgm:pt>
    <dgm:pt modelId="{745914F6-BF51-40D5-ACCA-99598C40EEA6}">
      <dgm:prSet phldrT="[Metin]"/>
      <dgm:spPr/>
      <dgm:t>
        <a:bodyPr/>
        <a:lstStyle/>
        <a:p>
          <a:endParaRPr lang="tr-TR" dirty="0"/>
        </a:p>
      </dgm:t>
    </dgm:pt>
    <dgm:pt modelId="{83738A25-6CE2-4D7E-BC8E-54512172A1B9}" type="parTrans" cxnId="{E346DD93-60F2-4F6F-9844-E548BF832B79}">
      <dgm:prSet/>
      <dgm:spPr/>
      <dgm:t>
        <a:bodyPr/>
        <a:lstStyle/>
        <a:p>
          <a:endParaRPr lang="tr-TR"/>
        </a:p>
      </dgm:t>
    </dgm:pt>
    <dgm:pt modelId="{55C5402F-9712-47AF-87F4-C580899FF3FA}" type="sibTrans" cxnId="{E346DD93-60F2-4F6F-9844-E548BF832B79}">
      <dgm:prSet/>
      <dgm:spPr/>
      <dgm:t>
        <a:bodyPr/>
        <a:lstStyle/>
        <a:p>
          <a:endParaRPr lang="tr-TR"/>
        </a:p>
      </dgm:t>
    </dgm:pt>
    <dgm:pt modelId="{8DFE7473-5697-4FBB-AA9B-1E51745B2AAF}">
      <dgm:prSet phldrT="[Metin]"/>
      <dgm:spPr/>
      <dgm:t>
        <a:bodyPr/>
        <a:lstStyle/>
        <a:p>
          <a:endParaRPr lang="tr-TR" dirty="0" smtClean="0"/>
        </a:p>
        <a:p>
          <a:endParaRPr lang="tr-TR" dirty="0" smtClean="0"/>
        </a:p>
        <a:p>
          <a:r>
            <a:rPr lang="tr-TR" dirty="0" smtClean="0"/>
            <a:t>A+E</a:t>
          </a:r>
          <a:endParaRPr lang="tr-TR" dirty="0"/>
        </a:p>
      </dgm:t>
    </dgm:pt>
    <dgm:pt modelId="{AEF5C7C8-D6B8-4AD5-B2B5-AB6CBBEC893A}" type="parTrans" cxnId="{63650F8B-1BC8-4E2B-A8D5-FB94AADD5227}">
      <dgm:prSet/>
      <dgm:spPr/>
      <dgm:t>
        <a:bodyPr/>
        <a:lstStyle/>
        <a:p>
          <a:endParaRPr lang="tr-TR"/>
        </a:p>
      </dgm:t>
    </dgm:pt>
    <dgm:pt modelId="{64F2963D-6FF3-4C42-B874-25E6850507AC}" type="sibTrans" cxnId="{63650F8B-1BC8-4E2B-A8D5-FB94AADD5227}">
      <dgm:prSet/>
      <dgm:spPr/>
      <dgm:t>
        <a:bodyPr/>
        <a:lstStyle/>
        <a:p>
          <a:endParaRPr lang="tr-TR"/>
        </a:p>
      </dgm:t>
    </dgm:pt>
    <dgm:pt modelId="{A36EBB37-819E-4F07-B4DB-A154E738C6D6}">
      <dgm:prSet phldrT="[Metin]"/>
      <dgm:spPr/>
      <dgm:t>
        <a:bodyPr/>
        <a:lstStyle/>
        <a:p>
          <a:endParaRPr lang="tr-TR" dirty="0"/>
        </a:p>
      </dgm:t>
    </dgm:pt>
    <dgm:pt modelId="{A65C471A-C21D-4CF9-9E74-524BD1532055}" type="parTrans" cxnId="{ECF7A35D-A20C-4F28-9379-D1F51620C2F5}">
      <dgm:prSet/>
      <dgm:spPr/>
      <dgm:t>
        <a:bodyPr/>
        <a:lstStyle/>
        <a:p>
          <a:endParaRPr lang="tr-TR"/>
        </a:p>
      </dgm:t>
    </dgm:pt>
    <dgm:pt modelId="{4FC1124D-068A-4B0C-9B27-41363B1D5093}" type="sibTrans" cxnId="{ECF7A35D-A20C-4F28-9379-D1F51620C2F5}">
      <dgm:prSet/>
      <dgm:spPr/>
      <dgm:t>
        <a:bodyPr/>
        <a:lstStyle/>
        <a:p>
          <a:endParaRPr lang="tr-TR"/>
        </a:p>
      </dgm:t>
    </dgm:pt>
    <dgm:pt modelId="{CB733801-F013-45D2-B881-F9F1FB97CC25}" type="pres">
      <dgm:prSet presAssocID="{F80C1CAD-3C36-48CC-BFD4-F1DF18523F79}" presName="linear" presStyleCnt="0">
        <dgm:presLayoutVars>
          <dgm:dir/>
          <dgm:resizeHandles val="exact"/>
        </dgm:presLayoutVars>
      </dgm:prSet>
      <dgm:spPr/>
      <dgm:t>
        <a:bodyPr/>
        <a:lstStyle/>
        <a:p>
          <a:endParaRPr lang="tr-TR"/>
        </a:p>
      </dgm:t>
    </dgm:pt>
    <dgm:pt modelId="{8945C4D9-A015-4B9C-A0D0-813E3675B22F}" type="pres">
      <dgm:prSet presAssocID="{B4F1BEC9-7F62-4EB3-9AE2-76F6915C8A90}" presName="comp" presStyleCnt="0"/>
      <dgm:spPr/>
    </dgm:pt>
    <dgm:pt modelId="{02F39A58-9851-4B40-AC8D-18796C5D9F2A}" type="pres">
      <dgm:prSet presAssocID="{B4F1BEC9-7F62-4EB3-9AE2-76F6915C8A90}" presName="box" presStyleLbl="node1" presStyleIdx="0" presStyleCnt="3"/>
      <dgm:spPr/>
      <dgm:t>
        <a:bodyPr/>
        <a:lstStyle/>
        <a:p>
          <a:endParaRPr lang="tr-TR"/>
        </a:p>
      </dgm:t>
    </dgm:pt>
    <dgm:pt modelId="{5284599B-FA9E-4EB9-890E-8E20731E6B77}" type="pres">
      <dgm:prSet presAssocID="{B4F1BEC9-7F62-4EB3-9AE2-76F6915C8A90}" presName="img" presStyleLbl="fgImgPlace1" presStyleIdx="0" presStyleCnt="3"/>
      <dgm:spPr>
        <a:prstGeom prst="chevron">
          <a:avLst/>
        </a:prstGeom>
      </dgm:spPr>
    </dgm:pt>
    <dgm:pt modelId="{E015924A-CD86-4572-B213-B1C1B97AC1FC}" type="pres">
      <dgm:prSet presAssocID="{B4F1BEC9-7F62-4EB3-9AE2-76F6915C8A90}" presName="text" presStyleLbl="node1" presStyleIdx="0" presStyleCnt="3">
        <dgm:presLayoutVars>
          <dgm:bulletEnabled val="1"/>
        </dgm:presLayoutVars>
      </dgm:prSet>
      <dgm:spPr/>
      <dgm:t>
        <a:bodyPr/>
        <a:lstStyle/>
        <a:p>
          <a:endParaRPr lang="tr-TR"/>
        </a:p>
      </dgm:t>
    </dgm:pt>
    <dgm:pt modelId="{AF55E08C-D4D2-4418-AC88-31B6C760C336}" type="pres">
      <dgm:prSet presAssocID="{3696A9DC-4751-43D5-A46E-E6EFF1D55477}" presName="spacer" presStyleCnt="0"/>
      <dgm:spPr/>
    </dgm:pt>
    <dgm:pt modelId="{6F961C39-9549-49D8-8880-A083CDF1D085}" type="pres">
      <dgm:prSet presAssocID="{B64A58F5-E54D-40A2-A5E0-417BE88570C9}" presName="comp" presStyleCnt="0"/>
      <dgm:spPr/>
    </dgm:pt>
    <dgm:pt modelId="{EBBD6B52-43F0-43ED-AA53-F6A3CC522A8F}" type="pres">
      <dgm:prSet presAssocID="{B64A58F5-E54D-40A2-A5E0-417BE88570C9}" presName="box" presStyleLbl="node1" presStyleIdx="1" presStyleCnt="3"/>
      <dgm:spPr/>
      <dgm:t>
        <a:bodyPr/>
        <a:lstStyle/>
        <a:p>
          <a:endParaRPr lang="tr-TR"/>
        </a:p>
      </dgm:t>
    </dgm:pt>
    <dgm:pt modelId="{ADD8B82E-DD87-4533-856C-7082EA2492E7}" type="pres">
      <dgm:prSet presAssocID="{B64A58F5-E54D-40A2-A5E0-417BE88570C9}" presName="img" presStyleLbl="fgImgPlace1" presStyleIdx="1" presStyleCnt="3"/>
      <dgm:spPr>
        <a:prstGeom prst="chevron">
          <a:avLst/>
        </a:prstGeom>
      </dgm:spPr>
    </dgm:pt>
    <dgm:pt modelId="{A8204C44-CFF5-460E-94E4-0100BFC35CFF}" type="pres">
      <dgm:prSet presAssocID="{B64A58F5-E54D-40A2-A5E0-417BE88570C9}" presName="text" presStyleLbl="node1" presStyleIdx="1" presStyleCnt="3">
        <dgm:presLayoutVars>
          <dgm:bulletEnabled val="1"/>
        </dgm:presLayoutVars>
      </dgm:prSet>
      <dgm:spPr/>
      <dgm:t>
        <a:bodyPr/>
        <a:lstStyle/>
        <a:p>
          <a:endParaRPr lang="tr-TR"/>
        </a:p>
      </dgm:t>
    </dgm:pt>
    <dgm:pt modelId="{DE404A13-8B08-48EC-B3BC-D0C5CE176C9A}" type="pres">
      <dgm:prSet presAssocID="{052E155B-55FD-4B74-BD28-2F4B2A99D284}" presName="spacer" presStyleCnt="0"/>
      <dgm:spPr/>
    </dgm:pt>
    <dgm:pt modelId="{321A659F-9CC7-42CA-A325-E15A36667365}" type="pres">
      <dgm:prSet presAssocID="{8DFE7473-5697-4FBB-AA9B-1E51745B2AAF}" presName="comp" presStyleCnt="0"/>
      <dgm:spPr/>
    </dgm:pt>
    <dgm:pt modelId="{B2537534-9A82-4652-9C6D-C12183B28EAB}" type="pres">
      <dgm:prSet presAssocID="{8DFE7473-5697-4FBB-AA9B-1E51745B2AAF}" presName="box" presStyleLbl="node1" presStyleIdx="2" presStyleCnt="3"/>
      <dgm:spPr/>
      <dgm:t>
        <a:bodyPr/>
        <a:lstStyle/>
        <a:p>
          <a:endParaRPr lang="tr-TR"/>
        </a:p>
      </dgm:t>
    </dgm:pt>
    <dgm:pt modelId="{95032378-2AB4-452E-9A6E-77212AE473CD}" type="pres">
      <dgm:prSet presAssocID="{8DFE7473-5697-4FBB-AA9B-1E51745B2AAF}" presName="img" presStyleLbl="fgImgPlace1" presStyleIdx="2" presStyleCnt="3"/>
      <dgm:spPr>
        <a:prstGeom prst="chevron">
          <a:avLst/>
        </a:prstGeom>
      </dgm:spPr>
    </dgm:pt>
    <dgm:pt modelId="{9A8F19D0-95C1-4C62-B51D-C3154F908372}" type="pres">
      <dgm:prSet presAssocID="{8DFE7473-5697-4FBB-AA9B-1E51745B2AAF}" presName="text" presStyleLbl="node1" presStyleIdx="2" presStyleCnt="3">
        <dgm:presLayoutVars>
          <dgm:bulletEnabled val="1"/>
        </dgm:presLayoutVars>
      </dgm:prSet>
      <dgm:spPr/>
      <dgm:t>
        <a:bodyPr/>
        <a:lstStyle/>
        <a:p>
          <a:endParaRPr lang="tr-TR"/>
        </a:p>
      </dgm:t>
    </dgm:pt>
  </dgm:ptLst>
  <dgm:cxnLst>
    <dgm:cxn modelId="{7544CBA8-0A9C-4F8F-B2EB-4F1BB364C3E1}" type="presOf" srcId="{8DFE7473-5697-4FBB-AA9B-1E51745B2AAF}" destId="{B2537534-9A82-4652-9C6D-C12183B28EAB}" srcOrd="0" destOrd="0" presId="urn:microsoft.com/office/officeart/2005/8/layout/vList4"/>
    <dgm:cxn modelId="{96D0342B-21F6-4FD3-AF79-18E0C6CB0773}" srcId="{F80C1CAD-3C36-48CC-BFD4-F1DF18523F79}" destId="{B4F1BEC9-7F62-4EB3-9AE2-76F6915C8A90}" srcOrd="0" destOrd="0" parTransId="{D22A47CC-EEF4-493D-9F17-A9482D0A4B1D}" sibTransId="{3696A9DC-4751-43D5-A46E-E6EFF1D55477}"/>
    <dgm:cxn modelId="{B16E941E-52CE-4059-B415-2B0F832D22CC}" type="presOf" srcId="{B64A58F5-E54D-40A2-A5E0-417BE88570C9}" destId="{A8204C44-CFF5-460E-94E4-0100BFC35CFF}" srcOrd="1" destOrd="0" presId="urn:microsoft.com/office/officeart/2005/8/layout/vList4"/>
    <dgm:cxn modelId="{D642EF7D-BCA4-41E5-B2E0-EC1EC7D5E738}" srcId="{F80C1CAD-3C36-48CC-BFD4-F1DF18523F79}" destId="{B64A58F5-E54D-40A2-A5E0-417BE88570C9}" srcOrd="1" destOrd="0" parTransId="{7FCA1403-2A62-4D11-93E2-7DD85C712B02}" sibTransId="{052E155B-55FD-4B74-BD28-2F4B2A99D284}"/>
    <dgm:cxn modelId="{6EA8F2E1-6C9A-4D20-8E19-38BE05A0C174}" type="presOf" srcId="{A36EBB37-819E-4F07-B4DB-A154E738C6D6}" destId="{9A8F19D0-95C1-4C62-B51D-C3154F908372}" srcOrd="1" destOrd="1" presId="urn:microsoft.com/office/officeart/2005/8/layout/vList4"/>
    <dgm:cxn modelId="{E2E97907-0619-4076-B77B-1B1847F62245}" srcId="{B4F1BEC9-7F62-4EB3-9AE2-76F6915C8A90}" destId="{25577552-F67B-4EBE-BB18-277ED3C856B2}" srcOrd="0" destOrd="0" parTransId="{10A7B39C-4FF4-4B74-BDB7-3AA7DD8F46B6}" sibTransId="{7CE2E460-9D64-4A5D-9CB4-5A69A97F5E71}"/>
    <dgm:cxn modelId="{90369F11-C1C6-4119-8246-6175D7720211}" type="presOf" srcId="{A36EBB37-819E-4F07-B4DB-A154E738C6D6}" destId="{B2537534-9A82-4652-9C6D-C12183B28EAB}" srcOrd="0" destOrd="1" presId="urn:microsoft.com/office/officeart/2005/8/layout/vList4"/>
    <dgm:cxn modelId="{E346DD93-60F2-4F6F-9844-E548BF832B79}" srcId="{B64A58F5-E54D-40A2-A5E0-417BE88570C9}" destId="{745914F6-BF51-40D5-ACCA-99598C40EEA6}" srcOrd="0" destOrd="0" parTransId="{83738A25-6CE2-4D7E-BC8E-54512172A1B9}" sibTransId="{55C5402F-9712-47AF-87F4-C580899FF3FA}"/>
    <dgm:cxn modelId="{FC682693-352A-4066-A05D-CBB090E45B1E}" type="presOf" srcId="{B4F1BEC9-7F62-4EB3-9AE2-76F6915C8A90}" destId="{02F39A58-9851-4B40-AC8D-18796C5D9F2A}" srcOrd="0" destOrd="0" presId="urn:microsoft.com/office/officeart/2005/8/layout/vList4"/>
    <dgm:cxn modelId="{55BB8937-B7AC-4D70-9F7A-66EA392D5D40}" type="presOf" srcId="{745914F6-BF51-40D5-ACCA-99598C40EEA6}" destId="{A8204C44-CFF5-460E-94E4-0100BFC35CFF}" srcOrd="1" destOrd="1" presId="urn:microsoft.com/office/officeart/2005/8/layout/vList4"/>
    <dgm:cxn modelId="{63650F8B-1BC8-4E2B-A8D5-FB94AADD5227}" srcId="{F80C1CAD-3C36-48CC-BFD4-F1DF18523F79}" destId="{8DFE7473-5697-4FBB-AA9B-1E51745B2AAF}" srcOrd="2" destOrd="0" parTransId="{AEF5C7C8-D6B8-4AD5-B2B5-AB6CBBEC893A}" sibTransId="{64F2963D-6FF3-4C42-B874-25E6850507AC}"/>
    <dgm:cxn modelId="{9033DA4A-1130-4798-A414-105DEB7A8019}" type="presOf" srcId="{F80C1CAD-3C36-48CC-BFD4-F1DF18523F79}" destId="{CB733801-F013-45D2-B881-F9F1FB97CC25}" srcOrd="0" destOrd="0" presId="urn:microsoft.com/office/officeart/2005/8/layout/vList4"/>
    <dgm:cxn modelId="{8E19D1E6-F35D-4F84-AFCB-C18ED07E6E37}" type="presOf" srcId="{745914F6-BF51-40D5-ACCA-99598C40EEA6}" destId="{EBBD6B52-43F0-43ED-AA53-F6A3CC522A8F}" srcOrd="0" destOrd="1" presId="urn:microsoft.com/office/officeart/2005/8/layout/vList4"/>
    <dgm:cxn modelId="{ECF7A35D-A20C-4F28-9379-D1F51620C2F5}" srcId="{8DFE7473-5697-4FBB-AA9B-1E51745B2AAF}" destId="{A36EBB37-819E-4F07-B4DB-A154E738C6D6}" srcOrd="0" destOrd="0" parTransId="{A65C471A-C21D-4CF9-9E74-524BD1532055}" sibTransId="{4FC1124D-068A-4B0C-9B27-41363B1D5093}"/>
    <dgm:cxn modelId="{410D7730-BFEA-47E1-A614-3845435DCAF3}" type="presOf" srcId="{B64A58F5-E54D-40A2-A5E0-417BE88570C9}" destId="{EBBD6B52-43F0-43ED-AA53-F6A3CC522A8F}" srcOrd="0" destOrd="0" presId="urn:microsoft.com/office/officeart/2005/8/layout/vList4"/>
    <dgm:cxn modelId="{9074C3CE-B25A-4D30-8371-37915E12F893}" type="presOf" srcId="{8DFE7473-5697-4FBB-AA9B-1E51745B2AAF}" destId="{9A8F19D0-95C1-4C62-B51D-C3154F908372}" srcOrd="1" destOrd="0" presId="urn:microsoft.com/office/officeart/2005/8/layout/vList4"/>
    <dgm:cxn modelId="{EA4233ED-233C-484D-9C99-2BB5DCEE302C}" type="presOf" srcId="{25577552-F67B-4EBE-BB18-277ED3C856B2}" destId="{02F39A58-9851-4B40-AC8D-18796C5D9F2A}" srcOrd="0" destOrd="1" presId="urn:microsoft.com/office/officeart/2005/8/layout/vList4"/>
    <dgm:cxn modelId="{9C6D722C-2B78-430F-9E33-45D5D77B2E17}" type="presOf" srcId="{25577552-F67B-4EBE-BB18-277ED3C856B2}" destId="{E015924A-CD86-4572-B213-B1C1B97AC1FC}" srcOrd="1" destOrd="1" presId="urn:microsoft.com/office/officeart/2005/8/layout/vList4"/>
    <dgm:cxn modelId="{9B0CE7E5-E2F9-4B67-B63E-34049B157DB9}" type="presOf" srcId="{B4F1BEC9-7F62-4EB3-9AE2-76F6915C8A90}" destId="{E015924A-CD86-4572-B213-B1C1B97AC1FC}" srcOrd="1" destOrd="0" presId="urn:microsoft.com/office/officeart/2005/8/layout/vList4"/>
    <dgm:cxn modelId="{5CEB7C5E-E801-4F28-9346-15514ADF5491}" type="presParOf" srcId="{CB733801-F013-45D2-B881-F9F1FB97CC25}" destId="{8945C4D9-A015-4B9C-A0D0-813E3675B22F}" srcOrd="0" destOrd="0" presId="urn:microsoft.com/office/officeart/2005/8/layout/vList4"/>
    <dgm:cxn modelId="{24B80F8A-849E-4CE6-BD10-2F67E9F6FC0E}" type="presParOf" srcId="{8945C4D9-A015-4B9C-A0D0-813E3675B22F}" destId="{02F39A58-9851-4B40-AC8D-18796C5D9F2A}" srcOrd="0" destOrd="0" presId="urn:microsoft.com/office/officeart/2005/8/layout/vList4"/>
    <dgm:cxn modelId="{D3E0A953-9684-430F-BCF0-1DC78900FE27}" type="presParOf" srcId="{8945C4D9-A015-4B9C-A0D0-813E3675B22F}" destId="{5284599B-FA9E-4EB9-890E-8E20731E6B77}" srcOrd="1" destOrd="0" presId="urn:microsoft.com/office/officeart/2005/8/layout/vList4"/>
    <dgm:cxn modelId="{6864C7C0-DFCF-42DF-9FAD-30DBA1F821D2}" type="presParOf" srcId="{8945C4D9-A015-4B9C-A0D0-813E3675B22F}" destId="{E015924A-CD86-4572-B213-B1C1B97AC1FC}" srcOrd="2" destOrd="0" presId="urn:microsoft.com/office/officeart/2005/8/layout/vList4"/>
    <dgm:cxn modelId="{E2223E14-4D8C-4787-A3DA-85455C49F02B}" type="presParOf" srcId="{CB733801-F013-45D2-B881-F9F1FB97CC25}" destId="{AF55E08C-D4D2-4418-AC88-31B6C760C336}" srcOrd="1" destOrd="0" presId="urn:microsoft.com/office/officeart/2005/8/layout/vList4"/>
    <dgm:cxn modelId="{EB4E3659-068C-455F-AF5F-011C8857A7A6}" type="presParOf" srcId="{CB733801-F013-45D2-B881-F9F1FB97CC25}" destId="{6F961C39-9549-49D8-8880-A083CDF1D085}" srcOrd="2" destOrd="0" presId="urn:microsoft.com/office/officeart/2005/8/layout/vList4"/>
    <dgm:cxn modelId="{B70BA453-11F6-4779-8F9C-960D768DDA4E}" type="presParOf" srcId="{6F961C39-9549-49D8-8880-A083CDF1D085}" destId="{EBBD6B52-43F0-43ED-AA53-F6A3CC522A8F}" srcOrd="0" destOrd="0" presId="urn:microsoft.com/office/officeart/2005/8/layout/vList4"/>
    <dgm:cxn modelId="{DEBA3806-2FFB-49B7-8A83-57F13F4B56DF}" type="presParOf" srcId="{6F961C39-9549-49D8-8880-A083CDF1D085}" destId="{ADD8B82E-DD87-4533-856C-7082EA2492E7}" srcOrd="1" destOrd="0" presId="urn:microsoft.com/office/officeart/2005/8/layout/vList4"/>
    <dgm:cxn modelId="{ACA89AFF-94B2-457C-881E-2D8C2688F1B4}" type="presParOf" srcId="{6F961C39-9549-49D8-8880-A083CDF1D085}" destId="{A8204C44-CFF5-460E-94E4-0100BFC35CFF}" srcOrd="2" destOrd="0" presId="urn:microsoft.com/office/officeart/2005/8/layout/vList4"/>
    <dgm:cxn modelId="{F05DF4AD-62B2-4C17-ADF0-AC380B7FE3EB}" type="presParOf" srcId="{CB733801-F013-45D2-B881-F9F1FB97CC25}" destId="{DE404A13-8B08-48EC-B3BC-D0C5CE176C9A}" srcOrd="3" destOrd="0" presId="urn:microsoft.com/office/officeart/2005/8/layout/vList4"/>
    <dgm:cxn modelId="{B47BCCE3-56B4-472B-A58B-1E399820C3F0}" type="presParOf" srcId="{CB733801-F013-45D2-B881-F9F1FB97CC25}" destId="{321A659F-9CC7-42CA-A325-E15A36667365}" srcOrd="4" destOrd="0" presId="urn:microsoft.com/office/officeart/2005/8/layout/vList4"/>
    <dgm:cxn modelId="{6C4734AB-17A4-4635-9C3D-FA2AEFADE24F}" type="presParOf" srcId="{321A659F-9CC7-42CA-A325-E15A36667365}" destId="{B2537534-9A82-4652-9C6D-C12183B28EAB}" srcOrd="0" destOrd="0" presId="urn:microsoft.com/office/officeart/2005/8/layout/vList4"/>
    <dgm:cxn modelId="{3695B629-DFAA-4570-A5A8-D064CF9A0ADF}" type="presParOf" srcId="{321A659F-9CC7-42CA-A325-E15A36667365}" destId="{95032378-2AB4-452E-9A6E-77212AE473CD}" srcOrd="1" destOrd="0" presId="urn:microsoft.com/office/officeart/2005/8/layout/vList4"/>
    <dgm:cxn modelId="{068230AE-5FC9-4B9B-B150-64275A3138BA}" type="presParOf" srcId="{321A659F-9CC7-42CA-A325-E15A36667365}" destId="{9A8F19D0-95C1-4C62-B51D-C3154F908372}" srcOrd="2" destOrd="0" presId="urn:microsoft.com/office/officeart/2005/8/layout/vList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7EDAD03-7DF9-4987-B3AD-29C3444AAFF6}"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tr-TR"/>
        </a:p>
      </dgm:t>
    </dgm:pt>
    <dgm:pt modelId="{1DFBA1C2-BF8C-49B1-A9E0-48048E8BF3CE}">
      <dgm:prSet phldrT="[Metin]" custT="1"/>
      <dgm:spPr/>
      <dgm:t>
        <a:bodyPr/>
        <a:lstStyle/>
        <a:p>
          <a:r>
            <a:rPr lang="tr-TR" sz="3200" dirty="0"/>
            <a:t>Katkı Unsurları</a:t>
          </a:r>
        </a:p>
      </dgm:t>
    </dgm:pt>
    <dgm:pt modelId="{35E6E2ED-BB41-4F54-AF33-06C1216B3870}" type="parTrans" cxnId="{CFF0C1E9-7284-47EB-850A-36387EE58865}">
      <dgm:prSet/>
      <dgm:spPr/>
      <dgm:t>
        <a:bodyPr/>
        <a:lstStyle/>
        <a:p>
          <a:endParaRPr lang="tr-TR"/>
        </a:p>
      </dgm:t>
    </dgm:pt>
    <dgm:pt modelId="{B811A6E2-17AF-418D-81AA-E7B75943EE84}" type="sibTrans" cxnId="{CFF0C1E9-7284-47EB-850A-36387EE58865}">
      <dgm:prSet/>
      <dgm:spPr/>
      <dgm:t>
        <a:bodyPr/>
        <a:lstStyle/>
        <a:p>
          <a:endParaRPr lang="tr-TR"/>
        </a:p>
      </dgm:t>
    </dgm:pt>
    <dgm:pt modelId="{7C9F0E9D-1707-4FF5-82E1-AC4C9779E2C7}">
      <dgm:prSet phldrT="[Metin]"/>
      <dgm:spPr/>
      <dgm:t>
        <a:bodyPr/>
        <a:lstStyle/>
        <a:p>
          <a:r>
            <a:rPr lang="tr-TR" dirty="0"/>
            <a:t>Personelin </a:t>
          </a:r>
        </a:p>
        <a:p>
          <a:r>
            <a:rPr lang="tr-TR" dirty="0"/>
            <a:t>-Unvanı</a:t>
          </a:r>
        </a:p>
        <a:p>
          <a:r>
            <a:rPr lang="tr-TR" dirty="0"/>
            <a:t>-Görevi</a:t>
          </a:r>
        </a:p>
        <a:p>
          <a:r>
            <a:rPr lang="tr-TR" dirty="0"/>
            <a:t>-Çalışma şartları ve süresi</a:t>
          </a:r>
        </a:p>
      </dgm:t>
    </dgm:pt>
    <dgm:pt modelId="{A80FCD58-7C1A-4AD9-8BCB-45EFA3992A24}" type="parTrans" cxnId="{313BFE46-E882-4D23-B70C-341910CBC892}">
      <dgm:prSet/>
      <dgm:spPr/>
      <dgm:t>
        <a:bodyPr/>
        <a:lstStyle/>
        <a:p>
          <a:endParaRPr lang="tr-TR"/>
        </a:p>
      </dgm:t>
    </dgm:pt>
    <dgm:pt modelId="{450A05D2-2B27-49E8-B0F8-AE6BD9AEB196}" type="sibTrans" cxnId="{313BFE46-E882-4D23-B70C-341910CBC892}">
      <dgm:prSet/>
      <dgm:spPr/>
      <dgm:t>
        <a:bodyPr/>
        <a:lstStyle/>
        <a:p>
          <a:endParaRPr lang="tr-TR"/>
        </a:p>
      </dgm:t>
    </dgm:pt>
    <dgm:pt modelId="{C7E4EF70-0639-46DB-A20C-B0D434A0CF76}">
      <dgm:prSet phldrT="[Metin]"/>
      <dgm:spPr/>
      <dgm:t>
        <a:bodyPr/>
        <a:lstStyle/>
        <a:p>
          <a:r>
            <a:rPr lang="tr-TR" dirty="0"/>
            <a:t>-Eğitim-öğretim ve ar-ge faaliyetleri</a:t>
          </a:r>
        </a:p>
        <a:p>
          <a:r>
            <a:rPr lang="tr-TR" dirty="0"/>
            <a:t>-Mesleki Uygulamalar</a:t>
          </a:r>
        </a:p>
        <a:p>
          <a:r>
            <a:rPr lang="tr-TR" dirty="0"/>
            <a:t>- Özellik arz eden riskli bölümlerde çalışma</a:t>
          </a:r>
        </a:p>
      </dgm:t>
    </dgm:pt>
    <dgm:pt modelId="{0DBA0DF3-BE1C-4B4F-9A9C-030615871784}" type="parTrans" cxnId="{663E0506-0386-4F90-8655-B633C0F877CE}">
      <dgm:prSet/>
      <dgm:spPr/>
      <dgm:t>
        <a:bodyPr/>
        <a:lstStyle/>
        <a:p>
          <a:endParaRPr lang="tr-TR"/>
        </a:p>
      </dgm:t>
    </dgm:pt>
    <dgm:pt modelId="{5A492A0B-229B-4D04-A6F2-AD6D0ACE22E1}" type="sibTrans" cxnId="{663E0506-0386-4F90-8655-B633C0F877CE}">
      <dgm:prSet/>
      <dgm:spPr/>
      <dgm:t>
        <a:bodyPr/>
        <a:lstStyle/>
        <a:p>
          <a:endParaRPr lang="tr-TR"/>
        </a:p>
      </dgm:t>
    </dgm:pt>
    <dgm:pt modelId="{027302C8-1590-4FF4-A78B-B87D5F8CA048}" type="pres">
      <dgm:prSet presAssocID="{C7EDAD03-7DF9-4987-B3AD-29C3444AAFF6}" presName="hierChild1" presStyleCnt="0">
        <dgm:presLayoutVars>
          <dgm:orgChart val="1"/>
          <dgm:chPref val="1"/>
          <dgm:dir/>
          <dgm:animOne val="branch"/>
          <dgm:animLvl val="lvl"/>
          <dgm:resizeHandles/>
        </dgm:presLayoutVars>
      </dgm:prSet>
      <dgm:spPr/>
      <dgm:t>
        <a:bodyPr/>
        <a:lstStyle/>
        <a:p>
          <a:endParaRPr lang="tr-TR"/>
        </a:p>
      </dgm:t>
    </dgm:pt>
    <dgm:pt modelId="{F22C493B-0D46-4EE4-ABAF-1851F08E0E77}" type="pres">
      <dgm:prSet presAssocID="{1DFBA1C2-BF8C-49B1-A9E0-48048E8BF3CE}" presName="hierRoot1" presStyleCnt="0">
        <dgm:presLayoutVars>
          <dgm:hierBranch val="init"/>
        </dgm:presLayoutVars>
      </dgm:prSet>
      <dgm:spPr/>
    </dgm:pt>
    <dgm:pt modelId="{B3A67100-C3A0-40C4-A7D8-388911A2D0FC}" type="pres">
      <dgm:prSet presAssocID="{1DFBA1C2-BF8C-49B1-A9E0-48048E8BF3CE}" presName="rootComposite1" presStyleCnt="0"/>
      <dgm:spPr/>
    </dgm:pt>
    <dgm:pt modelId="{A0BB2DE1-6623-42A5-AB1B-AE903E90A743}" type="pres">
      <dgm:prSet presAssocID="{1DFBA1C2-BF8C-49B1-A9E0-48048E8BF3CE}" presName="rootText1" presStyleLbl="node0" presStyleIdx="0" presStyleCnt="1" custScaleX="49724" custScaleY="28415" custLinFactNeighborX="-5537" custLinFactNeighborY="1634">
        <dgm:presLayoutVars>
          <dgm:chPref val="3"/>
        </dgm:presLayoutVars>
      </dgm:prSet>
      <dgm:spPr/>
      <dgm:t>
        <a:bodyPr/>
        <a:lstStyle/>
        <a:p>
          <a:endParaRPr lang="tr-TR"/>
        </a:p>
      </dgm:t>
    </dgm:pt>
    <dgm:pt modelId="{BF7B7A6C-2DEB-4E93-9031-B04B42E491E4}" type="pres">
      <dgm:prSet presAssocID="{1DFBA1C2-BF8C-49B1-A9E0-48048E8BF3CE}" presName="rootConnector1" presStyleLbl="node1" presStyleIdx="0" presStyleCnt="0"/>
      <dgm:spPr/>
      <dgm:t>
        <a:bodyPr/>
        <a:lstStyle/>
        <a:p>
          <a:endParaRPr lang="tr-TR"/>
        </a:p>
      </dgm:t>
    </dgm:pt>
    <dgm:pt modelId="{4D52697D-04E6-4FD4-8621-8B7F81A26E32}" type="pres">
      <dgm:prSet presAssocID="{1DFBA1C2-BF8C-49B1-A9E0-48048E8BF3CE}" presName="hierChild2" presStyleCnt="0"/>
      <dgm:spPr/>
    </dgm:pt>
    <dgm:pt modelId="{F3BD84D9-EC97-49DF-835E-025A172BF5C5}" type="pres">
      <dgm:prSet presAssocID="{A80FCD58-7C1A-4AD9-8BCB-45EFA3992A24}" presName="Name37" presStyleLbl="parChTrans1D2" presStyleIdx="0" presStyleCnt="2"/>
      <dgm:spPr/>
      <dgm:t>
        <a:bodyPr/>
        <a:lstStyle/>
        <a:p>
          <a:endParaRPr lang="tr-TR"/>
        </a:p>
      </dgm:t>
    </dgm:pt>
    <dgm:pt modelId="{B035249F-C85B-4B31-BF23-A66625F625E4}" type="pres">
      <dgm:prSet presAssocID="{7C9F0E9D-1707-4FF5-82E1-AC4C9779E2C7}" presName="hierRoot2" presStyleCnt="0">
        <dgm:presLayoutVars>
          <dgm:hierBranch val="init"/>
        </dgm:presLayoutVars>
      </dgm:prSet>
      <dgm:spPr/>
    </dgm:pt>
    <dgm:pt modelId="{B6D72B6A-D3FF-4D10-9A15-B502E47FAAC8}" type="pres">
      <dgm:prSet presAssocID="{7C9F0E9D-1707-4FF5-82E1-AC4C9779E2C7}" presName="rootComposite" presStyleCnt="0"/>
      <dgm:spPr/>
    </dgm:pt>
    <dgm:pt modelId="{821583A5-B8A4-4081-898D-228B5738F7F4}" type="pres">
      <dgm:prSet presAssocID="{7C9F0E9D-1707-4FF5-82E1-AC4C9779E2C7}" presName="rootText" presStyleLbl="node2" presStyleIdx="0" presStyleCnt="2" custScaleX="64422" custScaleY="78809" custLinFactNeighborX="8774" custLinFactNeighborY="158">
        <dgm:presLayoutVars>
          <dgm:chPref val="3"/>
        </dgm:presLayoutVars>
      </dgm:prSet>
      <dgm:spPr/>
      <dgm:t>
        <a:bodyPr/>
        <a:lstStyle/>
        <a:p>
          <a:endParaRPr lang="tr-TR"/>
        </a:p>
      </dgm:t>
    </dgm:pt>
    <dgm:pt modelId="{C7183AA9-B08D-4164-A0E3-8D9692459432}" type="pres">
      <dgm:prSet presAssocID="{7C9F0E9D-1707-4FF5-82E1-AC4C9779E2C7}" presName="rootConnector" presStyleLbl="node2" presStyleIdx="0" presStyleCnt="2"/>
      <dgm:spPr/>
      <dgm:t>
        <a:bodyPr/>
        <a:lstStyle/>
        <a:p>
          <a:endParaRPr lang="tr-TR"/>
        </a:p>
      </dgm:t>
    </dgm:pt>
    <dgm:pt modelId="{0EFD0FED-20A3-4FFD-963E-30B1E84D7057}" type="pres">
      <dgm:prSet presAssocID="{7C9F0E9D-1707-4FF5-82E1-AC4C9779E2C7}" presName="hierChild4" presStyleCnt="0"/>
      <dgm:spPr/>
    </dgm:pt>
    <dgm:pt modelId="{96A539F2-D756-494F-B106-6A344F341E03}" type="pres">
      <dgm:prSet presAssocID="{7C9F0E9D-1707-4FF5-82E1-AC4C9779E2C7}" presName="hierChild5" presStyleCnt="0"/>
      <dgm:spPr/>
    </dgm:pt>
    <dgm:pt modelId="{46D6EDBC-4B43-4F45-B474-7D2AECAAB66F}" type="pres">
      <dgm:prSet presAssocID="{0DBA0DF3-BE1C-4B4F-9A9C-030615871784}" presName="Name37" presStyleLbl="parChTrans1D2" presStyleIdx="1" presStyleCnt="2"/>
      <dgm:spPr/>
      <dgm:t>
        <a:bodyPr/>
        <a:lstStyle/>
        <a:p>
          <a:endParaRPr lang="tr-TR"/>
        </a:p>
      </dgm:t>
    </dgm:pt>
    <dgm:pt modelId="{6B5DD6E4-69BD-4244-9194-C645D7482ECF}" type="pres">
      <dgm:prSet presAssocID="{C7E4EF70-0639-46DB-A20C-B0D434A0CF76}" presName="hierRoot2" presStyleCnt="0">
        <dgm:presLayoutVars>
          <dgm:hierBranch val="init"/>
        </dgm:presLayoutVars>
      </dgm:prSet>
      <dgm:spPr/>
    </dgm:pt>
    <dgm:pt modelId="{9AE7C57F-41C5-4DF1-A203-B40BC64E7946}" type="pres">
      <dgm:prSet presAssocID="{C7E4EF70-0639-46DB-A20C-B0D434A0CF76}" presName="rootComposite" presStyleCnt="0"/>
      <dgm:spPr/>
    </dgm:pt>
    <dgm:pt modelId="{28CEAB29-497A-4A9D-96AF-40F829B1D252}" type="pres">
      <dgm:prSet presAssocID="{C7E4EF70-0639-46DB-A20C-B0D434A0CF76}" presName="rootText" presStyleLbl="node2" presStyleIdx="1" presStyleCnt="2" custScaleX="60402" custScaleY="78901" custLinFactNeighborX="-3882" custLinFactNeighborY="329">
        <dgm:presLayoutVars>
          <dgm:chPref val="3"/>
        </dgm:presLayoutVars>
      </dgm:prSet>
      <dgm:spPr/>
      <dgm:t>
        <a:bodyPr/>
        <a:lstStyle/>
        <a:p>
          <a:endParaRPr lang="tr-TR"/>
        </a:p>
      </dgm:t>
    </dgm:pt>
    <dgm:pt modelId="{5DA1540A-E8E2-4C2D-AEEF-AD723338C6D0}" type="pres">
      <dgm:prSet presAssocID="{C7E4EF70-0639-46DB-A20C-B0D434A0CF76}" presName="rootConnector" presStyleLbl="node2" presStyleIdx="1" presStyleCnt="2"/>
      <dgm:spPr/>
      <dgm:t>
        <a:bodyPr/>
        <a:lstStyle/>
        <a:p>
          <a:endParaRPr lang="tr-TR"/>
        </a:p>
      </dgm:t>
    </dgm:pt>
    <dgm:pt modelId="{9798A2E9-4245-48CA-B1F2-1D99AEA41DE3}" type="pres">
      <dgm:prSet presAssocID="{C7E4EF70-0639-46DB-A20C-B0D434A0CF76}" presName="hierChild4" presStyleCnt="0"/>
      <dgm:spPr/>
    </dgm:pt>
    <dgm:pt modelId="{2E067D9B-A920-4392-A931-C6C14639B6D8}" type="pres">
      <dgm:prSet presAssocID="{C7E4EF70-0639-46DB-A20C-B0D434A0CF76}" presName="hierChild5" presStyleCnt="0"/>
      <dgm:spPr/>
    </dgm:pt>
    <dgm:pt modelId="{79016458-8FE8-47B7-8BD3-7EEFEE3899F4}" type="pres">
      <dgm:prSet presAssocID="{1DFBA1C2-BF8C-49B1-A9E0-48048E8BF3CE}" presName="hierChild3" presStyleCnt="0"/>
      <dgm:spPr/>
    </dgm:pt>
  </dgm:ptLst>
  <dgm:cxnLst>
    <dgm:cxn modelId="{F8DEE760-9734-4CA3-9D5E-FB47E409F8A0}" type="presOf" srcId="{C7E4EF70-0639-46DB-A20C-B0D434A0CF76}" destId="{5DA1540A-E8E2-4C2D-AEEF-AD723338C6D0}" srcOrd="1" destOrd="0" presId="urn:microsoft.com/office/officeart/2005/8/layout/orgChart1"/>
    <dgm:cxn modelId="{313BFE46-E882-4D23-B70C-341910CBC892}" srcId="{1DFBA1C2-BF8C-49B1-A9E0-48048E8BF3CE}" destId="{7C9F0E9D-1707-4FF5-82E1-AC4C9779E2C7}" srcOrd="0" destOrd="0" parTransId="{A80FCD58-7C1A-4AD9-8BCB-45EFA3992A24}" sibTransId="{450A05D2-2B27-49E8-B0F8-AE6BD9AEB196}"/>
    <dgm:cxn modelId="{CDC24496-1810-4352-A3D0-7CBFD3DC88E0}" type="presOf" srcId="{C7E4EF70-0639-46DB-A20C-B0D434A0CF76}" destId="{28CEAB29-497A-4A9D-96AF-40F829B1D252}" srcOrd="0" destOrd="0" presId="urn:microsoft.com/office/officeart/2005/8/layout/orgChart1"/>
    <dgm:cxn modelId="{CFF0C1E9-7284-47EB-850A-36387EE58865}" srcId="{C7EDAD03-7DF9-4987-B3AD-29C3444AAFF6}" destId="{1DFBA1C2-BF8C-49B1-A9E0-48048E8BF3CE}" srcOrd="0" destOrd="0" parTransId="{35E6E2ED-BB41-4F54-AF33-06C1216B3870}" sibTransId="{B811A6E2-17AF-418D-81AA-E7B75943EE84}"/>
    <dgm:cxn modelId="{9A190D0A-6F49-49DC-BB94-B654E51942C5}" type="presOf" srcId="{1DFBA1C2-BF8C-49B1-A9E0-48048E8BF3CE}" destId="{A0BB2DE1-6623-42A5-AB1B-AE903E90A743}" srcOrd="0" destOrd="0" presId="urn:microsoft.com/office/officeart/2005/8/layout/orgChart1"/>
    <dgm:cxn modelId="{188A639C-593E-4498-9996-FD9937CB560F}" type="presOf" srcId="{7C9F0E9D-1707-4FF5-82E1-AC4C9779E2C7}" destId="{C7183AA9-B08D-4164-A0E3-8D9692459432}" srcOrd="1" destOrd="0" presId="urn:microsoft.com/office/officeart/2005/8/layout/orgChart1"/>
    <dgm:cxn modelId="{D7DDD8AE-D31A-4414-8E74-558CEC4E6556}" type="presOf" srcId="{7C9F0E9D-1707-4FF5-82E1-AC4C9779E2C7}" destId="{821583A5-B8A4-4081-898D-228B5738F7F4}" srcOrd="0" destOrd="0" presId="urn:microsoft.com/office/officeart/2005/8/layout/orgChart1"/>
    <dgm:cxn modelId="{19889E54-341B-482B-843F-2611BB3A7833}" type="presOf" srcId="{1DFBA1C2-BF8C-49B1-A9E0-48048E8BF3CE}" destId="{BF7B7A6C-2DEB-4E93-9031-B04B42E491E4}" srcOrd="1" destOrd="0" presId="urn:microsoft.com/office/officeart/2005/8/layout/orgChart1"/>
    <dgm:cxn modelId="{663E0506-0386-4F90-8655-B633C0F877CE}" srcId="{1DFBA1C2-BF8C-49B1-A9E0-48048E8BF3CE}" destId="{C7E4EF70-0639-46DB-A20C-B0D434A0CF76}" srcOrd="1" destOrd="0" parTransId="{0DBA0DF3-BE1C-4B4F-9A9C-030615871784}" sibTransId="{5A492A0B-229B-4D04-A6F2-AD6D0ACE22E1}"/>
    <dgm:cxn modelId="{C6DD18DF-501C-4236-8AC3-23AA3B7F7C98}" type="presOf" srcId="{0DBA0DF3-BE1C-4B4F-9A9C-030615871784}" destId="{46D6EDBC-4B43-4F45-B474-7D2AECAAB66F}" srcOrd="0" destOrd="0" presId="urn:microsoft.com/office/officeart/2005/8/layout/orgChart1"/>
    <dgm:cxn modelId="{E750AB8E-C7BF-4FE3-AA1F-2A636F003201}" type="presOf" srcId="{A80FCD58-7C1A-4AD9-8BCB-45EFA3992A24}" destId="{F3BD84D9-EC97-49DF-835E-025A172BF5C5}" srcOrd="0" destOrd="0" presId="urn:microsoft.com/office/officeart/2005/8/layout/orgChart1"/>
    <dgm:cxn modelId="{322A83E8-6232-4B23-A6B3-1FBDE9900220}" type="presOf" srcId="{C7EDAD03-7DF9-4987-B3AD-29C3444AAFF6}" destId="{027302C8-1590-4FF4-A78B-B87D5F8CA048}" srcOrd="0" destOrd="0" presId="urn:microsoft.com/office/officeart/2005/8/layout/orgChart1"/>
    <dgm:cxn modelId="{994DC754-FBD9-409F-BC5E-8951D5773E38}" type="presParOf" srcId="{027302C8-1590-4FF4-A78B-B87D5F8CA048}" destId="{F22C493B-0D46-4EE4-ABAF-1851F08E0E77}" srcOrd="0" destOrd="0" presId="urn:microsoft.com/office/officeart/2005/8/layout/orgChart1"/>
    <dgm:cxn modelId="{F6BB33DA-B3FB-4BD2-B6EF-6690A01F2842}" type="presParOf" srcId="{F22C493B-0D46-4EE4-ABAF-1851F08E0E77}" destId="{B3A67100-C3A0-40C4-A7D8-388911A2D0FC}" srcOrd="0" destOrd="0" presId="urn:microsoft.com/office/officeart/2005/8/layout/orgChart1"/>
    <dgm:cxn modelId="{728218A6-FA2E-44DE-87D5-95BE7E11E1BE}" type="presParOf" srcId="{B3A67100-C3A0-40C4-A7D8-388911A2D0FC}" destId="{A0BB2DE1-6623-42A5-AB1B-AE903E90A743}" srcOrd="0" destOrd="0" presId="urn:microsoft.com/office/officeart/2005/8/layout/orgChart1"/>
    <dgm:cxn modelId="{35995EE9-7720-44FF-A214-5D33BE4BE864}" type="presParOf" srcId="{B3A67100-C3A0-40C4-A7D8-388911A2D0FC}" destId="{BF7B7A6C-2DEB-4E93-9031-B04B42E491E4}" srcOrd="1" destOrd="0" presId="urn:microsoft.com/office/officeart/2005/8/layout/orgChart1"/>
    <dgm:cxn modelId="{7611DB6B-5F0C-44E2-8105-31E720AF1301}" type="presParOf" srcId="{F22C493B-0D46-4EE4-ABAF-1851F08E0E77}" destId="{4D52697D-04E6-4FD4-8621-8B7F81A26E32}" srcOrd="1" destOrd="0" presId="urn:microsoft.com/office/officeart/2005/8/layout/orgChart1"/>
    <dgm:cxn modelId="{98B5FBEE-7712-454B-99B3-069539B5E70E}" type="presParOf" srcId="{4D52697D-04E6-4FD4-8621-8B7F81A26E32}" destId="{F3BD84D9-EC97-49DF-835E-025A172BF5C5}" srcOrd="0" destOrd="0" presId="urn:microsoft.com/office/officeart/2005/8/layout/orgChart1"/>
    <dgm:cxn modelId="{7A46D8DC-5D4D-4334-8B5D-9592A5EC7FD4}" type="presParOf" srcId="{4D52697D-04E6-4FD4-8621-8B7F81A26E32}" destId="{B035249F-C85B-4B31-BF23-A66625F625E4}" srcOrd="1" destOrd="0" presId="urn:microsoft.com/office/officeart/2005/8/layout/orgChart1"/>
    <dgm:cxn modelId="{07FC97C8-0949-4D9B-B83B-B7985A7C1854}" type="presParOf" srcId="{B035249F-C85B-4B31-BF23-A66625F625E4}" destId="{B6D72B6A-D3FF-4D10-9A15-B502E47FAAC8}" srcOrd="0" destOrd="0" presId="urn:microsoft.com/office/officeart/2005/8/layout/orgChart1"/>
    <dgm:cxn modelId="{DEF5DA79-FC45-4F95-BF05-2A82687F2A22}" type="presParOf" srcId="{B6D72B6A-D3FF-4D10-9A15-B502E47FAAC8}" destId="{821583A5-B8A4-4081-898D-228B5738F7F4}" srcOrd="0" destOrd="0" presId="urn:microsoft.com/office/officeart/2005/8/layout/orgChart1"/>
    <dgm:cxn modelId="{DF243358-EEEF-437E-9F24-5B163D09170E}" type="presParOf" srcId="{B6D72B6A-D3FF-4D10-9A15-B502E47FAAC8}" destId="{C7183AA9-B08D-4164-A0E3-8D9692459432}" srcOrd="1" destOrd="0" presId="urn:microsoft.com/office/officeart/2005/8/layout/orgChart1"/>
    <dgm:cxn modelId="{DFC4826F-5737-4C9A-B3FB-2B56BFC292FB}" type="presParOf" srcId="{B035249F-C85B-4B31-BF23-A66625F625E4}" destId="{0EFD0FED-20A3-4FFD-963E-30B1E84D7057}" srcOrd="1" destOrd="0" presId="urn:microsoft.com/office/officeart/2005/8/layout/orgChart1"/>
    <dgm:cxn modelId="{57E13178-0B74-4824-B177-BD1B19BC3EFE}" type="presParOf" srcId="{B035249F-C85B-4B31-BF23-A66625F625E4}" destId="{96A539F2-D756-494F-B106-6A344F341E03}" srcOrd="2" destOrd="0" presId="urn:microsoft.com/office/officeart/2005/8/layout/orgChart1"/>
    <dgm:cxn modelId="{9BD93BD3-0743-4BFE-99CA-2A409FAD6FB3}" type="presParOf" srcId="{4D52697D-04E6-4FD4-8621-8B7F81A26E32}" destId="{46D6EDBC-4B43-4F45-B474-7D2AECAAB66F}" srcOrd="2" destOrd="0" presId="urn:microsoft.com/office/officeart/2005/8/layout/orgChart1"/>
    <dgm:cxn modelId="{34F99FE4-E747-46EA-9768-09E6CCAEB606}" type="presParOf" srcId="{4D52697D-04E6-4FD4-8621-8B7F81A26E32}" destId="{6B5DD6E4-69BD-4244-9194-C645D7482ECF}" srcOrd="3" destOrd="0" presId="urn:microsoft.com/office/officeart/2005/8/layout/orgChart1"/>
    <dgm:cxn modelId="{270416F7-9D14-4C8E-9A7A-BAE4EE9AD42F}" type="presParOf" srcId="{6B5DD6E4-69BD-4244-9194-C645D7482ECF}" destId="{9AE7C57F-41C5-4DF1-A203-B40BC64E7946}" srcOrd="0" destOrd="0" presId="urn:microsoft.com/office/officeart/2005/8/layout/orgChart1"/>
    <dgm:cxn modelId="{ECF82AD8-E427-4AED-BCC3-389350464133}" type="presParOf" srcId="{9AE7C57F-41C5-4DF1-A203-B40BC64E7946}" destId="{28CEAB29-497A-4A9D-96AF-40F829B1D252}" srcOrd="0" destOrd="0" presId="urn:microsoft.com/office/officeart/2005/8/layout/orgChart1"/>
    <dgm:cxn modelId="{91C1B814-409A-44C9-9DF9-DC06D8407D8B}" type="presParOf" srcId="{9AE7C57F-41C5-4DF1-A203-B40BC64E7946}" destId="{5DA1540A-E8E2-4C2D-AEEF-AD723338C6D0}" srcOrd="1" destOrd="0" presId="urn:microsoft.com/office/officeart/2005/8/layout/orgChart1"/>
    <dgm:cxn modelId="{D7B23B64-2E6D-4051-A44C-3C36530A6165}" type="presParOf" srcId="{6B5DD6E4-69BD-4244-9194-C645D7482ECF}" destId="{9798A2E9-4245-48CA-B1F2-1D99AEA41DE3}" srcOrd="1" destOrd="0" presId="urn:microsoft.com/office/officeart/2005/8/layout/orgChart1"/>
    <dgm:cxn modelId="{9BB560A2-A9B5-40F6-8C95-EC1F00C673B4}" type="presParOf" srcId="{6B5DD6E4-69BD-4244-9194-C645D7482ECF}" destId="{2E067D9B-A920-4392-A931-C6C14639B6D8}" srcOrd="2" destOrd="0" presId="urn:microsoft.com/office/officeart/2005/8/layout/orgChart1"/>
    <dgm:cxn modelId="{75F6EB9B-B63E-432B-BAE1-13924FBCB7FD}" type="presParOf" srcId="{F22C493B-0D46-4EE4-ABAF-1851F08E0E77}" destId="{79016458-8FE8-47B7-8BD3-7EEFEE3899F4}"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EE6849A-9646-47A9-8F67-D30F393B7013}"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tr-TR"/>
        </a:p>
      </dgm:t>
    </dgm:pt>
    <dgm:pt modelId="{49FE8294-B50A-40E5-91D8-9804C0DCBB17}">
      <dgm:prSet phldrT="[Metin]" custT="1"/>
      <dgm:spPr/>
      <dgm:t>
        <a:bodyPr/>
        <a:lstStyle/>
        <a:p>
          <a:r>
            <a:rPr lang="tr-TR" sz="2000" dirty="0"/>
            <a:t>Tıp ve Diş Hek. </a:t>
          </a:r>
        </a:p>
        <a:p>
          <a:r>
            <a:rPr lang="tr-TR" sz="2000" dirty="0"/>
            <a:t>Fakülteleri ve SUAM</a:t>
          </a:r>
        </a:p>
      </dgm:t>
    </dgm:pt>
    <dgm:pt modelId="{0D6C75BA-775C-49E4-A65F-A002A276302B}" type="parTrans" cxnId="{7831F088-C163-432F-9020-A899AE7758EF}">
      <dgm:prSet/>
      <dgm:spPr/>
      <dgm:t>
        <a:bodyPr/>
        <a:lstStyle/>
        <a:p>
          <a:endParaRPr lang="tr-TR"/>
        </a:p>
      </dgm:t>
    </dgm:pt>
    <dgm:pt modelId="{A96B6581-A2F7-419A-8849-03A19ACC0E33}" type="sibTrans" cxnId="{7831F088-C163-432F-9020-A899AE7758EF}">
      <dgm:prSet/>
      <dgm:spPr/>
      <dgm:t>
        <a:bodyPr/>
        <a:lstStyle/>
        <a:p>
          <a:endParaRPr lang="tr-TR"/>
        </a:p>
      </dgm:t>
    </dgm:pt>
    <dgm:pt modelId="{580D8DF6-3EA5-4794-8E97-2D93A7086738}">
      <dgm:prSet phldrT="[Metin]" custT="1"/>
      <dgm:spPr/>
      <dgm:t>
        <a:bodyPr/>
        <a:lstStyle/>
        <a:p>
          <a:r>
            <a:rPr lang="tr-TR" sz="1600" dirty="0"/>
            <a:t>HARİCİNDE KALANLAR</a:t>
          </a:r>
        </a:p>
        <a:p>
          <a:r>
            <a:rPr lang="tr-TR" sz="1600" dirty="0"/>
            <a:t> İÇİN 58/e HÜKÜMLERİ UYGULANIR</a:t>
          </a:r>
        </a:p>
      </dgm:t>
    </dgm:pt>
    <dgm:pt modelId="{FB4FFF60-9D20-41AF-BEBE-3F81EB549E93}" type="parTrans" cxnId="{CA94CD72-3625-4C84-A6AD-710B830F1A57}">
      <dgm:prSet/>
      <dgm:spPr/>
      <dgm:t>
        <a:bodyPr/>
        <a:lstStyle/>
        <a:p>
          <a:endParaRPr lang="tr-TR"/>
        </a:p>
      </dgm:t>
    </dgm:pt>
    <dgm:pt modelId="{AFF32781-80DD-48D9-A924-120C213B4C56}" type="sibTrans" cxnId="{CA94CD72-3625-4C84-A6AD-710B830F1A57}">
      <dgm:prSet/>
      <dgm:spPr/>
      <dgm:t>
        <a:bodyPr/>
        <a:lstStyle/>
        <a:p>
          <a:endParaRPr lang="tr-TR"/>
        </a:p>
      </dgm:t>
    </dgm:pt>
    <dgm:pt modelId="{6900526C-649C-45B0-95D7-15EB6C3E8496}">
      <dgm:prSet phldrT="[Metin]" custT="1"/>
      <dgm:spPr/>
      <dgm:t>
        <a:bodyPr/>
        <a:lstStyle/>
        <a:p>
          <a:r>
            <a:rPr lang="tr-TR" sz="1800" dirty="0"/>
            <a:t>Ziraat ve Veterinerlik Fakülteleri…</a:t>
          </a:r>
        </a:p>
        <a:p>
          <a:r>
            <a:rPr lang="tr-TR" sz="1800" dirty="0"/>
            <a:t>Düzenli Döner Sermaye Geliri Olan </a:t>
          </a:r>
        </a:p>
        <a:p>
          <a:r>
            <a:rPr lang="tr-TR" sz="1800" dirty="0"/>
            <a:t>Kurumlar </a:t>
          </a:r>
        </a:p>
      </dgm:t>
    </dgm:pt>
    <dgm:pt modelId="{97478301-AC78-49B9-BF0C-A356E1E80409}" type="parTrans" cxnId="{2663ABD7-E26F-4A79-B4BC-2F0A17E835F1}">
      <dgm:prSet/>
      <dgm:spPr/>
      <dgm:t>
        <a:bodyPr/>
        <a:lstStyle/>
        <a:p>
          <a:endParaRPr lang="tr-TR"/>
        </a:p>
      </dgm:t>
    </dgm:pt>
    <dgm:pt modelId="{1F768245-7B70-4B43-B13D-DB10A31D32F4}" type="sibTrans" cxnId="{2663ABD7-E26F-4A79-B4BC-2F0A17E835F1}">
      <dgm:prSet/>
      <dgm:spPr/>
      <dgm:t>
        <a:bodyPr/>
        <a:lstStyle/>
        <a:p>
          <a:endParaRPr lang="tr-TR"/>
        </a:p>
      </dgm:t>
    </dgm:pt>
    <dgm:pt modelId="{B2CEED99-4800-4BB2-8A18-6DA8B2E75B9F}" type="pres">
      <dgm:prSet presAssocID="{EEE6849A-9646-47A9-8F67-D30F393B7013}" presName="linearFlow" presStyleCnt="0">
        <dgm:presLayoutVars>
          <dgm:dir/>
          <dgm:resizeHandles val="exact"/>
        </dgm:presLayoutVars>
      </dgm:prSet>
      <dgm:spPr/>
      <dgm:t>
        <a:bodyPr/>
        <a:lstStyle/>
        <a:p>
          <a:endParaRPr lang="tr-TR"/>
        </a:p>
      </dgm:t>
    </dgm:pt>
    <dgm:pt modelId="{0927415B-B422-41A0-AB4F-CD14F7A822E7}" type="pres">
      <dgm:prSet presAssocID="{49FE8294-B50A-40E5-91D8-9804C0DCBB17}" presName="composite" presStyleCnt="0"/>
      <dgm:spPr/>
    </dgm:pt>
    <dgm:pt modelId="{878DBDAC-47C6-4A15-AA45-49C34A67E6C6}" type="pres">
      <dgm:prSet presAssocID="{49FE8294-B50A-40E5-91D8-9804C0DCBB17}" presName="imgShp" presStyleLbl="fgImgPlace1" presStyleIdx="0" presStyleCnt="3" custLinFactX="-4324" custLinFactNeighborX="-100000" custLinFactNeighborY="11354"/>
      <dgm:spPr>
        <a:blipFill dpi="0" rotWithShape="1">
          <a:blip xmlns:r="http://schemas.openxmlformats.org/officeDocument/2006/relationships" r:embed="rId1" cstate="print">
            <a:extLst>
              <a:ext uri="{BEBA8EAE-BF5A-486C-A8C5-ECC9F3942E4B}">
                <a14:imgProps xmlns:a14="http://schemas.microsoft.com/office/drawing/2010/main">
                  <a14:imgLayer r:embed="rId2">
                    <a14:imgEffect>
                      <a14:saturation sat="99000"/>
                    </a14:imgEffect>
                  </a14:imgLayer>
                </a14:imgProps>
              </a:ext>
              <a:ext uri="{28A0092B-C50C-407E-A947-70E740481C1C}">
                <a14:useLocalDpi xmlns:a14="http://schemas.microsoft.com/office/drawing/2010/main" val="0"/>
              </a:ext>
            </a:extLst>
          </a:blip>
          <a:srcRect/>
          <a:stretch>
            <a:fillRect l="22879" t="25466" r="-64939" b="-62359"/>
          </a:stretch>
        </a:blipFill>
      </dgm:spPr>
    </dgm:pt>
    <dgm:pt modelId="{D85C6596-C7DA-4B56-A13B-44D00E8B1BC3}" type="pres">
      <dgm:prSet presAssocID="{49FE8294-B50A-40E5-91D8-9804C0DCBB17}" presName="txShp" presStyleLbl="node1" presStyleIdx="0" presStyleCnt="3" custScaleX="60295" custLinFactNeighborX="-43866" custLinFactNeighborY="20500">
        <dgm:presLayoutVars>
          <dgm:bulletEnabled val="1"/>
        </dgm:presLayoutVars>
      </dgm:prSet>
      <dgm:spPr/>
      <dgm:t>
        <a:bodyPr/>
        <a:lstStyle/>
        <a:p>
          <a:endParaRPr lang="tr-TR"/>
        </a:p>
      </dgm:t>
    </dgm:pt>
    <dgm:pt modelId="{263963A3-D010-46D4-9D14-1CAAD06ED459}" type="pres">
      <dgm:prSet presAssocID="{A96B6581-A2F7-419A-8849-03A19ACC0E33}" presName="spacing" presStyleCnt="0"/>
      <dgm:spPr/>
    </dgm:pt>
    <dgm:pt modelId="{88C1773E-3BAA-438F-AABB-3BC758746825}" type="pres">
      <dgm:prSet presAssocID="{580D8DF6-3EA5-4794-8E97-2D93A7086738}" presName="composite" presStyleCnt="0"/>
      <dgm:spPr/>
    </dgm:pt>
    <dgm:pt modelId="{CF5EB0E9-13A4-42F8-B175-76AF5F3F6D74}" type="pres">
      <dgm:prSet presAssocID="{580D8DF6-3EA5-4794-8E97-2D93A7086738}" presName="imgShp" presStyleLbl="fgImgPlace1" presStyleIdx="1" presStyleCnt="3" custScaleX="165394" custScaleY="142297" custLinFactX="300000" custLinFactNeighborX="301972" custLinFactNeighborY="-3014"/>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26000" r="-26000"/>
          </a:stretch>
        </a:blipFill>
      </dgm:spPr>
    </dgm:pt>
    <dgm:pt modelId="{C22EF1D2-CE4B-4D1A-9349-065C857121A6}" type="pres">
      <dgm:prSet presAssocID="{580D8DF6-3EA5-4794-8E97-2D93A7086738}" presName="txShp" presStyleLbl="node1" presStyleIdx="1" presStyleCnt="3" custScaleX="48088" custLinFactNeighborX="9033" custLinFactNeighborY="-6023">
        <dgm:presLayoutVars>
          <dgm:bulletEnabled val="1"/>
        </dgm:presLayoutVars>
      </dgm:prSet>
      <dgm:spPr/>
      <dgm:t>
        <a:bodyPr/>
        <a:lstStyle/>
        <a:p>
          <a:endParaRPr lang="tr-TR"/>
        </a:p>
      </dgm:t>
    </dgm:pt>
    <dgm:pt modelId="{AEE25CAF-5ED9-4152-9A28-515D132969FC}" type="pres">
      <dgm:prSet presAssocID="{AFF32781-80DD-48D9-A924-120C213B4C56}" presName="spacing" presStyleCnt="0"/>
      <dgm:spPr/>
    </dgm:pt>
    <dgm:pt modelId="{791C7B05-57F9-49AD-A241-933FDE8ED5E8}" type="pres">
      <dgm:prSet presAssocID="{6900526C-649C-45B0-95D7-15EB6C3E8496}" presName="composite" presStyleCnt="0"/>
      <dgm:spPr/>
    </dgm:pt>
    <dgm:pt modelId="{8E614D01-1556-4138-8C72-32245C7D2BD9}" type="pres">
      <dgm:prSet presAssocID="{6900526C-649C-45B0-95D7-15EB6C3E8496}" presName="imgShp" presStyleLbl="fgImgPlace1" presStyleIdx="2" presStyleCnt="3" custLinFactX="-6210" custLinFactNeighborX="-100000" custLinFactNeighborY="-6716"/>
      <dgm:spPr>
        <a:blipFill dpi="0" rotWithShape="1">
          <a:blip xmlns:r="http://schemas.openxmlformats.org/officeDocument/2006/relationships" r:embed="rId4" cstate="print">
            <a:extLst>
              <a:ext uri="{28A0092B-C50C-407E-A947-70E740481C1C}">
                <a14:useLocalDpi xmlns:a14="http://schemas.microsoft.com/office/drawing/2010/main" val="0"/>
              </a:ext>
            </a:extLst>
          </a:blip>
          <a:srcRect/>
          <a:stretch>
            <a:fillRect l="2213" t="-11989" r="-49437" b="-11989"/>
          </a:stretch>
        </a:blipFill>
      </dgm:spPr>
    </dgm:pt>
    <dgm:pt modelId="{A8F328ED-EDD7-4FA4-890A-270259EDBFE0}" type="pres">
      <dgm:prSet presAssocID="{6900526C-649C-45B0-95D7-15EB6C3E8496}" presName="txShp" presStyleLbl="node1" presStyleIdx="2" presStyleCnt="3" custScaleX="60295" custLinFactNeighborX="-41788" custLinFactNeighborY="-6716">
        <dgm:presLayoutVars>
          <dgm:bulletEnabled val="1"/>
        </dgm:presLayoutVars>
      </dgm:prSet>
      <dgm:spPr/>
      <dgm:t>
        <a:bodyPr/>
        <a:lstStyle/>
        <a:p>
          <a:endParaRPr lang="tr-TR"/>
        </a:p>
      </dgm:t>
    </dgm:pt>
  </dgm:ptLst>
  <dgm:cxnLst>
    <dgm:cxn modelId="{D7A58206-87AB-46A1-B614-3FE8F251CCDB}" type="presOf" srcId="{EEE6849A-9646-47A9-8F67-D30F393B7013}" destId="{B2CEED99-4800-4BB2-8A18-6DA8B2E75B9F}" srcOrd="0" destOrd="0" presId="urn:microsoft.com/office/officeart/2005/8/layout/vList3"/>
    <dgm:cxn modelId="{7831F088-C163-432F-9020-A899AE7758EF}" srcId="{EEE6849A-9646-47A9-8F67-D30F393B7013}" destId="{49FE8294-B50A-40E5-91D8-9804C0DCBB17}" srcOrd="0" destOrd="0" parTransId="{0D6C75BA-775C-49E4-A65F-A002A276302B}" sibTransId="{A96B6581-A2F7-419A-8849-03A19ACC0E33}"/>
    <dgm:cxn modelId="{2663ABD7-E26F-4A79-B4BC-2F0A17E835F1}" srcId="{EEE6849A-9646-47A9-8F67-D30F393B7013}" destId="{6900526C-649C-45B0-95D7-15EB6C3E8496}" srcOrd="2" destOrd="0" parTransId="{97478301-AC78-49B9-BF0C-A356E1E80409}" sibTransId="{1F768245-7B70-4B43-B13D-DB10A31D32F4}"/>
    <dgm:cxn modelId="{CA94CD72-3625-4C84-A6AD-710B830F1A57}" srcId="{EEE6849A-9646-47A9-8F67-D30F393B7013}" destId="{580D8DF6-3EA5-4794-8E97-2D93A7086738}" srcOrd="1" destOrd="0" parTransId="{FB4FFF60-9D20-41AF-BEBE-3F81EB549E93}" sibTransId="{AFF32781-80DD-48D9-A924-120C213B4C56}"/>
    <dgm:cxn modelId="{BD007A7D-2449-485E-B67B-8212B1B4BCE6}" type="presOf" srcId="{6900526C-649C-45B0-95D7-15EB6C3E8496}" destId="{A8F328ED-EDD7-4FA4-890A-270259EDBFE0}" srcOrd="0" destOrd="0" presId="urn:microsoft.com/office/officeart/2005/8/layout/vList3"/>
    <dgm:cxn modelId="{91C39E19-D0E5-4B8A-8298-B7AFD7FC90BD}" type="presOf" srcId="{580D8DF6-3EA5-4794-8E97-2D93A7086738}" destId="{C22EF1D2-CE4B-4D1A-9349-065C857121A6}" srcOrd="0" destOrd="0" presId="urn:microsoft.com/office/officeart/2005/8/layout/vList3"/>
    <dgm:cxn modelId="{D4CE5FD7-020D-4F1D-8471-14E4F4D737E5}" type="presOf" srcId="{49FE8294-B50A-40E5-91D8-9804C0DCBB17}" destId="{D85C6596-C7DA-4B56-A13B-44D00E8B1BC3}" srcOrd="0" destOrd="0" presId="urn:microsoft.com/office/officeart/2005/8/layout/vList3"/>
    <dgm:cxn modelId="{70F5B6BA-D6D4-4C1C-B557-4E0E532B6D5A}" type="presParOf" srcId="{B2CEED99-4800-4BB2-8A18-6DA8B2E75B9F}" destId="{0927415B-B422-41A0-AB4F-CD14F7A822E7}" srcOrd="0" destOrd="0" presId="urn:microsoft.com/office/officeart/2005/8/layout/vList3"/>
    <dgm:cxn modelId="{B7FC45E1-119A-4910-8FDF-C05E090A4AE5}" type="presParOf" srcId="{0927415B-B422-41A0-AB4F-CD14F7A822E7}" destId="{878DBDAC-47C6-4A15-AA45-49C34A67E6C6}" srcOrd="0" destOrd="0" presId="urn:microsoft.com/office/officeart/2005/8/layout/vList3"/>
    <dgm:cxn modelId="{3F208D44-41E3-403A-9909-3B9DB7655AC0}" type="presParOf" srcId="{0927415B-B422-41A0-AB4F-CD14F7A822E7}" destId="{D85C6596-C7DA-4B56-A13B-44D00E8B1BC3}" srcOrd="1" destOrd="0" presId="urn:microsoft.com/office/officeart/2005/8/layout/vList3"/>
    <dgm:cxn modelId="{699868FF-925D-46D9-9AC7-57B398239E24}" type="presParOf" srcId="{B2CEED99-4800-4BB2-8A18-6DA8B2E75B9F}" destId="{263963A3-D010-46D4-9D14-1CAAD06ED459}" srcOrd="1" destOrd="0" presId="urn:microsoft.com/office/officeart/2005/8/layout/vList3"/>
    <dgm:cxn modelId="{6EDF93CF-99EA-4CA7-BDA4-20165BB941A0}" type="presParOf" srcId="{B2CEED99-4800-4BB2-8A18-6DA8B2E75B9F}" destId="{88C1773E-3BAA-438F-AABB-3BC758746825}" srcOrd="2" destOrd="0" presId="urn:microsoft.com/office/officeart/2005/8/layout/vList3"/>
    <dgm:cxn modelId="{410A3F13-103A-44B0-9823-855CF91DE9D7}" type="presParOf" srcId="{88C1773E-3BAA-438F-AABB-3BC758746825}" destId="{CF5EB0E9-13A4-42F8-B175-76AF5F3F6D74}" srcOrd="0" destOrd="0" presId="urn:microsoft.com/office/officeart/2005/8/layout/vList3"/>
    <dgm:cxn modelId="{356D0FDA-3C03-4547-B0D1-2A0C1CBB9703}" type="presParOf" srcId="{88C1773E-3BAA-438F-AABB-3BC758746825}" destId="{C22EF1D2-CE4B-4D1A-9349-065C857121A6}" srcOrd="1" destOrd="0" presId="urn:microsoft.com/office/officeart/2005/8/layout/vList3"/>
    <dgm:cxn modelId="{BFDEEFBA-81DF-4DD0-8FD9-E7DE3FE3FEC8}" type="presParOf" srcId="{B2CEED99-4800-4BB2-8A18-6DA8B2E75B9F}" destId="{AEE25CAF-5ED9-4152-9A28-515D132969FC}" srcOrd="3" destOrd="0" presId="urn:microsoft.com/office/officeart/2005/8/layout/vList3"/>
    <dgm:cxn modelId="{577F4936-67D0-46B5-AD67-18B8BBC11408}" type="presParOf" srcId="{B2CEED99-4800-4BB2-8A18-6DA8B2E75B9F}" destId="{791C7B05-57F9-49AD-A241-933FDE8ED5E8}" srcOrd="4" destOrd="0" presId="urn:microsoft.com/office/officeart/2005/8/layout/vList3"/>
    <dgm:cxn modelId="{B64D2DE3-06BE-4875-8647-870B1E3A869C}" type="presParOf" srcId="{791C7B05-57F9-49AD-A241-933FDE8ED5E8}" destId="{8E614D01-1556-4138-8C72-32245C7D2BD9}" srcOrd="0" destOrd="0" presId="urn:microsoft.com/office/officeart/2005/8/layout/vList3"/>
    <dgm:cxn modelId="{4645CDD0-6801-4BAB-91C5-3CB3149035DE}" type="presParOf" srcId="{791C7B05-57F9-49AD-A241-933FDE8ED5E8}" destId="{A8F328ED-EDD7-4FA4-890A-270259EDBFE0}"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D8E999A-A5B7-4089-8BA8-CAFD58237B18}"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tr-TR"/>
        </a:p>
      </dgm:t>
    </dgm:pt>
    <dgm:pt modelId="{9B925755-52DD-457C-93E6-755925A8437D}">
      <dgm:prSet phldrT="[Metin]"/>
      <dgm:spPr/>
      <dgm:t>
        <a:bodyPr/>
        <a:lstStyle/>
        <a:p>
          <a:r>
            <a:rPr lang="tr-TR" dirty="0"/>
            <a:t>YÖNETCİ PAYI</a:t>
          </a:r>
        </a:p>
      </dgm:t>
    </dgm:pt>
    <dgm:pt modelId="{5066D037-E40E-4652-9771-79B700F93097}" type="parTrans" cxnId="{5DDA8F65-F29A-4D6E-8082-C5226CE176C4}">
      <dgm:prSet/>
      <dgm:spPr/>
      <dgm:t>
        <a:bodyPr/>
        <a:lstStyle/>
        <a:p>
          <a:endParaRPr lang="tr-TR"/>
        </a:p>
      </dgm:t>
    </dgm:pt>
    <dgm:pt modelId="{55E6FB8F-C54D-4128-BB18-D9C57B817CD5}" type="sibTrans" cxnId="{5DDA8F65-F29A-4D6E-8082-C5226CE176C4}">
      <dgm:prSet/>
      <dgm:spPr/>
      <dgm:t>
        <a:bodyPr/>
        <a:lstStyle/>
        <a:p>
          <a:endParaRPr lang="tr-TR"/>
        </a:p>
      </dgm:t>
    </dgm:pt>
    <dgm:pt modelId="{F02DD38F-FBB7-4DB3-B3B2-781CCD76A8AA}">
      <dgm:prSet phldrT="[Metin]"/>
      <dgm:spPr/>
      <dgm:t>
        <a:bodyPr/>
        <a:lstStyle/>
        <a:p>
          <a:r>
            <a:rPr lang="tr-TR" dirty="0"/>
            <a:t>Rektör</a:t>
          </a:r>
        </a:p>
        <a:p>
          <a:r>
            <a:rPr lang="tr-TR" dirty="0"/>
            <a:t>Rektör Yardımcısı</a:t>
          </a:r>
        </a:p>
        <a:p>
          <a:r>
            <a:rPr lang="tr-TR" dirty="0"/>
            <a:t>Genel Sekreter</a:t>
          </a:r>
        </a:p>
      </dgm:t>
    </dgm:pt>
    <dgm:pt modelId="{915E192A-8C5A-4CE3-833B-E422C414FFDA}" type="parTrans" cxnId="{61642244-6FFF-45AF-AA2B-C478E2138E2D}">
      <dgm:prSet/>
      <dgm:spPr/>
      <dgm:t>
        <a:bodyPr/>
        <a:lstStyle/>
        <a:p>
          <a:endParaRPr lang="tr-TR"/>
        </a:p>
      </dgm:t>
    </dgm:pt>
    <dgm:pt modelId="{7812DB6E-79EC-4E43-AA46-DCB2F6571899}" type="sibTrans" cxnId="{61642244-6FFF-45AF-AA2B-C478E2138E2D}">
      <dgm:prSet/>
      <dgm:spPr/>
      <dgm:t>
        <a:bodyPr/>
        <a:lstStyle/>
        <a:p>
          <a:endParaRPr lang="tr-TR"/>
        </a:p>
      </dgm:t>
    </dgm:pt>
    <dgm:pt modelId="{7696BD8C-ACCC-4D3E-A636-95E904B7EFAE}">
      <dgm:prSet phldrT="[Metin]"/>
      <dgm:spPr/>
      <dgm:t>
        <a:bodyPr/>
        <a:lstStyle/>
        <a:p>
          <a:r>
            <a:rPr lang="tr-TR" dirty="0"/>
            <a:t>Dekan</a:t>
          </a:r>
        </a:p>
        <a:p>
          <a:r>
            <a:rPr lang="tr-TR" dirty="0"/>
            <a:t>Başhekim</a:t>
          </a:r>
        </a:p>
        <a:p>
          <a:r>
            <a:rPr lang="tr-TR" dirty="0"/>
            <a:t>Enstitü veya Yüksek okul Müdürü</a:t>
          </a:r>
        </a:p>
        <a:p>
          <a:r>
            <a:rPr lang="tr-TR" dirty="0"/>
            <a:t>Yardımcıları</a:t>
          </a:r>
        </a:p>
      </dgm:t>
    </dgm:pt>
    <dgm:pt modelId="{715C7797-BB07-4B0C-AC7E-573621365ABD}" type="parTrans" cxnId="{B735C542-7705-4BC3-8294-5B5782ADCB54}">
      <dgm:prSet/>
      <dgm:spPr/>
      <dgm:t>
        <a:bodyPr/>
        <a:lstStyle/>
        <a:p>
          <a:endParaRPr lang="tr-TR"/>
        </a:p>
      </dgm:t>
    </dgm:pt>
    <dgm:pt modelId="{627D24ED-D318-4CA4-AA5C-F545645B017A}" type="sibTrans" cxnId="{B735C542-7705-4BC3-8294-5B5782ADCB54}">
      <dgm:prSet/>
      <dgm:spPr/>
      <dgm:t>
        <a:bodyPr/>
        <a:lstStyle/>
        <a:p>
          <a:endParaRPr lang="tr-TR"/>
        </a:p>
      </dgm:t>
    </dgm:pt>
    <dgm:pt modelId="{39F155A1-67F0-40A9-9B52-4B8F6E4F4962}" type="pres">
      <dgm:prSet presAssocID="{9D8E999A-A5B7-4089-8BA8-CAFD58237B18}" presName="hierChild1" presStyleCnt="0">
        <dgm:presLayoutVars>
          <dgm:orgChart val="1"/>
          <dgm:chPref val="1"/>
          <dgm:dir/>
          <dgm:animOne val="branch"/>
          <dgm:animLvl val="lvl"/>
          <dgm:resizeHandles/>
        </dgm:presLayoutVars>
      </dgm:prSet>
      <dgm:spPr/>
      <dgm:t>
        <a:bodyPr/>
        <a:lstStyle/>
        <a:p>
          <a:endParaRPr lang="tr-TR"/>
        </a:p>
      </dgm:t>
    </dgm:pt>
    <dgm:pt modelId="{8847E078-96FD-4CBE-8FDA-F50CA9B7D922}" type="pres">
      <dgm:prSet presAssocID="{9B925755-52DD-457C-93E6-755925A8437D}" presName="hierRoot1" presStyleCnt="0">
        <dgm:presLayoutVars>
          <dgm:hierBranch val="init"/>
        </dgm:presLayoutVars>
      </dgm:prSet>
      <dgm:spPr/>
    </dgm:pt>
    <dgm:pt modelId="{D1B0097C-6078-43C3-BDBF-B8D139AD2284}" type="pres">
      <dgm:prSet presAssocID="{9B925755-52DD-457C-93E6-755925A8437D}" presName="rootComposite1" presStyleCnt="0"/>
      <dgm:spPr/>
    </dgm:pt>
    <dgm:pt modelId="{F055D7CB-0E6F-4B29-9625-C303896EE94C}" type="pres">
      <dgm:prSet presAssocID="{9B925755-52DD-457C-93E6-755925A8437D}" presName="rootText1" presStyleLbl="node0" presStyleIdx="0" presStyleCnt="1" custScaleY="44475">
        <dgm:presLayoutVars>
          <dgm:chPref val="3"/>
        </dgm:presLayoutVars>
      </dgm:prSet>
      <dgm:spPr/>
      <dgm:t>
        <a:bodyPr/>
        <a:lstStyle/>
        <a:p>
          <a:endParaRPr lang="tr-TR"/>
        </a:p>
      </dgm:t>
    </dgm:pt>
    <dgm:pt modelId="{A12DCE4F-D4C8-4806-90E3-A3A11C7D5AA6}" type="pres">
      <dgm:prSet presAssocID="{9B925755-52DD-457C-93E6-755925A8437D}" presName="rootConnector1" presStyleLbl="node1" presStyleIdx="0" presStyleCnt="0"/>
      <dgm:spPr/>
      <dgm:t>
        <a:bodyPr/>
        <a:lstStyle/>
        <a:p>
          <a:endParaRPr lang="tr-TR"/>
        </a:p>
      </dgm:t>
    </dgm:pt>
    <dgm:pt modelId="{77B43FA9-DAC2-4F06-825A-CE54CF9BD9F9}" type="pres">
      <dgm:prSet presAssocID="{9B925755-52DD-457C-93E6-755925A8437D}" presName="hierChild2" presStyleCnt="0"/>
      <dgm:spPr/>
    </dgm:pt>
    <dgm:pt modelId="{BBBF29AF-9644-4931-89DD-065EFB8516DB}" type="pres">
      <dgm:prSet presAssocID="{915E192A-8C5A-4CE3-833B-E422C414FFDA}" presName="Name37" presStyleLbl="parChTrans1D2" presStyleIdx="0" presStyleCnt="2"/>
      <dgm:spPr/>
      <dgm:t>
        <a:bodyPr/>
        <a:lstStyle/>
        <a:p>
          <a:endParaRPr lang="tr-TR"/>
        </a:p>
      </dgm:t>
    </dgm:pt>
    <dgm:pt modelId="{7345E011-24D6-470A-A264-31DB0094AB2A}" type="pres">
      <dgm:prSet presAssocID="{F02DD38F-FBB7-4DB3-B3B2-781CCD76A8AA}" presName="hierRoot2" presStyleCnt="0">
        <dgm:presLayoutVars>
          <dgm:hierBranch val="init"/>
        </dgm:presLayoutVars>
      </dgm:prSet>
      <dgm:spPr/>
    </dgm:pt>
    <dgm:pt modelId="{90A98315-03B0-4F90-BD94-A1EA4344623A}" type="pres">
      <dgm:prSet presAssocID="{F02DD38F-FBB7-4DB3-B3B2-781CCD76A8AA}" presName="rootComposite" presStyleCnt="0"/>
      <dgm:spPr/>
    </dgm:pt>
    <dgm:pt modelId="{58ABEBDA-E9DC-4236-B285-F6131400E959}" type="pres">
      <dgm:prSet presAssocID="{F02DD38F-FBB7-4DB3-B3B2-781CCD76A8AA}" presName="rootText" presStyleLbl="node2" presStyleIdx="0" presStyleCnt="2">
        <dgm:presLayoutVars>
          <dgm:chPref val="3"/>
        </dgm:presLayoutVars>
      </dgm:prSet>
      <dgm:spPr/>
      <dgm:t>
        <a:bodyPr/>
        <a:lstStyle/>
        <a:p>
          <a:endParaRPr lang="tr-TR"/>
        </a:p>
      </dgm:t>
    </dgm:pt>
    <dgm:pt modelId="{895D2C52-B765-4CA1-A6FE-FDF9F8615F81}" type="pres">
      <dgm:prSet presAssocID="{F02DD38F-FBB7-4DB3-B3B2-781CCD76A8AA}" presName="rootConnector" presStyleLbl="node2" presStyleIdx="0" presStyleCnt="2"/>
      <dgm:spPr/>
      <dgm:t>
        <a:bodyPr/>
        <a:lstStyle/>
        <a:p>
          <a:endParaRPr lang="tr-TR"/>
        </a:p>
      </dgm:t>
    </dgm:pt>
    <dgm:pt modelId="{8AE8B789-19B6-4895-9E3A-AECDCF8F2263}" type="pres">
      <dgm:prSet presAssocID="{F02DD38F-FBB7-4DB3-B3B2-781CCD76A8AA}" presName="hierChild4" presStyleCnt="0"/>
      <dgm:spPr/>
    </dgm:pt>
    <dgm:pt modelId="{2BFFEC05-EBBA-456E-BB42-B0384B169CAF}" type="pres">
      <dgm:prSet presAssocID="{F02DD38F-FBB7-4DB3-B3B2-781CCD76A8AA}" presName="hierChild5" presStyleCnt="0"/>
      <dgm:spPr/>
    </dgm:pt>
    <dgm:pt modelId="{8750E967-80BE-4B7A-9E14-037147C91A2D}" type="pres">
      <dgm:prSet presAssocID="{715C7797-BB07-4B0C-AC7E-573621365ABD}" presName="Name37" presStyleLbl="parChTrans1D2" presStyleIdx="1" presStyleCnt="2"/>
      <dgm:spPr/>
      <dgm:t>
        <a:bodyPr/>
        <a:lstStyle/>
        <a:p>
          <a:endParaRPr lang="tr-TR"/>
        </a:p>
      </dgm:t>
    </dgm:pt>
    <dgm:pt modelId="{F3E80CCC-B2AE-41E6-B3B4-EF8669BDA9C6}" type="pres">
      <dgm:prSet presAssocID="{7696BD8C-ACCC-4D3E-A636-95E904B7EFAE}" presName="hierRoot2" presStyleCnt="0">
        <dgm:presLayoutVars>
          <dgm:hierBranch val="init"/>
        </dgm:presLayoutVars>
      </dgm:prSet>
      <dgm:spPr/>
    </dgm:pt>
    <dgm:pt modelId="{292147BF-66C7-4A71-8575-6567976F1B47}" type="pres">
      <dgm:prSet presAssocID="{7696BD8C-ACCC-4D3E-A636-95E904B7EFAE}" presName="rootComposite" presStyleCnt="0"/>
      <dgm:spPr/>
    </dgm:pt>
    <dgm:pt modelId="{42D00593-9CD4-45D8-871A-03DFB19B214F}" type="pres">
      <dgm:prSet presAssocID="{7696BD8C-ACCC-4D3E-A636-95E904B7EFAE}" presName="rootText" presStyleLbl="node2" presStyleIdx="1" presStyleCnt="2">
        <dgm:presLayoutVars>
          <dgm:chPref val="3"/>
        </dgm:presLayoutVars>
      </dgm:prSet>
      <dgm:spPr/>
      <dgm:t>
        <a:bodyPr/>
        <a:lstStyle/>
        <a:p>
          <a:endParaRPr lang="tr-TR"/>
        </a:p>
      </dgm:t>
    </dgm:pt>
    <dgm:pt modelId="{B9545FE3-3137-4AF4-81BE-4B83A1CD5DE1}" type="pres">
      <dgm:prSet presAssocID="{7696BD8C-ACCC-4D3E-A636-95E904B7EFAE}" presName="rootConnector" presStyleLbl="node2" presStyleIdx="1" presStyleCnt="2"/>
      <dgm:spPr/>
      <dgm:t>
        <a:bodyPr/>
        <a:lstStyle/>
        <a:p>
          <a:endParaRPr lang="tr-TR"/>
        </a:p>
      </dgm:t>
    </dgm:pt>
    <dgm:pt modelId="{F1DC467B-7DD0-4F35-8E0B-4527515504DB}" type="pres">
      <dgm:prSet presAssocID="{7696BD8C-ACCC-4D3E-A636-95E904B7EFAE}" presName="hierChild4" presStyleCnt="0"/>
      <dgm:spPr/>
    </dgm:pt>
    <dgm:pt modelId="{32C3F7DF-E4EA-49D1-860F-DA2FA4802F34}" type="pres">
      <dgm:prSet presAssocID="{7696BD8C-ACCC-4D3E-A636-95E904B7EFAE}" presName="hierChild5" presStyleCnt="0"/>
      <dgm:spPr/>
    </dgm:pt>
    <dgm:pt modelId="{761C99F3-D0B4-4821-AFDA-D0B5D9BB1DF4}" type="pres">
      <dgm:prSet presAssocID="{9B925755-52DD-457C-93E6-755925A8437D}" presName="hierChild3" presStyleCnt="0"/>
      <dgm:spPr/>
    </dgm:pt>
  </dgm:ptLst>
  <dgm:cxnLst>
    <dgm:cxn modelId="{102B0C6D-88E5-4CA8-B910-12F7A1083F53}" type="presOf" srcId="{9B925755-52DD-457C-93E6-755925A8437D}" destId="{A12DCE4F-D4C8-4806-90E3-A3A11C7D5AA6}" srcOrd="1" destOrd="0" presId="urn:microsoft.com/office/officeart/2005/8/layout/orgChart1"/>
    <dgm:cxn modelId="{91DA9DB4-EBB3-42E2-85AC-F8EEC5BA6EC3}" type="presOf" srcId="{915E192A-8C5A-4CE3-833B-E422C414FFDA}" destId="{BBBF29AF-9644-4931-89DD-065EFB8516DB}" srcOrd="0" destOrd="0" presId="urn:microsoft.com/office/officeart/2005/8/layout/orgChart1"/>
    <dgm:cxn modelId="{4256BFE6-609C-49DC-9128-E138B838C036}" type="presOf" srcId="{9B925755-52DD-457C-93E6-755925A8437D}" destId="{F055D7CB-0E6F-4B29-9625-C303896EE94C}" srcOrd="0" destOrd="0" presId="urn:microsoft.com/office/officeart/2005/8/layout/orgChart1"/>
    <dgm:cxn modelId="{B735C542-7705-4BC3-8294-5B5782ADCB54}" srcId="{9B925755-52DD-457C-93E6-755925A8437D}" destId="{7696BD8C-ACCC-4D3E-A636-95E904B7EFAE}" srcOrd="1" destOrd="0" parTransId="{715C7797-BB07-4B0C-AC7E-573621365ABD}" sibTransId="{627D24ED-D318-4CA4-AA5C-F545645B017A}"/>
    <dgm:cxn modelId="{61642244-6FFF-45AF-AA2B-C478E2138E2D}" srcId="{9B925755-52DD-457C-93E6-755925A8437D}" destId="{F02DD38F-FBB7-4DB3-B3B2-781CCD76A8AA}" srcOrd="0" destOrd="0" parTransId="{915E192A-8C5A-4CE3-833B-E422C414FFDA}" sibTransId="{7812DB6E-79EC-4E43-AA46-DCB2F6571899}"/>
    <dgm:cxn modelId="{220E102E-65FF-422A-A595-8094765041D6}" type="presOf" srcId="{7696BD8C-ACCC-4D3E-A636-95E904B7EFAE}" destId="{42D00593-9CD4-45D8-871A-03DFB19B214F}" srcOrd="0" destOrd="0" presId="urn:microsoft.com/office/officeart/2005/8/layout/orgChart1"/>
    <dgm:cxn modelId="{6A0E64BC-BACB-4C7E-ADFC-02841D0C15E6}" type="presOf" srcId="{F02DD38F-FBB7-4DB3-B3B2-781CCD76A8AA}" destId="{58ABEBDA-E9DC-4236-B285-F6131400E959}" srcOrd="0" destOrd="0" presId="urn:microsoft.com/office/officeart/2005/8/layout/orgChart1"/>
    <dgm:cxn modelId="{164DE0CD-FED1-432B-BD03-4EB8D789825A}" type="presOf" srcId="{F02DD38F-FBB7-4DB3-B3B2-781CCD76A8AA}" destId="{895D2C52-B765-4CA1-A6FE-FDF9F8615F81}" srcOrd="1" destOrd="0" presId="urn:microsoft.com/office/officeart/2005/8/layout/orgChart1"/>
    <dgm:cxn modelId="{80D46A1C-61F3-45E2-B617-6DBF18DFA187}" type="presOf" srcId="{9D8E999A-A5B7-4089-8BA8-CAFD58237B18}" destId="{39F155A1-67F0-40A9-9B52-4B8F6E4F4962}" srcOrd="0" destOrd="0" presId="urn:microsoft.com/office/officeart/2005/8/layout/orgChart1"/>
    <dgm:cxn modelId="{770315EC-0426-4E3A-87D2-08A0E2B50412}" type="presOf" srcId="{7696BD8C-ACCC-4D3E-A636-95E904B7EFAE}" destId="{B9545FE3-3137-4AF4-81BE-4B83A1CD5DE1}" srcOrd="1" destOrd="0" presId="urn:microsoft.com/office/officeart/2005/8/layout/orgChart1"/>
    <dgm:cxn modelId="{5DDA8F65-F29A-4D6E-8082-C5226CE176C4}" srcId="{9D8E999A-A5B7-4089-8BA8-CAFD58237B18}" destId="{9B925755-52DD-457C-93E6-755925A8437D}" srcOrd="0" destOrd="0" parTransId="{5066D037-E40E-4652-9771-79B700F93097}" sibTransId="{55E6FB8F-C54D-4128-BB18-D9C57B817CD5}"/>
    <dgm:cxn modelId="{E295C685-CEE2-4080-91F2-0BDF7A6B5757}" type="presOf" srcId="{715C7797-BB07-4B0C-AC7E-573621365ABD}" destId="{8750E967-80BE-4B7A-9E14-037147C91A2D}" srcOrd="0" destOrd="0" presId="urn:microsoft.com/office/officeart/2005/8/layout/orgChart1"/>
    <dgm:cxn modelId="{1052F15F-28EE-49FC-8E4B-0E98E5F418AE}" type="presParOf" srcId="{39F155A1-67F0-40A9-9B52-4B8F6E4F4962}" destId="{8847E078-96FD-4CBE-8FDA-F50CA9B7D922}" srcOrd="0" destOrd="0" presId="urn:microsoft.com/office/officeart/2005/8/layout/orgChart1"/>
    <dgm:cxn modelId="{7AD3652B-99A7-4D9F-9862-64156323643D}" type="presParOf" srcId="{8847E078-96FD-4CBE-8FDA-F50CA9B7D922}" destId="{D1B0097C-6078-43C3-BDBF-B8D139AD2284}" srcOrd="0" destOrd="0" presId="urn:microsoft.com/office/officeart/2005/8/layout/orgChart1"/>
    <dgm:cxn modelId="{D741D4BD-9798-4EC7-AB94-D3C7CDB99F81}" type="presParOf" srcId="{D1B0097C-6078-43C3-BDBF-B8D139AD2284}" destId="{F055D7CB-0E6F-4B29-9625-C303896EE94C}" srcOrd="0" destOrd="0" presId="urn:microsoft.com/office/officeart/2005/8/layout/orgChart1"/>
    <dgm:cxn modelId="{58872F4D-3D01-4048-B6C5-DA06FED702BF}" type="presParOf" srcId="{D1B0097C-6078-43C3-BDBF-B8D139AD2284}" destId="{A12DCE4F-D4C8-4806-90E3-A3A11C7D5AA6}" srcOrd="1" destOrd="0" presId="urn:microsoft.com/office/officeart/2005/8/layout/orgChart1"/>
    <dgm:cxn modelId="{69E1ED4B-B81A-4EFB-8D6B-23529940DF28}" type="presParOf" srcId="{8847E078-96FD-4CBE-8FDA-F50CA9B7D922}" destId="{77B43FA9-DAC2-4F06-825A-CE54CF9BD9F9}" srcOrd="1" destOrd="0" presId="urn:microsoft.com/office/officeart/2005/8/layout/orgChart1"/>
    <dgm:cxn modelId="{D16A5234-F1A5-427E-B9C5-58A1CE9CAA91}" type="presParOf" srcId="{77B43FA9-DAC2-4F06-825A-CE54CF9BD9F9}" destId="{BBBF29AF-9644-4931-89DD-065EFB8516DB}" srcOrd="0" destOrd="0" presId="urn:microsoft.com/office/officeart/2005/8/layout/orgChart1"/>
    <dgm:cxn modelId="{2C48E0F4-DC9E-450A-B55E-0C7A4072C230}" type="presParOf" srcId="{77B43FA9-DAC2-4F06-825A-CE54CF9BD9F9}" destId="{7345E011-24D6-470A-A264-31DB0094AB2A}" srcOrd="1" destOrd="0" presId="urn:microsoft.com/office/officeart/2005/8/layout/orgChart1"/>
    <dgm:cxn modelId="{59BE004B-3BA1-407E-A3ED-B7D29EC692EA}" type="presParOf" srcId="{7345E011-24D6-470A-A264-31DB0094AB2A}" destId="{90A98315-03B0-4F90-BD94-A1EA4344623A}" srcOrd="0" destOrd="0" presId="urn:microsoft.com/office/officeart/2005/8/layout/orgChart1"/>
    <dgm:cxn modelId="{D2456A41-AB09-465F-A760-F35569376F13}" type="presParOf" srcId="{90A98315-03B0-4F90-BD94-A1EA4344623A}" destId="{58ABEBDA-E9DC-4236-B285-F6131400E959}" srcOrd="0" destOrd="0" presId="urn:microsoft.com/office/officeart/2005/8/layout/orgChart1"/>
    <dgm:cxn modelId="{9A10D9AC-C67D-46BF-96AA-7DE2DD79C4AA}" type="presParOf" srcId="{90A98315-03B0-4F90-BD94-A1EA4344623A}" destId="{895D2C52-B765-4CA1-A6FE-FDF9F8615F81}" srcOrd="1" destOrd="0" presId="urn:microsoft.com/office/officeart/2005/8/layout/orgChart1"/>
    <dgm:cxn modelId="{9EAD0EAD-9C1E-4A10-B0CE-340C9C5160CA}" type="presParOf" srcId="{7345E011-24D6-470A-A264-31DB0094AB2A}" destId="{8AE8B789-19B6-4895-9E3A-AECDCF8F2263}" srcOrd="1" destOrd="0" presId="urn:microsoft.com/office/officeart/2005/8/layout/orgChart1"/>
    <dgm:cxn modelId="{0432D69C-69D2-4AC2-B4EB-04265630472F}" type="presParOf" srcId="{7345E011-24D6-470A-A264-31DB0094AB2A}" destId="{2BFFEC05-EBBA-456E-BB42-B0384B169CAF}" srcOrd="2" destOrd="0" presId="urn:microsoft.com/office/officeart/2005/8/layout/orgChart1"/>
    <dgm:cxn modelId="{395FDC2D-5E20-4879-8412-477C6C937ED3}" type="presParOf" srcId="{77B43FA9-DAC2-4F06-825A-CE54CF9BD9F9}" destId="{8750E967-80BE-4B7A-9E14-037147C91A2D}" srcOrd="2" destOrd="0" presId="urn:microsoft.com/office/officeart/2005/8/layout/orgChart1"/>
    <dgm:cxn modelId="{4C432B5F-D810-4846-B7AF-7265F78EDACB}" type="presParOf" srcId="{77B43FA9-DAC2-4F06-825A-CE54CF9BD9F9}" destId="{F3E80CCC-B2AE-41E6-B3B4-EF8669BDA9C6}" srcOrd="3" destOrd="0" presId="urn:microsoft.com/office/officeart/2005/8/layout/orgChart1"/>
    <dgm:cxn modelId="{5F815E36-E6AB-4211-84BC-E90C6B2353B0}" type="presParOf" srcId="{F3E80CCC-B2AE-41E6-B3B4-EF8669BDA9C6}" destId="{292147BF-66C7-4A71-8575-6567976F1B47}" srcOrd="0" destOrd="0" presId="urn:microsoft.com/office/officeart/2005/8/layout/orgChart1"/>
    <dgm:cxn modelId="{7E0BDF1D-3725-44CB-B52E-A71629FE8F98}" type="presParOf" srcId="{292147BF-66C7-4A71-8575-6567976F1B47}" destId="{42D00593-9CD4-45D8-871A-03DFB19B214F}" srcOrd="0" destOrd="0" presId="urn:microsoft.com/office/officeart/2005/8/layout/orgChart1"/>
    <dgm:cxn modelId="{4C7878E4-2229-411D-9A5B-12225C930085}" type="presParOf" srcId="{292147BF-66C7-4A71-8575-6567976F1B47}" destId="{B9545FE3-3137-4AF4-81BE-4B83A1CD5DE1}" srcOrd="1" destOrd="0" presId="urn:microsoft.com/office/officeart/2005/8/layout/orgChart1"/>
    <dgm:cxn modelId="{72BE64FF-9921-4DF1-B35A-3C6BC8A03870}" type="presParOf" srcId="{F3E80CCC-B2AE-41E6-B3B4-EF8669BDA9C6}" destId="{F1DC467B-7DD0-4F35-8E0B-4527515504DB}" srcOrd="1" destOrd="0" presId="urn:microsoft.com/office/officeart/2005/8/layout/orgChart1"/>
    <dgm:cxn modelId="{87B67E36-EFDB-496C-9D8E-2C1123545FFE}" type="presParOf" srcId="{F3E80CCC-B2AE-41E6-B3B4-EF8669BDA9C6}" destId="{32C3F7DF-E4EA-49D1-860F-DA2FA4802F34}" srcOrd="2" destOrd="0" presId="urn:microsoft.com/office/officeart/2005/8/layout/orgChart1"/>
    <dgm:cxn modelId="{7AAC4286-018F-45C6-99CB-C48B0D59D375}" type="presParOf" srcId="{8847E078-96FD-4CBE-8FDA-F50CA9B7D922}" destId="{761C99F3-D0B4-4821-AFDA-D0B5D9BB1DF4}"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98E59E-46D7-48FA-88B7-7D25FD72000D}">
      <dsp:nvSpPr>
        <dsp:cNvPr id="0" name=""/>
        <dsp:cNvSpPr/>
      </dsp:nvSpPr>
      <dsp:spPr>
        <a:xfrm>
          <a:off x="4178630" y="1230180"/>
          <a:ext cx="2956210" cy="353992"/>
        </a:xfrm>
        <a:custGeom>
          <a:avLst/>
          <a:gdLst/>
          <a:ahLst/>
          <a:cxnLst/>
          <a:rect l="0" t="0" r="0" b="0"/>
          <a:pathLst>
            <a:path>
              <a:moveTo>
                <a:pt x="0" y="0"/>
              </a:moveTo>
              <a:lnTo>
                <a:pt x="0" y="95655"/>
              </a:lnTo>
              <a:lnTo>
                <a:pt x="2956210" y="95655"/>
              </a:lnTo>
              <a:lnTo>
                <a:pt x="2956210" y="353992"/>
              </a:lnTo>
            </a:path>
          </a:pathLst>
        </a:custGeom>
        <a:noFill/>
        <a:ln w="6350" cap="flat" cmpd="sng" algn="ctr">
          <a:solidFill>
            <a:schemeClr val="accent3">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3A542C4-C271-4C07-99BE-F442E6334496}">
      <dsp:nvSpPr>
        <dsp:cNvPr id="0" name=""/>
        <dsp:cNvSpPr/>
      </dsp:nvSpPr>
      <dsp:spPr>
        <a:xfrm>
          <a:off x="4132910" y="1230180"/>
          <a:ext cx="91440" cy="414616"/>
        </a:xfrm>
        <a:custGeom>
          <a:avLst/>
          <a:gdLst/>
          <a:ahLst/>
          <a:cxnLst/>
          <a:rect l="0" t="0" r="0" b="0"/>
          <a:pathLst>
            <a:path>
              <a:moveTo>
                <a:pt x="45720" y="0"/>
              </a:moveTo>
              <a:lnTo>
                <a:pt x="45720" y="156278"/>
              </a:lnTo>
              <a:lnTo>
                <a:pt x="61736" y="156278"/>
              </a:lnTo>
              <a:lnTo>
                <a:pt x="61736" y="414616"/>
              </a:lnTo>
            </a:path>
          </a:pathLst>
        </a:custGeom>
        <a:noFill/>
        <a:ln w="6350" cap="flat" cmpd="sng" algn="ctr">
          <a:solidFill>
            <a:schemeClr val="accent3">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2ADF7AF-5E60-4879-948F-BDF03CD187F9}">
      <dsp:nvSpPr>
        <dsp:cNvPr id="0" name=""/>
        <dsp:cNvSpPr/>
      </dsp:nvSpPr>
      <dsp:spPr>
        <a:xfrm>
          <a:off x="1446878" y="1230180"/>
          <a:ext cx="2731751" cy="348875"/>
        </a:xfrm>
        <a:custGeom>
          <a:avLst/>
          <a:gdLst/>
          <a:ahLst/>
          <a:cxnLst/>
          <a:rect l="0" t="0" r="0" b="0"/>
          <a:pathLst>
            <a:path>
              <a:moveTo>
                <a:pt x="2731751" y="0"/>
              </a:moveTo>
              <a:lnTo>
                <a:pt x="2731751" y="90537"/>
              </a:lnTo>
              <a:lnTo>
                <a:pt x="0" y="90537"/>
              </a:lnTo>
              <a:lnTo>
                <a:pt x="0" y="348875"/>
              </a:lnTo>
            </a:path>
          </a:pathLst>
        </a:custGeom>
        <a:noFill/>
        <a:ln w="6350" cap="flat" cmpd="sng" algn="ctr">
          <a:solidFill>
            <a:schemeClr val="accent3">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484C01E-750B-4D9D-8DCB-FD988F97AF7A}">
      <dsp:nvSpPr>
        <dsp:cNvPr id="0" name=""/>
        <dsp:cNvSpPr/>
      </dsp:nvSpPr>
      <dsp:spPr>
        <a:xfrm>
          <a:off x="2948449" y="0"/>
          <a:ext cx="2460361" cy="1230180"/>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tr-TR" sz="1700" kern="1200" noProof="0" dirty="0"/>
            <a:t>DÖNER SERMAYENİN TAHSİL EDİLEN GELİRİ</a:t>
          </a:r>
        </a:p>
      </dsp:txBody>
      <dsp:txXfrm>
        <a:off x="2948449" y="0"/>
        <a:ext cx="2460361" cy="1230180"/>
      </dsp:txXfrm>
    </dsp:sp>
    <dsp:sp modelId="{07338C68-922F-4DE2-9002-B328516EA27B}">
      <dsp:nvSpPr>
        <dsp:cNvPr id="0" name=""/>
        <dsp:cNvSpPr/>
      </dsp:nvSpPr>
      <dsp:spPr>
        <a:xfrm>
          <a:off x="216698" y="1579056"/>
          <a:ext cx="2460361" cy="2959359"/>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rtl="0">
            <a:lnSpc>
              <a:spcPct val="90000"/>
            </a:lnSpc>
            <a:spcBef>
              <a:spcPct val="0"/>
            </a:spcBef>
            <a:spcAft>
              <a:spcPct val="35000"/>
            </a:spcAft>
          </a:pPr>
          <a:r>
            <a:rPr lang="tr-TR" sz="1700" kern="1200" noProof="0" dirty="0"/>
            <a:t>En Az %35</a:t>
          </a:r>
        </a:p>
        <a:p>
          <a:pPr lvl="0" algn="ctr" defTabSz="755650" rtl="0">
            <a:lnSpc>
              <a:spcPct val="90000"/>
            </a:lnSpc>
            <a:spcBef>
              <a:spcPct val="0"/>
            </a:spcBef>
            <a:spcAft>
              <a:spcPct val="35000"/>
            </a:spcAft>
          </a:pPr>
          <a:r>
            <a:rPr lang="tr-TR" sz="1700" kern="1200" noProof="0" dirty="0"/>
            <a:t>-Sağlık Uygulama ve Araştırma Merkezleri</a:t>
          </a:r>
        </a:p>
        <a:p>
          <a:pPr lvl="0" algn="ctr" defTabSz="755650" rtl="0">
            <a:lnSpc>
              <a:spcPct val="90000"/>
            </a:lnSpc>
            <a:spcBef>
              <a:spcPct val="0"/>
            </a:spcBef>
            <a:spcAft>
              <a:spcPct val="35000"/>
            </a:spcAft>
          </a:pPr>
          <a:r>
            <a:rPr lang="tr-TR" sz="1700" kern="1200" noProof="0" dirty="0"/>
            <a:t>-Açık Öğretim Hizmeti</a:t>
          </a:r>
        </a:p>
      </dsp:txBody>
      <dsp:txXfrm>
        <a:off x="216698" y="1579056"/>
        <a:ext cx="2460361" cy="2959359"/>
      </dsp:txXfrm>
    </dsp:sp>
    <dsp:sp modelId="{66BC0A5B-EACB-4C1D-829D-2228265F2F58}">
      <dsp:nvSpPr>
        <dsp:cNvPr id="0" name=""/>
        <dsp:cNvSpPr/>
      </dsp:nvSpPr>
      <dsp:spPr>
        <a:xfrm>
          <a:off x="2977592" y="1644797"/>
          <a:ext cx="2434109" cy="2826401"/>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tr-TR" sz="1700" kern="1200" noProof="0" dirty="0"/>
            <a:t>En Az %30</a:t>
          </a:r>
        </a:p>
        <a:p>
          <a:pPr lvl="0" algn="ctr" defTabSz="755650">
            <a:lnSpc>
              <a:spcPct val="90000"/>
            </a:lnSpc>
            <a:spcBef>
              <a:spcPct val="0"/>
            </a:spcBef>
            <a:spcAft>
              <a:spcPct val="35000"/>
            </a:spcAft>
          </a:pPr>
          <a:r>
            <a:rPr lang="tr-TR" sz="1700" kern="1200" noProof="0" dirty="0"/>
            <a:t>-Ziraat ve Veteriner Fakülteleri</a:t>
          </a:r>
        </a:p>
        <a:p>
          <a:pPr lvl="0" algn="ctr" defTabSz="755650">
            <a:lnSpc>
              <a:spcPct val="90000"/>
            </a:lnSpc>
            <a:spcBef>
              <a:spcPct val="0"/>
            </a:spcBef>
            <a:spcAft>
              <a:spcPct val="35000"/>
            </a:spcAft>
          </a:pPr>
          <a:r>
            <a:rPr lang="tr-TR" sz="1700" kern="1200" noProof="0" dirty="0"/>
            <a:t>-Sivil Havacılık Y.O.</a:t>
          </a:r>
        </a:p>
        <a:p>
          <a:pPr lvl="0" algn="ctr" defTabSz="755650">
            <a:lnSpc>
              <a:spcPct val="90000"/>
            </a:lnSpc>
            <a:spcBef>
              <a:spcPct val="0"/>
            </a:spcBef>
            <a:spcAft>
              <a:spcPct val="35000"/>
            </a:spcAft>
          </a:pPr>
          <a:r>
            <a:rPr lang="tr-TR" sz="1700" kern="1200" noProof="0" dirty="0"/>
            <a:t>-Sürekli Eğitim Merkezleri</a:t>
          </a:r>
        </a:p>
        <a:p>
          <a:pPr lvl="0" algn="ctr" defTabSz="755650">
            <a:lnSpc>
              <a:spcPct val="90000"/>
            </a:lnSpc>
            <a:spcBef>
              <a:spcPct val="0"/>
            </a:spcBef>
            <a:spcAft>
              <a:spcPct val="35000"/>
            </a:spcAft>
          </a:pPr>
          <a:r>
            <a:rPr lang="tr-TR" sz="1700" kern="1200" noProof="0" dirty="0"/>
            <a:t>Bünyesinde Atölye ve Laboratuvar Olan</a:t>
          </a:r>
        </a:p>
      </dsp:txBody>
      <dsp:txXfrm>
        <a:off x="2977592" y="1644797"/>
        <a:ext cx="2434109" cy="2826401"/>
      </dsp:txXfrm>
    </dsp:sp>
    <dsp:sp modelId="{1E0F774F-312E-40C5-B659-9A6795DE5FA5}">
      <dsp:nvSpPr>
        <dsp:cNvPr id="0" name=""/>
        <dsp:cNvSpPr/>
      </dsp:nvSpPr>
      <dsp:spPr>
        <a:xfrm>
          <a:off x="5904660" y="1584173"/>
          <a:ext cx="2460361" cy="2963776"/>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tr-TR" sz="1700" kern="1200" noProof="0" dirty="0"/>
            <a:t>En</a:t>
          </a:r>
          <a:r>
            <a:rPr lang="tr-TR" sz="1700" kern="1200" baseline="0" noProof="0" dirty="0"/>
            <a:t> az %15 </a:t>
          </a:r>
        </a:p>
        <a:p>
          <a:pPr lvl="0" algn="ctr" defTabSz="755650">
            <a:lnSpc>
              <a:spcPct val="90000"/>
            </a:lnSpc>
            <a:spcBef>
              <a:spcPct val="0"/>
            </a:spcBef>
            <a:spcAft>
              <a:spcPct val="35000"/>
            </a:spcAft>
          </a:pPr>
          <a:r>
            <a:rPr lang="tr-TR" sz="1700" kern="1200" baseline="0" noProof="0" dirty="0"/>
            <a:t>-Diğerleri</a:t>
          </a:r>
          <a:endParaRPr lang="tr-TR" sz="1700" kern="1200" noProof="0" dirty="0"/>
        </a:p>
      </dsp:txBody>
      <dsp:txXfrm>
        <a:off x="5904660" y="1584173"/>
        <a:ext cx="2460361" cy="29637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BD33BF-A83A-483C-ADC3-FA31E899F81B}">
      <dsp:nvSpPr>
        <dsp:cNvPr id="0" name=""/>
        <dsp:cNvSpPr/>
      </dsp:nvSpPr>
      <dsp:spPr>
        <a:xfrm>
          <a:off x="5760640" y="1684171"/>
          <a:ext cx="4060436" cy="980123"/>
        </a:xfrm>
        <a:custGeom>
          <a:avLst/>
          <a:gdLst/>
          <a:ahLst/>
          <a:cxnLst/>
          <a:rect l="0" t="0" r="0" b="0"/>
          <a:pathLst>
            <a:path>
              <a:moveTo>
                <a:pt x="0" y="0"/>
              </a:moveTo>
              <a:lnTo>
                <a:pt x="0" y="626447"/>
              </a:lnTo>
              <a:lnTo>
                <a:pt x="4060436" y="626447"/>
              </a:lnTo>
              <a:lnTo>
                <a:pt x="4060436" y="9801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A9713CB-A227-423C-8814-69D2520A4967}">
      <dsp:nvSpPr>
        <dsp:cNvPr id="0" name=""/>
        <dsp:cNvSpPr/>
      </dsp:nvSpPr>
      <dsp:spPr>
        <a:xfrm>
          <a:off x="5714920" y="1684171"/>
          <a:ext cx="91440" cy="908108"/>
        </a:xfrm>
        <a:custGeom>
          <a:avLst/>
          <a:gdLst/>
          <a:ahLst/>
          <a:cxnLst/>
          <a:rect l="0" t="0" r="0" b="0"/>
          <a:pathLst>
            <a:path>
              <a:moveTo>
                <a:pt x="45720" y="0"/>
              </a:moveTo>
              <a:lnTo>
                <a:pt x="45720" y="9081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4AE966D-7ABE-4EB0-B672-D9C19C46E33B}">
      <dsp:nvSpPr>
        <dsp:cNvPr id="0" name=""/>
        <dsp:cNvSpPr/>
      </dsp:nvSpPr>
      <dsp:spPr>
        <a:xfrm>
          <a:off x="2116227" y="1684171"/>
          <a:ext cx="3644412" cy="980123"/>
        </a:xfrm>
        <a:custGeom>
          <a:avLst/>
          <a:gdLst/>
          <a:ahLst/>
          <a:cxnLst/>
          <a:rect l="0" t="0" r="0" b="0"/>
          <a:pathLst>
            <a:path>
              <a:moveTo>
                <a:pt x="3644412" y="0"/>
              </a:moveTo>
              <a:lnTo>
                <a:pt x="3644412" y="626447"/>
              </a:lnTo>
              <a:lnTo>
                <a:pt x="0" y="626447"/>
              </a:lnTo>
              <a:lnTo>
                <a:pt x="0" y="9801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A7D3A76-E6CE-4F00-B73A-EB2B546ADF13}">
      <dsp:nvSpPr>
        <dsp:cNvPr id="0" name=""/>
        <dsp:cNvSpPr/>
      </dsp:nvSpPr>
      <dsp:spPr>
        <a:xfrm>
          <a:off x="4076468" y="0"/>
          <a:ext cx="3368342" cy="168417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kern="1200" dirty="0"/>
            <a:t>Tıp ve Diş Hek. Ve SUAM Hesabında Toplanan DS Gelirleri</a:t>
          </a:r>
        </a:p>
      </dsp:txBody>
      <dsp:txXfrm>
        <a:off x="4076468" y="0"/>
        <a:ext cx="3368342" cy="1684171"/>
      </dsp:txXfrm>
    </dsp:sp>
    <dsp:sp modelId="{3FFD55DD-C0C3-4586-84CC-82993528CC21}">
      <dsp:nvSpPr>
        <dsp:cNvPr id="0" name=""/>
        <dsp:cNvSpPr/>
      </dsp:nvSpPr>
      <dsp:spPr>
        <a:xfrm>
          <a:off x="432056" y="2664295"/>
          <a:ext cx="3368342" cy="168417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kern="1200" dirty="0"/>
            <a:t>Gelir Getiren Görevde Çalışan Öğretim Üyesi ve Görevlisi</a:t>
          </a:r>
        </a:p>
      </dsp:txBody>
      <dsp:txXfrm>
        <a:off x="432056" y="2664295"/>
        <a:ext cx="3368342" cy="1684171"/>
      </dsp:txXfrm>
    </dsp:sp>
    <dsp:sp modelId="{EEE8D1F1-3DA8-4C22-AD60-E5E11922E9DE}">
      <dsp:nvSpPr>
        <dsp:cNvPr id="0" name=""/>
        <dsp:cNvSpPr/>
      </dsp:nvSpPr>
      <dsp:spPr>
        <a:xfrm>
          <a:off x="4076468" y="2592280"/>
          <a:ext cx="3368342" cy="168417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kern="1200" dirty="0"/>
            <a:t>Gelire Katkısı Olmayan Öğretim Üyesi ve Öğretim Görevlisi</a:t>
          </a:r>
        </a:p>
      </dsp:txBody>
      <dsp:txXfrm>
        <a:off x="4076468" y="2592280"/>
        <a:ext cx="3368342" cy="1684171"/>
      </dsp:txXfrm>
    </dsp:sp>
    <dsp:sp modelId="{9A07BDB7-A95B-499A-B3CB-52D397A317F0}">
      <dsp:nvSpPr>
        <dsp:cNvPr id="0" name=""/>
        <dsp:cNvSpPr/>
      </dsp:nvSpPr>
      <dsp:spPr>
        <a:xfrm>
          <a:off x="8136904" y="2664295"/>
          <a:ext cx="3368342" cy="168417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kern="1200" dirty="0"/>
            <a:t>-Diğer Öğretim Elemanları </a:t>
          </a:r>
        </a:p>
        <a:p>
          <a:pPr lvl="0" algn="ctr" defTabSz="977900">
            <a:lnSpc>
              <a:spcPct val="90000"/>
            </a:lnSpc>
            <a:spcBef>
              <a:spcPct val="0"/>
            </a:spcBef>
            <a:spcAft>
              <a:spcPct val="35000"/>
            </a:spcAft>
          </a:pPr>
          <a:r>
            <a:rPr lang="tr-TR" sz="2200" kern="1200" dirty="0"/>
            <a:t>-657 </a:t>
          </a:r>
          <a:r>
            <a:rPr lang="tr-TR" sz="2200" kern="1200" dirty="0" err="1"/>
            <a:t>DMK’ya</a:t>
          </a:r>
          <a:r>
            <a:rPr lang="tr-TR" sz="2200" kern="1200" dirty="0"/>
            <a:t> Tabi Personel –Sözleşmeli Personel (4/B)</a:t>
          </a:r>
        </a:p>
      </dsp:txBody>
      <dsp:txXfrm>
        <a:off x="8136904" y="2664295"/>
        <a:ext cx="3368342" cy="16841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CA5242-300B-49DA-9042-F7A25FCECC8B}">
      <dsp:nvSpPr>
        <dsp:cNvPr id="0" name=""/>
        <dsp:cNvSpPr/>
      </dsp:nvSpPr>
      <dsp:spPr>
        <a:xfrm>
          <a:off x="0" y="0"/>
          <a:ext cx="5545137" cy="1732359"/>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t" anchorCtr="0">
          <a:noAutofit/>
        </a:bodyPr>
        <a:lstStyle/>
        <a:p>
          <a:pPr lvl="0" algn="l" defTabSz="1333500">
            <a:lnSpc>
              <a:spcPct val="90000"/>
            </a:lnSpc>
            <a:spcBef>
              <a:spcPct val="0"/>
            </a:spcBef>
            <a:spcAft>
              <a:spcPct val="35000"/>
            </a:spcAft>
          </a:pPr>
          <a:endParaRPr lang="tr-TR" sz="3000" kern="1200" dirty="0"/>
        </a:p>
        <a:p>
          <a:pPr marL="228600" lvl="1" indent="-228600" algn="l" defTabSz="1066800">
            <a:lnSpc>
              <a:spcPct val="90000"/>
            </a:lnSpc>
            <a:spcBef>
              <a:spcPct val="0"/>
            </a:spcBef>
            <a:spcAft>
              <a:spcPct val="15000"/>
            </a:spcAft>
            <a:buChar char="••"/>
          </a:pPr>
          <a:r>
            <a:rPr lang="tr-TR" sz="2400" kern="1200" dirty="0" smtClean="0"/>
            <a:t>Öğretim Üyesi ve Görevlileri</a:t>
          </a:r>
          <a:endParaRPr lang="tr-TR" sz="2400" kern="1200" dirty="0"/>
        </a:p>
        <a:p>
          <a:pPr marL="228600" lvl="1" indent="-228600" algn="l" defTabSz="1066800">
            <a:lnSpc>
              <a:spcPct val="90000"/>
            </a:lnSpc>
            <a:spcBef>
              <a:spcPct val="0"/>
            </a:spcBef>
            <a:spcAft>
              <a:spcPct val="15000"/>
            </a:spcAft>
            <a:buChar char="••"/>
          </a:pPr>
          <a:r>
            <a:rPr lang="tr-TR" sz="2400" kern="1200" dirty="0" smtClean="0"/>
            <a:t>Uzman Tabip, Uzman</a:t>
          </a:r>
          <a:endParaRPr lang="tr-TR" sz="2400" kern="1200" dirty="0"/>
        </a:p>
      </dsp:txBody>
      <dsp:txXfrm>
        <a:off x="1282263" y="0"/>
        <a:ext cx="4262873" cy="1732359"/>
      </dsp:txXfrm>
    </dsp:sp>
    <dsp:sp modelId="{A0FE95AB-EBD0-4F66-B880-F210A17D94BD}">
      <dsp:nvSpPr>
        <dsp:cNvPr id="0" name=""/>
        <dsp:cNvSpPr/>
      </dsp:nvSpPr>
      <dsp:spPr>
        <a:xfrm>
          <a:off x="71959" y="143674"/>
          <a:ext cx="1109027" cy="1385887"/>
        </a:xfrm>
        <a:prstGeom prst="chevron">
          <a:avLst/>
        </a:prstGeom>
        <a:solidFill>
          <a:schemeClr val="accent3">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F97304D-B446-43B2-9F23-646770CD7302}">
      <dsp:nvSpPr>
        <dsp:cNvPr id="0" name=""/>
        <dsp:cNvSpPr/>
      </dsp:nvSpPr>
      <dsp:spPr>
        <a:xfrm>
          <a:off x="0" y="1905595"/>
          <a:ext cx="5545137" cy="1732359"/>
        </a:xfrm>
        <a:prstGeom prst="roundRect">
          <a:avLst>
            <a:gd name="adj" fmla="val 10000"/>
          </a:avLst>
        </a:prstGeom>
        <a:solidFill>
          <a:schemeClr val="accent3">
            <a:hueOff val="6261207"/>
            <a:satOff val="-33630"/>
            <a:lumOff val="58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endParaRPr lang="tr-TR" sz="2400" kern="1200" dirty="0"/>
        </a:p>
        <a:p>
          <a:pPr marL="228600" lvl="1" indent="-228600" algn="l" defTabSz="1066800">
            <a:lnSpc>
              <a:spcPct val="90000"/>
            </a:lnSpc>
            <a:spcBef>
              <a:spcPct val="0"/>
            </a:spcBef>
            <a:spcAft>
              <a:spcPct val="15000"/>
            </a:spcAft>
            <a:buChar char="••"/>
          </a:pPr>
          <a:r>
            <a:rPr lang="tr-TR" sz="2400" kern="1200" dirty="0" smtClean="0"/>
            <a:t>Araştırma Görevlileri</a:t>
          </a:r>
          <a:endParaRPr lang="tr-TR" sz="2400" kern="1200" dirty="0"/>
        </a:p>
        <a:p>
          <a:pPr marL="228600" lvl="1" indent="-228600" algn="l" defTabSz="1066800">
            <a:lnSpc>
              <a:spcPct val="90000"/>
            </a:lnSpc>
            <a:spcBef>
              <a:spcPct val="0"/>
            </a:spcBef>
            <a:spcAft>
              <a:spcPct val="15000"/>
            </a:spcAft>
            <a:buChar char="••"/>
          </a:pPr>
          <a:r>
            <a:rPr lang="tr-TR" sz="2400" kern="1200" dirty="0" smtClean="0"/>
            <a:t>Tabip</a:t>
          </a:r>
          <a:endParaRPr lang="tr-TR" sz="2400" kern="1200" dirty="0"/>
        </a:p>
        <a:p>
          <a:pPr marL="228600" lvl="1" indent="-228600" algn="l" defTabSz="1066800">
            <a:lnSpc>
              <a:spcPct val="90000"/>
            </a:lnSpc>
            <a:spcBef>
              <a:spcPct val="0"/>
            </a:spcBef>
            <a:spcAft>
              <a:spcPct val="15000"/>
            </a:spcAft>
            <a:buChar char="••"/>
          </a:pPr>
          <a:r>
            <a:rPr lang="tr-TR" sz="2400" kern="1200" dirty="0" smtClean="0"/>
            <a:t>Diş Tabibi</a:t>
          </a:r>
          <a:endParaRPr lang="tr-TR" sz="2400" kern="1200" dirty="0"/>
        </a:p>
      </dsp:txBody>
      <dsp:txXfrm>
        <a:off x="1282263" y="1905595"/>
        <a:ext cx="4262873" cy="1732359"/>
      </dsp:txXfrm>
    </dsp:sp>
    <dsp:sp modelId="{617B46D2-CA94-49E0-8B5B-D1A1FAA7A0A1}">
      <dsp:nvSpPr>
        <dsp:cNvPr id="0" name=""/>
        <dsp:cNvSpPr/>
      </dsp:nvSpPr>
      <dsp:spPr>
        <a:xfrm>
          <a:off x="173235" y="2078831"/>
          <a:ext cx="1109027" cy="1385887"/>
        </a:xfrm>
        <a:prstGeom prst="chevron">
          <a:avLst/>
        </a:prstGeom>
        <a:solidFill>
          <a:schemeClr val="accent3">
            <a:tint val="50000"/>
            <a:hueOff val="6362683"/>
            <a:satOff val="-2850"/>
            <a:lumOff val="-3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00F5BA1-4D05-4013-B657-FC8F3B928084}">
      <dsp:nvSpPr>
        <dsp:cNvPr id="0" name=""/>
        <dsp:cNvSpPr/>
      </dsp:nvSpPr>
      <dsp:spPr>
        <a:xfrm>
          <a:off x="0" y="3811190"/>
          <a:ext cx="5545137" cy="1732359"/>
        </a:xfrm>
        <a:prstGeom prst="roundRect">
          <a:avLst>
            <a:gd name="adj" fmla="val 10000"/>
          </a:avLst>
        </a:prstGeom>
        <a:solidFill>
          <a:schemeClr val="accent3">
            <a:hueOff val="12522415"/>
            <a:satOff val="-67259"/>
            <a:lumOff val="117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tr-TR" sz="2400" kern="1200" dirty="0" smtClean="0"/>
            <a:t>Diğer Personel</a:t>
          </a:r>
          <a:endParaRPr lang="tr-TR" sz="2400" kern="1200" dirty="0"/>
        </a:p>
      </dsp:txBody>
      <dsp:txXfrm>
        <a:off x="1282263" y="3811190"/>
        <a:ext cx="4262873" cy="1732359"/>
      </dsp:txXfrm>
    </dsp:sp>
    <dsp:sp modelId="{D3BA2DCC-A717-4F87-B913-212C80DF725E}">
      <dsp:nvSpPr>
        <dsp:cNvPr id="0" name=""/>
        <dsp:cNvSpPr/>
      </dsp:nvSpPr>
      <dsp:spPr>
        <a:xfrm>
          <a:off x="173235" y="3984426"/>
          <a:ext cx="1109027" cy="1385887"/>
        </a:xfrm>
        <a:prstGeom prst="chevron">
          <a:avLst/>
        </a:prstGeom>
        <a:solidFill>
          <a:schemeClr val="accent3">
            <a:tint val="50000"/>
            <a:hueOff val="12725366"/>
            <a:satOff val="-5700"/>
            <a:lumOff val="-65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F39A58-9851-4B40-AC8D-18796C5D9F2A}">
      <dsp:nvSpPr>
        <dsp:cNvPr id="0" name=""/>
        <dsp:cNvSpPr/>
      </dsp:nvSpPr>
      <dsp:spPr>
        <a:xfrm>
          <a:off x="0" y="0"/>
          <a:ext cx="5616575" cy="1732359"/>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endParaRPr lang="tr-TR" sz="2000" kern="1200" dirty="0" smtClean="0"/>
        </a:p>
        <a:p>
          <a:pPr lvl="0" algn="l" defTabSz="889000">
            <a:lnSpc>
              <a:spcPct val="90000"/>
            </a:lnSpc>
            <a:spcBef>
              <a:spcPct val="0"/>
            </a:spcBef>
            <a:spcAft>
              <a:spcPct val="35000"/>
            </a:spcAft>
          </a:pPr>
          <a:endParaRPr lang="tr-TR" sz="2000" kern="1200" dirty="0" smtClean="0"/>
        </a:p>
        <a:p>
          <a:pPr lvl="0" algn="l" defTabSz="889000">
            <a:lnSpc>
              <a:spcPct val="90000"/>
            </a:lnSpc>
            <a:spcBef>
              <a:spcPct val="0"/>
            </a:spcBef>
            <a:spcAft>
              <a:spcPct val="35000"/>
            </a:spcAft>
          </a:pPr>
          <a:r>
            <a:rPr lang="tr-TR" sz="2000" kern="1200" dirty="0" smtClean="0"/>
            <a:t>A + [(B1+B2+B3)Xkk1]+(CxKK2)+D+E</a:t>
          </a:r>
          <a:endParaRPr lang="tr-TR" sz="2000" kern="1200" dirty="0"/>
        </a:p>
        <a:p>
          <a:pPr marL="171450" lvl="1" indent="-171450" algn="l" defTabSz="711200">
            <a:lnSpc>
              <a:spcPct val="90000"/>
            </a:lnSpc>
            <a:spcBef>
              <a:spcPct val="0"/>
            </a:spcBef>
            <a:spcAft>
              <a:spcPct val="15000"/>
            </a:spcAft>
            <a:buChar char="••"/>
          </a:pPr>
          <a:endParaRPr lang="tr-TR" sz="1600" kern="1200" dirty="0"/>
        </a:p>
      </dsp:txBody>
      <dsp:txXfrm>
        <a:off x="1296550" y="0"/>
        <a:ext cx="4320024" cy="1732359"/>
      </dsp:txXfrm>
    </dsp:sp>
    <dsp:sp modelId="{5284599B-FA9E-4EB9-890E-8E20731E6B77}">
      <dsp:nvSpPr>
        <dsp:cNvPr id="0" name=""/>
        <dsp:cNvSpPr/>
      </dsp:nvSpPr>
      <dsp:spPr>
        <a:xfrm>
          <a:off x="173235" y="173235"/>
          <a:ext cx="1123315" cy="1385887"/>
        </a:xfrm>
        <a:prstGeom prst="chevron">
          <a:avLst/>
        </a:prstGeom>
        <a:solidFill>
          <a:schemeClr val="accent3">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BBD6B52-43F0-43ED-AA53-F6A3CC522A8F}">
      <dsp:nvSpPr>
        <dsp:cNvPr id="0" name=""/>
        <dsp:cNvSpPr/>
      </dsp:nvSpPr>
      <dsp:spPr>
        <a:xfrm>
          <a:off x="0" y="1905595"/>
          <a:ext cx="5616575" cy="1732359"/>
        </a:xfrm>
        <a:prstGeom prst="roundRect">
          <a:avLst>
            <a:gd name="adj" fmla="val 10000"/>
          </a:avLst>
        </a:prstGeom>
        <a:solidFill>
          <a:schemeClr val="accent3">
            <a:hueOff val="6261207"/>
            <a:satOff val="-33630"/>
            <a:lumOff val="58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endParaRPr lang="tr-TR" sz="2000" kern="1200" dirty="0" smtClean="0"/>
        </a:p>
        <a:p>
          <a:pPr lvl="0" algn="l" defTabSz="889000">
            <a:lnSpc>
              <a:spcPct val="90000"/>
            </a:lnSpc>
            <a:spcBef>
              <a:spcPct val="0"/>
            </a:spcBef>
            <a:spcAft>
              <a:spcPct val="35000"/>
            </a:spcAft>
          </a:pPr>
          <a:endParaRPr lang="tr-TR" sz="2000" kern="1200" dirty="0" smtClean="0"/>
        </a:p>
        <a:p>
          <a:pPr lvl="0" algn="l" defTabSz="889000">
            <a:lnSpc>
              <a:spcPct val="90000"/>
            </a:lnSpc>
            <a:spcBef>
              <a:spcPct val="0"/>
            </a:spcBef>
            <a:spcAft>
              <a:spcPct val="35000"/>
            </a:spcAft>
          </a:pPr>
          <a:r>
            <a:rPr lang="tr-TR" sz="2000" kern="1200" dirty="0" smtClean="0"/>
            <a:t>A+D+E</a:t>
          </a:r>
          <a:endParaRPr lang="tr-TR" sz="2000" kern="1200" dirty="0"/>
        </a:p>
        <a:p>
          <a:pPr marL="171450" lvl="1" indent="-171450" algn="l" defTabSz="711200">
            <a:lnSpc>
              <a:spcPct val="90000"/>
            </a:lnSpc>
            <a:spcBef>
              <a:spcPct val="0"/>
            </a:spcBef>
            <a:spcAft>
              <a:spcPct val="15000"/>
            </a:spcAft>
            <a:buChar char="••"/>
          </a:pPr>
          <a:endParaRPr lang="tr-TR" sz="1600" kern="1200" dirty="0"/>
        </a:p>
      </dsp:txBody>
      <dsp:txXfrm>
        <a:off x="1296550" y="1905595"/>
        <a:ext cx="4320024" cy="1732359"/>
      </dsp:txXfrm>
    </dsp:sp>
    <dsp:sp modelId="{ADD8B82E-DD87-4533-856C-7082EA2492E7}">
      <dsp:nvSpPr>
        <dsp:cNvPr id="0" name=""/>
        <dsp:cNvSpPr/>
      </dsp:nvSpPr>
      <dsp:spPr>
        <a:xfrm>
          <a:off x="173235" y="2078831"/>
          <a:ext cx="1123315" cy="1385887"/>
        </a:xfrm>
        <a:prstGeom prst="chevron">
          <a:avLst/>
        </a:prstGeom>
        <a:solidFill>
          <a:schemeClr val="accent3">
            <a:tint val="50000"/>
            <a:hueOff val="6362683"/>
            <a:satOff val="-2850"/>
            <a:lumOff val="-3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2537534-9A82-4652-9C6D-C12183B28EAB}">
      <dsp:nvSpPr>
        <dsp:cNvPr id="0" name=""/>
        <dsp:cNvSpPr/>
      </dsp:nvSpPr>
      <dsp:spPr>
        <a:xfrm>
          <a:off x="0" y="3811190"/>
          <a:ext cx="5616575" cy="1732359"/>
        </a:xfrm>
        <a:prstGeom prst="roundRect">
          <a:avLst>
            <a:gd name="adj" fmla="val 10000"/>
          </a:avLst>
        </a:prstGeom>
        <a:solidFill>
          <a:schemeClr val="accent3">
            <a:hueOff val="12522415"/>
            <a:satOff val="-67259"/>
            <a:lumOff val="117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endParaRPr lang="tr-TR" sz="2000" kern="1200" dirty="0" smtClean="0"/>
        </a:p>
        <a:p>
          <a:pPr lvl="0" algn="l" defTabSz="889000">
            <a:lnSpc>
              <a:spcPct val="90000"/>
            </a:lnSpc>
            <a:spcBef>
              <a:spcPct val="0"/>
            </a:spcBef>
            <a:spcAft>
              <a:spcPct val="35000"/>
            </a:spcAft>
          </a:pPr>
          <a:endParaRPr lang="tr-TR" sz="2000" kern="1200" dirty="0" smtClean="0"/>
        </a:p>
        <a:p>
          <a:pPr lvl="0" algn="l" defTabSz="889000">
            <a:lnSpc>
              <a:spcPct val="90000"/>
            </a:lnSpc>
            <a:spcBef>
              <a:spcPct val="0"/>
            </a:spcBef>
            <a:spcAft>
              <a:spcPct val="35000"/>
            </a:spcAft>
          </a:pPr>
          <a:r>
            <a:rPr lang="tr-TR" sz="2000" kern="1200" dirty="0" smtClean="0"/>
            <a:t>A+E</a:t>
          </a:r>
          <a:endParaRPr lang="tr-TR" sz="2000" kern="1200" dirty="0"/>
        </a:p>
        <a:p>
          <a:pPr marL="171450" lvl="1" indent="-171450" algn="l" defTabSz="711200">
            <a:lnSpc>
              <a:spcPct val="90000"/>
            </a:lnSpc>
            <a:spcBef>
              <a:spcPct val="0"/>
            </a:spcBef>
            <a:spcAft>
              <a:spcPct val="15000"/>
            </a:spcAft>
            <a:buChar char="••"/>
          </a:pPr>
          <a:endParaRPr lang="tr-TR" sz="1600" kern="1200" dirty="0"/>
        </a:p>
      </dsp:txBody>
      <dsp:txXfrm>
        <a:off x="1296550" y="3811190"/>
        <a:ext cx="4320024" cy="1732359"/>
      </dsp:txXfrm>
    </dsp:sp>
    <dsp:sp modelId="{95032378-2AB4-452E-9A6E-77212AE473CD}">
      <dsp:nvSpPr>
        <dsp:cNvPr id="0" name=""/>
        <dsp:cNvSpPr/>
      </dsp:nvSpPr>
      <dsp:spPr>
        <a:xfrm>
          <a:off x="173235" y="3984426"/>
          <a:ext cx="1123315" cy="1385887"/>
        </a:xfrm>
        <a:prstGeom prst="chevron">
          <a:avLst/>
        </a:prstGeom>
        <a:solidFill>
          <a:schemeClr val="accent3">
            <a:tint val="50000"/>
            <a:hueOff val="12725366"/>
            <a:satOff val="-5700"/>
            <a:lumOff val="-65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D6EDBC-4B43-4F45-B474-7D2AECAAB66F}">
      <dsp:nvSpPr>
        <dsp:cNvPr id="0" name=""/>
        <dsp:cNvSpPr/>
      </dsp:nvSpPr>
      <dsp:spPr>
        <a:xfrm>
          <a:off x="5449508" y="1201858"/>
          <a:ext cx="3541692" cy="1613655"/>
        </a:xfrm>
        <a:custGeom>
          <a:avLst/>
          <a:gdLst/>
          <a:ahLst/>
          <a:cxnLst/>
          <a:rect l="0" t="0" r="0" b="0"/>
          <a:pathLst>
            <a:path>
              <a:moveTo>
                <a:pt x="0" y="0"/>
              </a:moveTo>
              <a:lnTo>
                <a:pt x="0" y="775451"/>
              </a:lnTo>
              <a:lnTo>
                <a:pt x="3541692" y="775451"/>
              </a:lnTo>
              <a:lnTo>
                <a:pt x="3541692" y="161365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BD84D9-EC97-49DF-835E-025A172BF5C5}">
      <dsp:nvSpPr>
        <dsp:cNvPr id="0" name=""/>
        <dsp:cNvSpPr/>
      </dsp:nvSpPr>
      <dsp:spPr>
        <a:xfrm>
          <a:off x="3342822" y="1201858"/>
          <a:ext cx="2106686" cy="1617328"/>
        </a:xfrm>
        <a:custGeom>
          <a:avLst/>
          <a:gdLst/>
          <a:ahLst/>
          <a:cxnLst/>
          <a:rect l="0" t="0" r="0" b="0"/>
          <a:pathLst>
            <a:path>
              <a:moveTo>
                <a:pt x="2106686" y="0"/>
              </a:moveTo>
              <a:lnTo>
                <a:pt x="2106686" y="779123"/>
              </a:lnTo>
              <a:lnTo>
                <a:pt x="0" y="779123"/>
              </a:lnTo>
              <a:lnTo>
                <a:pt x="0" y="161732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0BB2DE1-6623-42A5-AB1B-AE903E90A743}">
      <dsp:nvSpPr>
        <dsp:cNvPr id="0" name=""/>
        <dsp:cNvSpPr/>
      </dsp:nvSpPr>
      <dsp:spPr>
        <a:xfrm>
          <a:off x="3464801" y="67688"/>
          <a:ext cx="3969415" cy="11341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tr-TR" sz="3200" kern="1200" dirty="0"/>
            <a:t>Katkı Unsurları</a:t>
          </a:r>
        </a:p>
      </dsp:txBody>
      <dsp:txXfrm>
        <a:off x="3464801" y="67688"/>
        <a:ext cx="3969415" cy="1134170"/>
      </dsp:txXfrm>
    </dsp:sp>
    <dsp:sp modelId="{821583A5-B8A4-4081-898D-228B5738F7F4}">
      <dsp:nvSpPr>
        <dsp:cNvPr id="0" name=""/>
        <dsp:cNvSpPr/>
      </dsp:nvSpPr>
      <dsp:spPr>
        <a:xfrm>
          <a:off x="771451" y="2819186"/>
          <a:ext cx="5142742" cy="31456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tr-TR" sz="3600" kern="1200" dirty="0"/>
            <a:t>Personelin </a:t>
          </a:r>
        </a:p>
        <a:p>
          <a:pPr lvl="0" algn="ctr" defTabSz="1600200">
            <a:lnSpc>
              <a:spcPct val="90000"/>
            </a:lnSpc>
            <a:spcBef>
              <a:spcPct val="0"/>
            </a:spcBef>
            <a:spcAft>
              <a:spcPct val="35000"/>
            </a:spcAft>
          </a:pPr>
          <a:r>
            <a:rPr lang="tr-TR" sz="3600" kern="1200" dirty="0"/>
            <a:t>-Unvanı</a:t>
          </a:r>
        </a:p>
        <a:p>
          <a:pPr lvl="0" algn="ctr" defTabSz="1600200">
            <a:lnSpc>
              <a:spcPct val="90000"/>
            </a:lnSpc>
            <a:spcBef>
              <a:spcPct val="0"/>
            </a:spcBef>
            <a:spcAft>
              <a:spcPct val="35000"/>
            </a:spcAft>
          </a:pPr>
          <a:r>
            <a:rPr lang="tr-TR" sz="3600" kern="1200" dirty="0"/>
            <a:t>-Görevi</a:t>
          </a:r>
        </a:p>
        <a:p>
          <a:pPr lvl="0" algn="ctr" defTabSz="1600200">
            <a:lnSpc>
              <a:spcPct val="90000"/>
            </a:lnSpc>
            <a:spcBef>
              <a:spcPct val="0"/>
            </a:spcBef>
            <a:spcAft>
              <a:spcPct val="35000"/>
            </a:spcAft>
          </a:pPr>
          <a:r>
            <a:rPr lang="tr-TR" sz="3600" kern="1200" dirty="0"/>
            <a:t>-Çalışma şartları ve süresi</a:t>
          </a:r>
        </a:p>
      </dsp:txBody>
      <dsp:txXfrm>
        <a:off x="771451" y="2819186"/>
        <a:ext cx="5142742" cy="3145620"/>
      </dsp:txXfrm>
    </dsp:sp>
    <dsp:sp modelId="{28CEAB29-497A-4A9D-96AF-40F829B1D252}">
      <dsp:nvSpPr>
        <dsp:cNvPr id="0" name=""/>
        <dsp:cNvSpPr/>
      </dsp:nvSpPr>
      <dsp:spPr>
        <a:xfrm>
          <a:off x="6580286" y="2815514"/>
          <a:ext cx="4821829" cy="314929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tr-TR" sz="3600" kern="1200" dirty="0"/>
            <a:t>-Eğitim-öğretim ve ar-ge faaliyetleri</a:t>
          </a:r>
        </a:p>
        <a:p>
          <a:pPr lvl="0" algn="ctr" defTabSz="1600200">
            <a:lnSpc>
              <a:spcPct val="90000"/>
            </a:lnSpc>
            <a:spcBef>
              <a:spcPct val="0"/>
            </a:spcBef>
            <a:spcAft>
              <a:spcPct val="35000"/>
            </a:spcAft>
          </a:pPr>
          <a:r>
            <a:rPr lang="tr-TR" sz="3600" kern="1200" dirty="0"/>
            <a:t>-Mesleki Uygulamalar</a:t>
          </a:r>
        </a:p>
        <a:p>
          <a:pPr lvl="0" algn="ctr" defTabSz="1600200">
            <a:lnSpc>
              <a:spcPct val="90000"/>
            </a:lnSpc>
            <a:spcBef>
              <a:spcPct val="0"/>
            </a:spcBef>
            <a:spcAft>
              <a:spcPct val="35000"/>
            </a:spcAft>
          </a:pPr>
          <a:r>
            <a:rPr lang="tr-TR" sz="3600" kern="1200" dirty="0"/>
            <a:t>- Özellik arz eden riskli bölümlerde çalışma</a:t>
          </a:r>
        </a:p>
      </dsp:txBody>
      <dsp:txXfrm>
        <a:off x="6580286" y="2815514"/>
        <a:ext cx="4821829" cy="314929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5C6596-C7DA-4B56-A13B-44D00E8B1BC3}">
      <dsp:nvSpPr>
        <dsp:cNvPr id="0" name=""/>
        <dsp:cNvSpPr/>
      </dsp:nvSpPr>
      <dsp:spPr>
        <a:xfrm rot="10800000">
          <a:off x="1231370" y="258079"/>
          <a:ext cx="4994934" cy="1247076"/>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9926" tIns="76200" rIns="142240" bIns="76200" numCol="1" spcCol="1270" anchor="ctr" anchorCtr="0">
          <a:noAutofit/>
        </a:bodyPr>
        <a:lstStyle/>
        <a:p>
          <a:pPr lvl="0" algn="ctr" defTabSz="889000">
            <a:lnSpc>
              <a:spcPct val="90000"/>
            </a:lnSpc>
            <a:spcBef>
              <a:spcPct val="0"/>
            </a:spcBef>
            <a:spcAft>
              <a:spcPct val="35000"/>
            </a:spcAft>
          </a:pPr>
          <a:r>
            <a:rPr lang="tr-TR" sz="2000" kern="1200" dirty="0"/>
            <a:t>Tıp ve Diş Hek. </a:t>
          </a:r>
        </a:p>
        <a:p>
          <a:pPr lvl="0" algn="ctr" defTabSz="889000">
            <a:lnSpc>
              <a:spcPct val="90000"/>
            </a:lnSpc>
            <a:spcBef>
              <a:spcPct val="0"/>
            </a:spcBef>
            <a:spcAft>
              <a:spcPct val="35000"/>
            </a:spcAft>
          </a:pPr>
          <a:r>
            <a:rPr lang="tr-TR" sz="2000" kern="1200" dirty="0"/>
            <a:t>Fakülteleri ve SUAM</a:t>
          </a:r>
        </a:p>
      </dsp:txBody>
      <dsp:txXfrm rot="10800000">
        <a:off x="1543139" y="258079"/>
        <a:ext cx="4683165" cy="1247076"/>
      </dsp:txXfrm>
    </dsp:sp>
    <dsp:sp modelId="{878DBDAC-47C6-4A15-AA45-49C34A67E6C6}">
      <dsp:nvSpPr>
        <dsp:cNvPr id="0" name=""/>
        <dsp:cNvSpPr/>
      </dsp:nvSpPr>
      <dsp:spPr>
        <a:xfrm>
          <a:off x="1296148" y="144022"/>
          <a:ext cx="1247076" cy="1247076"/>
        </a:xfrm>
        <a:prstGeom prst="ellipse">
          <a:avLst/>
        </a:prstGeom>
        <a:blipFill dpi="0" rotWithShape="1">
          <a:blip xmlns:r="http://schemas.openxmlformats.org/officeDocument/2006/relationships" r:embed="rId1" cstate="print">
            <a:extLst>
              <a:ext uri="{BEBA8EAE-BF5A-486C-A8C5-ECC9F3942E4B}">
                <a14:imgProps xmlns:a14="http://schemas.microsoft.com/office/drawing/2010/main">
                  <a14:imgLayer r:embed="rId2">
                    <a14:imgEffect>
                      <a14:saturation sat="99000"/>
                    </a14:imgEffect>
                  </a14:imgLayer>
                </a14:imgProps>
              </a:ext>
              <a:ext uri="{28A0092B-C50C-407E-A947-70E740481C1C}">
                <a14:useLocalDpi xmlns:a14="http://schemas.microsoft.com/office/drawing/2010/main" val="0"/>
              </a:ext>
            </a:extLst>
          </a:blip>
          <a:srcRect/>
          <a:stretch>
            <a:fillRect l="22879" t="25466" r="-64939" b="-62359"/>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22EF1D2-CE4B-4D1A-9349-065C857121A6}">
      <dsp:nvSpPr>
        <dsp:cNvPr id="0" name=""/>
        <dsp:cNvSpPr/>
      </dsp:nvSpPr>
      <dsp:spPr>
        <a:xfrm rot="10800000">
          <a:off x="6575922" y="1810393"/>
          <a:ext cx="3983687" cy="1247076"/>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9926" tIns="60960" rIns="113792" bIns="60960" numCol="1" spcCol="1270" anchor="ctr" anchorCtr="0">
          <a:noAutofit/>
        </a:bodyPr>
        <a:lstStyle/>
        <a:p>
          <a:pPr lvl="0" algn="ctr" defTabSz="711200">
            <a:lnSpc>
              <a:spcPct val="90000"/>
            </a:lnSpc>
            <a:spcBef>
              <a:spcPct val="0"/>
            </a:spcBef>
            <a:spcAft>
              <a:spcPct val="35000"/>
            </a:spcAft>
          </a:pPr>
          <a:r>
            <a:rPr lang="tr-TR" sz="1600" kern="1200" dirty="0"/>
            <a:t>HARİCİNDE KALANLAR</a:t>
          </a:r>
        </a:p>
        <a:p>
          <a:pPr lvl="0" algn="ctr" defTabSz="711200">
            <a:lnSpc>
              <a:spcPct val="90000"/>
            </a:lnSpc>
            <a:spcBef>
              <a:spcPct val="0"/>
            </a:spcBef>
            <a:spcAft>
              <a:spcPct val="35000"/>
            </a:spcAft>
          </a:pPr>
          <a:r>
            <a:rPr lang="tr-TR" sz="1600" kern="1200" dirty="0"/>
            <a:t> İÇİN 58/e HÜKÜMLERİ UYGULANIR</a:t>
          </a:r>
        </a:p>
      </dsp:txBody>
      <dsp:txXfrm rot="10800000">
        <a:off x="6887691" y="1810393"/>
        <a:ext cx="3671918" cy="1247076"/>
      </dsp:txXfrm>
    </dsp:sp>
    <dsp:sp modelId="{CF5EB0E9-13A4-42F8-B175-76AF5F3F6D74}">
      <dsp:nvSpPr>
        <dsp:cNvPr id="0" name=""/>
        <dsp:cNvSpPr/>
      </dsp:nvSpPr>
      <dsp:spPr>
        <a:xfrm>
          <a:off x="10153134" y="1584180"/>
          <a:ext cx="2062589" cy="1774552"/>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6000" r="-2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8F328ED-EDD7-4FA4-890A-270259EDBFE0}">
      <dsp:nvSpPr>
        <dsp:cNvPr id="0" name=""/>
        <dsp:cNvSpPr/>
      </dsp:nvSpPr>
      <dsp:spPr>
        <a:xfrm rot="10800000">
          <a:off x="1403515" y="3684827"/>
          <a:ext cx="4994934" cy="1247076"/>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9926" tIns="68580" rIns="128016" bIns="68580" numCol="1" spcCol="1270" anchor="ctr" anchorCtr="0">
          <a:noAutofit/>
        </a:bodyPr>
        <a:lstStyle/>
        <a:p>
          <a:pPr lvl="0" algn="ctr" defTabSz="800100">
            <a:lnSpc>
              <a:spcPct val="90000"/>
            </a:lnSpc>
            <a:spcBef>
              <a:spcPct val="0"/>
            </a:spcBef>
            <a:spcAft>
              <a:spcPct val="35000"/>
            </a:spcAft>
          </a:pPr>
          <a:r>
            <a:rPr lang="tr-TR" sz="1800" kern="1200" dirty="0"/>
            <a:t>Ziraat ve Veterinerlik Fakülteleri…</a:t>
          </a:r>
        </a:p>
        <a:p>
          <a:pPr lvl="0" algn="ctr" defTabSz="800100">
            <a:lnSpc>
              <a:spcPct val="90000"/>
            </a:lnSpc>
            <a:spcBef>
              <a:spcPct val="0"/>
            </a:spcBef>
            <a:spcAft>
              <a:spcPct val="35000"/>
            </a:spcAft>
          </a:pPr>
          <a:r>
            <a:rPr lang="tr-TR" sz="1800" kern="1200" dirty="0"/>
            <a:t>Düzenli Döner Sermaye Geliri Olan </a:t>
          </a:r>
        </a:p>
        <a:p>
          <a:pPr lvl="0" algn="ctr" defTabSz="800100">
            <a:lnSpc>
              <a:spcPct val="90000"/>
            </a:lnSpc>
            <a:spcBef>
              <a:spcPct val="0"/>
            </a:spcBef>
            <a:spcAft>
              <a:spcPct val="35000"/>
            </a:spcAft>
          </a:pPr>
          <a:r>
            <a:rPr lang="tr-TR" sz="1800" kern="1200" dirty="0"/>
            <a:t>Kurumlar </a:t>
          </a:r>
        </a:p>
      </dsp:txBody>
      <dsp:txXfrm rot="10800000">
        <a:off x="1715284" y="3684827"/>
        <a:ext cx="4683165" cy="1247076"/>
      </dsp:txXfrm>
    </dsp:sp>
    <dsp:sp modelId="{8E614D01-1556-4138-8C72-32245C7D2BD9}">
      <dsp:nvSpPr>
        <dsp:cNvPr id="0" name=""/>
        <dsp:cNvSpPr/>
      </dsp:nvSpPr>
      <dsp:spPr>
        <a:xfrm>
          <a:off x="1272629" y="3684827"/>
          <a:ext cx="1247076" cy="1247076"/>
        </a:xfrm>
        <a:prstGeom prst="ellipse">
          <a:avLst/>
        </a:prstGeom>
        <a:blipFill dpi="0" rotWithShape="1">
          <a:blip xmlns:r="http://schemas.openxmlformats.org/officeDocument/2006/relationships" r:embed="rId4" cstate="print">
            <a:extLst>
              <a:ext uri="{28A0092B-C50C-407E-A947-70E740481C1C}">
                <a14:useLocalDpi xmlns:a14="http://schemas.microsoft.com/office/drawing/2010/main" val="0"/>
              </a:ext>
            </a:extLst>
          </a:blip>
          <a:srcRect/>
          <a:stretch>
            <a:fillRect l="2213" t="-11989" r="-49437" b="-11989"/>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50E967-80BE-4B7A-9E14-037147C91A2D}">
      <dsp:nvSpPr>
        <dsp:cNvPr id="0" name=""/>
        <dsp:cNvSpPr/>
      </dsp:nvSpPr>
      <dsp:spPr>
        <a:xfrm>
          <a:off x="5603081" y="1561480"/>
          <a:ext cx="3066271" cy="1064325"/>
        </a:xfrm>
        <a:custGeom>
          <a:avLst/>
          <a:gdLst/>
          <a:ahLst/>
          <a:cxnLst/>
          <a:rect l="0" t="0" r="0" b="0"/>
          <a:pathLst>
            <a:path>
              <a:moveTo>
                <a:pt x="0" y="0"/>
              </a:moveTo>
              <a:lnTo>
                <a:pt x="0" y="532162"/>
              </a:lnTo>
              <a:lnTo>
                <a:pt x="3066271" y="532162"/>
              </a:lnTo>
              <a:lnTo>
                <a:pt x="3066271" y="106432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BBF29AF-9644-4931-89DD-065EFB8516DB}">
      <dsp:nvSpPr>
        <dsp:cNvPr id="0" name=""/>
        <dsp:cNvSpPr/>
      </dsp:nvSpPr>
      <dsp:spPr>
        <a:xfrm>
          <a:off x="2536809" y="1561480"/>
          <a:ext cx="3066271" cy="1064325"/>
        </a:xfrm>
        <a:custGeom>
          <a:avLst/>
          <a:gdLst/>
          <a:ahLst/>
          <a:cxnLst/>
          <a:rect l="0" t="0" r="0" b="0"/>
          <a:pathLst>
            <a:path>
              <a:moveTo>
                <a:pt x="3066271" y="0"/>
              </a:moveTo>
              <a:lnTo>
                <a:pt x="3066271" y="532162"/>
              </a:lnTo>
              <a:lnTo>
                <a:pt x="0" y="532162"/>
              </a:lnTo>
              <a:lnTo>
                <a:pt x="0" y="106432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55D7CB-0E6F-4B29-9625-C303896EE94C}">
      <dsp:nvSpPr>
        <dsp:cNvPr id="0" name=""/>
        <dsp:cNvSpPr/>
      </dsp:nvSpPr>
      <dsp:spPr>
        <a:xfrm>
          <a:off x="3068972" y="434435"/>
          <a:ext cx="5068216" cy="112704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tr-TR" sz="2900" kern="1200" dirty="0"/>
            <a:t>YÖNETCİ PAYI</a:t>
          </a:r>
        </a:p>
      </dsp:txBody>
      <dsp:txXfrm>
        <a:off x="3068972" y="434435"/>
        <a:ext cx="5068216" cy="1127044"/>
      </dsp:txXfrm>
    </dsp:sp>
    <dsp:sp modelId="{58ABEBDA-E9DC-4236-B285-F6131400E959}">
      <dsp:nvSpPr>
        <dsp:cNvPr id="0" name=""/>
        <dsp:cNvSpPr/>
      </dsp:nvSpPr>
      <dsp:spPr>
        <a:xfrm>
          <a:off x="2701" y="2625805"/>
          <a:ext cx="5068216" cy="253410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tr-TR" sz="2900" kern="1200" dirty="0"/>
            <a:t>Rektör</a:t>
          </a:r>
        </a:p>
        <a:p>
          <a:pPr lvl="0" algn="ctr" defTabSz="1289050">
            <a:lnSpc>
              <a:spcPct val="90000"/>
            </a:lnSpc>
            <a:spcBef>
              <a:spcPct val="0"/>
            </a:spcBef>
            <a:spcAft>
              <a:spcPct val="35000"/>
            </a:spcAft>
          </a:pPr>
          <a:r>
            <a:rPr lang="tr-TR" sz="2900" kern="1200" dirty="0"/>
            <a:t>Rektör Yardımcısı</a:t>
          </a:r>
        </a:p>
        <a:p>
          <a:pPr lvl="0" algn="ctr" defTabSz="1289050">
            <a:lnSpc>
              <a:spcPct val="90000"/>
            </a:lnSpc>
            <a:spcBef>
              <a:spcPct val="0"/>
            </a:spcBef>
            <a:spcAft>
              <a:spcPct val="35000"/>
            </a:spcAft>
          </a:pPr>
          <a:r>
            <a:rPr lang="tr-TR" sz="2900" kern="1200" dirty="0"/>
            <a:t>Genel Sekreter</a:t>
          </a:r>
        </a:p>
      </dsp:txBody>
      <dsp:txXfrm>
        <a:off x="2701" y="2625805"/>
        <a:ext cx="5068216" cy="2534108"/>
      </dsp:txXfrm>
    </dsp:sp>
    <dsp:sp modelId="{42D00593-9CD4-45D8-871A-03DFB19B214F}">
      <dsp:nvSpPr>
        <dsp:cNvPr id="0" name=""/>
        <dsp:cNvSpPr/>
      </dsp:nvSpPr>
      <dsp:spPr>
        <a:xfrm>
          <a:off x="6135243" y="2625805"/>
          <a:ext cx="5068216" cy="253410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tr-TR" sz="2900" kern="1200" dirty="0"/>
            <a:t>Dekan</a:t>
          </a:r>
        </a:p>
        <a:p>
          <a:pPr lvl="0" algn="ctr" defTabSz="1289050">
            <a:lnSpc>
              <a:spcPct val="90000"/>
            </a:lnSpc>
            <a:spcBef>
              <a:spcPct val="0"/>
            </a:spcBef>
            <a:spcAft>
              <a:spcPct val="35000"/>
            </a:spcAft>
          </a:pPr>
          <a:r>
            <a:rPr lang="tr-TR" sz="2900" kern="1200" dirty="0"/>
            <a:t>Başhekim</a:t>
          </a:r>
        </a:p>
        <a:p>
          <a:pPr lvl="0" algn="ctr" defTabSz="1289050">
            <a:lnSpc>
              <a:spcPct val="90000"/>
            </a:lnSpc>
            <a:spcBef>
              <a:spcPct val="0"/>
            </a:spcBef>
            <a:spcAft>
              <a:spcPct val="35000"/>
            </a:spcAft>
          </a:pPr>
          <a:r>
            <a:rPr lang="tr-TR" sz="2900" kern="1200" dirty="0"/>
            <a:t>Enstitü veya Yüksek okul Müdürü</a:t>
          </a:r>
        </a:p>
        <a:p>
          <a:pPr lvl="0" algn="ctr" defTabSz="1289050">
            <a:lnSpc>
              <a:spcPct val="90000"/>
            </a:lnSpc>
            <a:spcBef>
              <a:spcPct val="0"/>
            </a:spcBef>
            <a:spcAft>
              <a:spcPct val="35000"/>
            </a:spcAft>
          </a:pPr>
          <a:r>
            <a:rPr lang="tr-TR" sz="2900" kern="1200" dirty="0"/>
            <a:t>Yardımcıları</a:t>
          </a:r>
        </a:p>
      </dsp:txBody>
      <dsp:txXfrm>
        <a:off x="6135243" y="2625805"/>
        <a:ext cx="5068216" cy="253410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2" minVer="12.0">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100"/>
              </dgm:constrLst>
              <dgm:ruleLst>
                <dgm:rule type="primFontSz" val="2"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100"/>
                    </dgm:constrLst>
                    <dgm:ruleLst>
                      <dgm:rule type="primFontSz" val="2"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styleLbl="asst0">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0">
                    <dgm:varLst>
                      <dgm:chPref val="3"/>
                    </dgm:varLst>
                    <dgm:alg type="tx"/>
                    <dgm:shape xmlns:r="http://schemas.openxmlformats.org/officeDocument/2006/relationships" type="rect" r:blip="">
                      <dgm:adjLst/>
                    </dgm:shape>
                    <dgm:presOf axis="self" ptType="node" cnt="1"/>
                    <dgm:constrLst>
                      <dgm:constr type="primFontSz" val="100"/>
                    </dgm:constrLst>
                    <dgm:ruleLst>
                      <dgm:rule type="primFontSz" val="2"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13">
  <dgm:title val="Simple 4"/>
  <dgm:desc val="Simple 4"/>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a:p>
        </p:txBody>
      </p:sp>
      <p:sp>
        <p:nvSpPr>
          <p:cNvPr id="3" name="Tarih Yer Tutucusu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l" rtl="0">
              <a:defRPr sz="1200"/>
            </a:lvl1pPr>
          </a:lstStyle>
          <a:p>
            <a:pPr rtl="0"/>
            <a:r>
              <a:rPr lang="en-US"/>
              <a:t>01.08.2016</a:t>
            </a:r>
            <a:endParaRPr/>
          </a:p>
        </p:txBody>
      </p:sp>
      <p:sp>
        <p:nvSpPr>
          <p:cNvPr id="4" name="Alt Bilgi Yer Tutucusu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a:p>
        </p:txBody>
      </p:sp>
      <p:sp>
        <p:nvSpPr>
          <p:cNvPr id="5" name="Slayt Numarası Yer Tutucusu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l" rtl="0">
              <a:defRPr sz="1200"/>
            </a:lvl1pPr>
          </a:lstStyle>
          <a:p>
            <a:pPr rtl="0"/>
            <a:fld id="{01114579-D02A-4B51-B5DF-8EC449F77AC7}" type="slidenum">
              <a:rPr/>
              <a:t>‹#›</a:t>
            </a:fld>
            <a:endParaRPr/>
          </a:p>
        </p:txBody>
      </p:sp>
    </p:spTree>
    <p:extLst>
      <p:ext uri="{BB962C8B-B14F-4D97-AF65-F5344CB8AC3E}">
        <p14:creationId xmlns:p14="http://schemas.microsoft.com/office/powerpoint/2010/main" val="2768126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a:p>
        </p:txBody>
      </p:sp>
      <p:sp>
        <p:nvSpPr>
          <p:cNvPr id="3" name="Tarih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l" rtl="0">
              <a:defRPr sz="1200"/>
            </a:lvl1pPr>
          </a:lstStyle>
          <a:p>
            <a:pPr rtl="0"/>
            <a:r>
              <a:rPr lang="en-US"/>
              <a:t>01.08.2016</a:t>
            </a:r>
            <a:endParaRPr/>
          </a:p>
        </p:txBody>
      </p:sp>
      <p:sp>
        <p:nvSpPr>
          <p:cNvPr id="4" name="Slayt Görüntüsü Yer Tutucusu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rtl="0"/>
            <a:endParaRP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t>Asıl metin stillerini düzenlemek için tıklayın</a:t>
            </a:r>
          </a:p>
          <a:p>
            <a:pPr lvl="1" rtl="0"/>
            <a:r>
              <a:t>İkinci düzey</a:t>
            </a:r>
          </a:p>
          <a:p>
            <a:pPr lvl="2" rtl="0"/>
            <a:r>
              <a:t>Üçüncü düzey</a:t>
            </a:r>
          </a:p>
          <a:p>
            <a:pPr lvl="3" rtl="0"/>
            <a:r>
              <a:t>Dördüncü düzey</a:t>
            </a:r>
          </a:p>
          <a:p>
            <a:pPr lvl="4" rtl="0"/>
            <a:r>
              <a:t>Beşinci düzey</a:t>
            </a:r>
          </a:p>
        </p:txBody>
      </p:sp>
      <p:sp>
        <p:nvSpPr>
          <p:cNvPr id="6" name="Alt 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l" rtl="0">
              <a:defRPr sz="1200"/>
            </a:lvl1pPr>
          </a:lstStyle>
          <a:p>
            <a:pPr rtl="0"/>
            <a:fld id="{C6074690-7256-4BB9-AC0F-97AEAE8CDEC2}" type="slidenum">
              <a:rPr/>
              <a:t>‹#›</a:t>
            </a:fld>
            <a:endParaRPr/>
          </a:p>
        </p:txBody>
      </p:sp>
    </p:spTree>
    <p:extLst>
      <p:ext uri="{BB962C8B-B14F-4D97-AF65-F5344CB8AC3E}">
        <p14:creationId xmlns:p14="http://schemas.microsoft.com/office/powerpoint/2010/main" val="427426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tr-TR" noProof="0" dirty="0"/>
          </a:p>
        </p:txBody>
      </p:sp>
      <p:sp>
        <p:nvSpPr>
          <p:cNvPr id="4" name="Slide Number Placeholder 3"/>
          <p:cNvSpPr>
            <a:spLocks noGrp="1"/>
          </p:cNvSpPr>
          <p:nvPr>
            <p:ph type="sldNum" sz="quarter" idx="10"/>
          </p:nvPr>
        </p:nvSpPr>
        <p:spPr/>
        <p:txBody>
          <a:bodyPr/>
          <a:lstStyle/>
          <a:p>
            <a:fld id="{ABE1EF58-0341-4939-9227-899A80B03586}" type="slidenum">
              <a:rPr lang="en-US" smtClean="0"/>
              <a:pPr/>
              <a:t>9</a:t>
            </a:fld>
            <a:endParaRPr lang="en-US"/>
          </a:p>
        </p:txBody>
      </p:sp>
    </p:spTree>
    <p:extLst>
      <p:ext uri="{BB962C8B-B14F-4D97-AF65-F5344CB8AC3E}">
        <p14:creationId xmlns:p14="http://schemas.microsoft.com/office/powerpoint/2010/main" val="224122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3">
        <a:schemeClr val="bg1"/>
      </p:bgRef>
    </p:bg>
    <p:spTree>
      <p:nvGrpSpPr>
        <p:cNvPr id="1" name=""/>
        <p:cNvGrpSpPr/>
        <p:nvPr/>
      </p:nvGrpSpPr>
      <p:grpSpPr>
        <a:xfrm>
          <a:off x="0" y="0"/>
          <a:ext cx="0" cy="0"/>
          <a:chOff x="0" y="0"/>
          <a:chExt cx="0" cy="0"/>
        </a:xfrm>
      </p:grpSpPr>
      <p:sp>
        <p:nvSpPr>
          <p:cNvPr id="2" name="Başlık 1"/>
          <p:cNvSpPr>
            <a:spLocks noGrp="1"/>
          </p:cNvSpPr>
          <p:nvPr>
            <p:ph type="ctrTitle"/>
          </p:nvPr>
        </p:nvSpPr>
        <p:spPr>
          <a:xfrm>
            <a:off x="1376792" y="1905003"/>
            <a:ext cx="9435241" cy="1625599"/>
          </a:xfrm>
        </p:spPr>
        <p:txBody>
          <a:bodyPr rtlCol="0">
            <a:normAutofit/>
          </a:bodyPr>
          <a:lstStyle>
            <a:lvl1pPr algn="ctr" rtl="0">
              <a:lnSpc>
                <a:spcPct val="90000"/>
              </a:lnSpc>
              <a:defRPr sz="4800">
                <a:solidFill>
                  <a:schemeClr val="tx2"/>
                </a:solidFill>
              </a:defRPr>
            </a:lvl1pPr>
          </a:lstStyle>
          <a:p>
            <a:pPr rtl="0"/>
            <a:r>
              <a:rPr lang="tr-TR"/>
              <a:t>Asıl başlık stilini düzenlemek için tıklayın</a:t>
            </a:r>
            <a:endParaRPr/>
          </a:p>
        </p:txBody>
      </p:sp>
      <p:sp>
        <p:nvSpPr>
          <p:cNvPr id="3" name="Alt Başlık 2"/>
          <p:cNvSpPr>
            <a:spLocks noGrp="1"/>
          </p:cNvSpPr>
          <p:nvPr>
            <p:ph type="subTitle" idx="1"/>
          </p:nvPr>
        </p:nvSpPr>
        <p:spPr>
          <a:xfrm>
            <a:off x="1382103" y="3657123"/>
            <a:ext cx="9429931" cy="991077"/>
          </a:xfrm>
        </p:spPr>
        <p:txBody>
          <a:bodyPr rtlCol="0">
            <a:normAutofit/>
          </a:bodyPr>
          <a:lstStyle>
            <a:lvl1pPr marL="0" indent="0" algn="ctr" rtl="0">
              <a:spcBef>
                <a:spcPts val="0"/>
              </a:spcBef>
              <a:buNone/>
              <a:defRPr sz="2000" cap="all" baseline="0">
                <a:solidFill>
                  <a:schemeClr val="tx2"/>
                </a:solidFill>
              </a:defRPr>
            </a:lvl1pPr>
            <a:lvl2pPr marL="457200" indent="0" algn="ctr" rtl="0">
              <a:buNone/>
              <a:defRPr>
                <a:solidFill>
                  <a:schemeClr val="tx1">
                    <a:tint val="75000"/>
                  </a:schemeClr>
                </a:solidFill>
              </a:defRPr>
            </a:lvl2pPr>
            <a:lvl3pPr marL="914400" indent="0" algn="ctr" rtl="0">
              <a:buNone/>
              <a:defRPr>
                <a:solidFill>
                  <a:schemeClr val="tx1">
                    <a:tint val="75000"/>
                  </a:schemeClr>
                </a:solidFill>
              </a:defRPr>
            </a:lvl3pPr>
            <a:lvl4pPr marL="1371600" indent="0" algn="ctr" rtl="0">
              <a:buNone/>
              <a:defRPr>
                <a:solidFill>
                  <a:schemeClr val="tx1">
                    <a:tint val="75000"/>
                  </a:schemeClr>
                </a:solidFill>
              </a:defRPr>
            </a:lvl4pPr>
            <a:lvl5pPr marL="1828800" indent="0" algn="ctr" rtl="0">
              <a:buNone/>
              <a:defRPr>
                <a:solidFill>
                  <a:schemeClr val="tx1">
                    <a:tint val="75000"/>
                  </a:schemeClr>
                </a:solidFill>
              </a:defRPr>
            </a:lvl5pPr>
            <a:lvl6pPr marL="2286000" indent="0" algn="ctr" rtl="0">
              <a:buNone/>
              <a:defRPr>
                <a:solidFill>
                  <a:schemeClr val="tx1">
                    <a:tint val="75000"/>
                  </a:schemeClr>
                </a:solidFill>
              </a:defRPr>
            </a:lvl6pPr>
            <a:lvl7pPr marL="2743200" indent="0" algn="ctr" rtl="0">
              <a:buNone/>
              <a:defRPr>
                <a:solidFill>
                  <a:schemeClr val="tx1">
                    <a:tint val="75000"/>
                  </a:schemeClr>
                </a:solidFill>
              </a:defRPr>
            </a:lvl7pPr>
            <a:lvl8pPr marL="3200400" indent="0" algn="ctr" rtl="0">
              <a:buNone/>
              <a:defRPr>
                <a:solidFill>
                  <a:schemeClr val="tx1">
                    <a:tint val="75000"/>
                  </a:schemeClr>
                </a:solidFill>
              </a:defRPr>
            </a:lvl8pPr>
            <a:lvl9pPr marL="3657600" indent="0" algn="ctr" rtl="0">
              <a:buNone/>
              <a:defRPr>
                <a:solidFill>
                  <a:schemeClr val="tx1">
                    <a:tint val="75000"/>
                  </a:schemeClr>
                </a:solidFill>
              </a:defRPr>
            </a:lvl9pPr>
          </a:lstStyle>
          <a:p>
            <a:pPr rtl="0"/>
            <a:r>
              <a:rPr lang="tr-TR"/>
              <a:t>Asıl alt başlık stilini düzenlemek için tıklayın</a:t>
            </a:r>
            <a:endParaRPr/>
          </a:p>
        </p:txBody>
      </p:sp>
      <p:sp>
        <p:nvSpPr>
          <p:cNvPr id="5" name="Alt Bilgi Yer Tutucusu 4"/>
          <p:cNvSpPr>
            <a:spLocks noGrp="1"/>
          </p:cNvSpPr>
          <p:nvPr>
            <p:ph type="ftr" sz="quarter" idx="11"/>
          </p:nvPr>
        </p:nvSpPr>
        <p:spPr/>
        <p:txBody>
          <a:bodyPr rtlCol="0"/>
          <a:lstStyle>
            <a:lvl1pPr algn="l" rtl="0">
              <a:defRPr>
                <a:solidFill>
                  <a:schemeClr val="tx2"/>
                </a:solidFill>
              </a:defRPr>
            </a:lvl1pPr>
          </a:lstStyle>
          <a:p>
            <a:pPr rtl="0"/>
            <a:endParaRPr/>
          </a:p>
        </p:txBody>
      </p:sp>
      <p:sp>
        <p:nvSpPr>
          <p:cNvPr id="4" name="Tarih Yer Tutucusu 3"/>
          <p:cNvSpPr>
            <a:spLocks noGrp="1"/>
          </p:cNvSpPr>
          <p:nvPr>
            <p:ph type="dt" sz="half" idx="10"/>
          </p:nvPr>
        </p:nvSpPr>
        <p:spPr/>
        <p:txBody>
          <a:bodyPr rtlCol="0"/>
          <a:lstStyle>
            <a:lvl1pPr algn="l" rtl="0">
              <a:defRPr>
                <a:solidFill>
                  <a:schemeClr val="tx2"/>
                </a:solidFill>
              </a:defRPr>
            </a:lvl1pPr>
          </a:lstStyle>
          <a:p>
            <a:pPr rtl="0"/>
            <a:r>
              <a:rPr lang="en-US"/>
              <a:t>01.08.2016</a:t>
            </a:r>
            <a:endParaRPr/>
          </a:p>
        </p:txBody>
      </p:sp>
      <p:sp>
        <p:nvSpPr>
          <p:cNvPr id="6" name="Slayt Numarası Yer Tutucusu 5"/>
          <p:cNvSpPr>
            <a:spLocks noGrp="1"/>
          </p:cNvSpPr>
          <p:nvPr>
            <p:ph type="sldNum" sz="quarter" idx="12"/>
          </p:nvPr>
        </p:nvSpPr>
        <p:spPr/>
        <p:txBody>
          <a:bodyPr rtlCol="0"/>
          <a:lstStyle>
            <a:lvl1pPr algn="l" rtl="0">
              <a:defRPr>
                <a:solidFill>
                  <a:schemeClr val="tx2"/>
                </a:solidFill>
              </a:defRPr>
            </a:lvl1pPr>
          </a:lstStyle>
          <a:p>
            <a:pPr rtl="0"/>
            <a:fld id="{DF28FB93-0A08-4E7D-8E63-9EFA29F1E093}" type="slidenum">
              <a:rPr/>
              <a:pPr/>
              <a:t>‹#›</a:t>
            </a:fld>
            <a:endParaRPr/>
          </a:p>
        </p:txBody>
      </p:sp>
      <p:grpSp>
        <p:nvGrpSpPr>
          <p:cNvPr id="7" name="Grup 6"/>
          <p:cNvGrpSpPr/>
          <p:nvPr/>
        </p:nvGrpSpPr>
        <p:grpSpPr>
          <a:xfrm>
            <a:off x="1218882" y="1600200"/>
            <a:ext cx="9739746" cy="73152"/>
            <a:chOff x="914400" y="1200150"/>
            <a:chExt cx="7306712" cy="54864"/>
          </a:xfrm>
        </p:grpSpPr>
        <p:sp>
          <p:nvSpPr>
            <p:cNvPr id="8" name="Oval 7"/>
            <p:cNvSpPr/>
            <p:nvPr/>
          </p:nvSpPr>
          <p:spPr>
            <a:xfrm>
              <a:off x="8166248" y="1200150"/>
              <a:ext cx="54864" cy="5486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a:p>
          </p:txBody>
        </p:sp>
        <p:sp>
          <p:nvSpPr>
            <p:cNvPr id="9" name="Oval 8"/>
            <p:cNvSpPr/>
            <p:nvPr/>
          </p:nvSpPr>
          <p:spPr>
            <a:xfrm>
              <a:off x="914400" y="1200150"/>
              <a:ext cx="54864" cy="5486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a:p>
          </p:txBody>
        </p:sp>
        <p:grpSp>
          <p:nvGrpSpPr>
            <p:cNvPr id="10" name="Grup 9"/>
            <p:cNvGrpSpPr/>
            <p:nvPr/>
          </p:nvGrpSpPr>
          <p:grpSpPr>
            <a:xfrm>
              <a:off x="1036847" y="1207626"/>
              <a:ext cx="7074290" cy="38998"/>
              <a:chOff x="2141408" y="1752956"/>
              <a:chExt cx="7315200" cy="38998"/>
            </a:xfrm>
            <a:solidFill>
              <a:schemeClr val="tx2"/>
            </a:solidFill>
          </p:grpSpPr>
          <p:cxnSp>
            <p:nvCxnSpPr>
              <p:cNvPr id="11" name="Düz Bağlayıcı 10"/>
              <p:cNvCxnSpPr/>
              <p:nvPr/>
            </p:nvCxnSpPr>
            <p:spPr>
              <a:xfrm>
                <a:off x="2141408" y="1752956"/>
                <a:ext cx="7315200"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2141408" y="1791954"/>
                <a:ext cx="7315200"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grpSp>
      </p:grpSp>
      <p:grpSp>
        <p:nvGrpSpPr>
          <p:cNvPr id="13" name="Grup 12"/>
          <p:cNvGrpSpPr/>
          <p:nvPr/>
        </p:nvGrpSpPr>
        <p:grpSpPr>
          <a:xfrm>
            <a:off x="1218882" y="4851400"/>
            <a:ext cx="9739746" cy="73152"/>
            <a:chOff x="914400" y="3638550"/>
            <a:chExt cx="7306712" cy="54864"/>
          </a:xfrm>
        </p:grpSpPr>
        <p:sp>
          <p:nvSpPr>
            <p:cNvPr id="14" name="Oval 13"/>
            <p:cNvSpPr/>
            <p:nvPr/>
          </p:nvSpPr>
          <p:spPr>
            <a:xfrm>
              <a:off x="8166248" y="3638550"/>
              <a:ext cx="54864" cy="5486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a:p>
          </p:txBody>
        </p:sp>
        <p:sp>
          <p:nvSpPr>
            <p:cNvPr id="15" name="Oval 14"/>
            <p:cNvSpPr/>
            <p:nvPr/>
          </p:nvSpPr>
          <p:spPr>
            <a:xfrm>
              <a:off x="914400" y="3638550"/>
              <a:ext cx="54864" cy="5486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a:p>
          </p:txBody>
        </p:sp>
        <p:grpSp>
          <p:nvGrpSpPr>
            <p:cNvPr id="16" name="Grup 15"/>
            <p:cNvGrpSpPr/>
            <p:nvPr/>
          </p:nvGrpSpPr>
          <p:grpSpPr>
            <a:xfrm>
              <a:off x="1036847" y="3646026"/>
              <a:ext cx="7074290" cy="38998"/>
              <a:chOff x="2141408" y="1752956"/>
              <a:chExt cx="7315200" cy="38998"/>
            </a:xfrm>
            <a:solidFill>
              <a:schemeClr val="tx2"/>
            </a:solidFill>
          </p:grpSpPr>
          <p:cxnSp>
            <p:nvCxnSpPr>
              <p:cNvPr id="17" name="Düz Bağlayıcı 16"/>
              <p:cNvCxnSpPr/>
              <p:nvPr/>
            </p:nvCxnSpPr>
            <p:spPr>
              <a:xfrm>
                <a:off x="2141408" y="1752956"/>
                <a:ext cx="7315200"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Düz Bağlayıcı 17"/>
              <p:cNvCxnSpPr/>
              <p:nvPr/>
            </p:nvCxnSpPr>
            <p:spPr>
              <a:xfrm>
                <a:off x="2141408" y="1791954"/>
                <a:ext cx="7315200"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7437643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a:t>Asıl başlık stilini düzenlemek için tıklayın</a:t>
            </a:r>
            <a:endParaRPr/>
          </a:p>
        </p:txBody>
      </p:sp>
      <p:sp>
        <p:nvSpPr>
          <p:cNvPr id="3" name="Dikey Metin Yer Tutucusu 2"/>
          <p:cNvSpPr>
            <a:spLocks noGrp="1"/>
          </p:cNvSpPr>
          <p:nvPr>
            <p:ph type="body" orient="vert" idx="1"/>
          </p:nvPr>
        </p:nvSpPr>
        <p:spPr/>
        <p:txBody>
          <a:bodyPr vert="eaVert" rtlCol="0"/>
          <a:lstStyle>
            <a:lvl5pPr algn="l" rtl="0">
              <a:defRPr/>
            </a:lvl5pPr>
            <a:lvl6pPr algn="l" rtl="0">
              <a:defRPr/>
            </a:lvl6pPr>
            <a:lvl7pPr algn="l" rtl="0">
              <a:defRPr/>
            </a:lvl7pPr>
            <a:lvl8pPr algn="l" rtl="0">
              <a:defRPr baseline="0"/>
            </a:lvl8pPr>
            <a:lvl9pPr algn="l" rtl="0">
              <a:defRPr baseline="0"/>
            </a:lvl9pPr>
          </a:lstStyle>
          <a:p>
            <a:pPr lvl="0" rtl="0"/>
            <a:r>
              <a:rPr lang="tr-TR"/>
              <a:t>Asıl metin stillerini düzenle</a:t>
            </a:r>
          </a:p>
          <a:p>
            <a:pPr lvl="1" rtl="0"/>
            <a:r>
              <a:rPr lang="tr-TR"/>
              <a:t>İkinci düzey</a:t>
            </a:r>
          </a:p>
          <a:p>
            <a:pPr lvl="2" rtl="0"/>
            <a:r>
              <a:rPr lang="tr-TR"/>
              <a:t>Üçüncü düzey</a:t>
            </a:r>
          </a:p>
          <a:p>
            <a:pPr lvl="3" rtl="0"/>
            <a:r>
              <a:rPr lang="tr-TR"/>
              <a:t>Dördüncü düzey</a:t>
            </a:r>
          </a:p>
          <a:p>
            <a:pPr lvl="4" rtl="0"/>
            <a:r>
              <a:rPr lang="tr-TR"/>
              <a:t>Beşinci düzey</a:t>
            </a:r>
            <a:endParaRPr/>
          </a:p>
        </p:txBody>
      </p:sp>
      <p:sp>
        <p:nvSpPr>
          <p:cNvPr id="5" name="Altbilgi Yer Tutucusu 4"/>
          <p:cNvSpPr>
            <a:spLocks noGrp="1"/>
          </p:cNvSpPr>
          <p:nvPr>
            <p:ph type="ftr" sz="quarter" idx="11"/>
          </p:nvPr>
        </p:nvSpPr>
        <p:spPr/>
        <p:txBody>
          <a:bodyPr rtlCol="0"/>
          <a:lstStyle/>
          <a:p>
            <a:pPr rtl="0"/>
            <a:endParaRPr/>
          </a:p>
        </p:txBody>
      </p:sp>
      <p:sp>
        <p:nvSpPr>
          <p:cNvPr id="4" name="Tarih Yer Tutucusu 3"/>
          <p:cNvSpPr>
            <a:spLocks noGrp="1"/>
          </p:cNvSpPr>
          <p:nvPr>
            <p:ph type="dt" sz="half" idx="10"/>
          </p:nvPr>
        </p:nvSpPr>
        <p:spPr/>
        <p:txBody>
          <a:bodyPr rtlCol="0"/>
          <a:lstStyle/>
          <a:p>
            <a:pPr rtl="0"/>
            <a:r>
              <a:rPr lang="en-US"/>
              <a:t>01.08.2016</a:t>
            </a:r>
            <a:endParaRPr/>
          </a:p>
        </p:txBody>
      </p:sp>
      <p:sp>
        <p:nvSpPr>
          <p:cNvPr id="6" name="Slayt Numarası Yer Tutucusu 5"/>
          <p:cNvSpPr>
            <a:spLocks noGrp="1"/>
          </p:cNvSpPr>
          <p:nvPr>
            <p:ph type="sldNum" sz="quarter" idx="12"/>
          </p:nvPr>
        </p:nvSpPr>
        <p:spPr/>
        <p:txBody>
          <a:bodyPr rtlCol="0"/>
          <a:lstStyle/>
          <a:p>
            <a:pPr rtl="0"/>
            <a:fld id="{DF28FB93-0A08-4E7D-8E63-9EFA29F1E093}" type="slidenum">
              <a:rPr/>
              <a:pPr/>
              <a:t>‹#›</a:t>
            </a:fld>
            <a:endParaRPr/>
          </a:p>
        </p:txBody>
      </p:sp>
    </p:spTree>
    <p:extLst>
      <p:ext uri="{BB962C8B-B14F-4D97-AF65-F5344CB8AC3E}">
        <p14:creationId xmlns:p14="http://schemas.microsoft.com/office/powerpoint/2010/main" val="3223223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9834563" y="434975"/>
            <a:ext cx="1168400" cy="5661025"/>
          </a:xfrm>
        </p:spPr>
        <p:txBody>
          <a:bodyPr vert="eaVert" rtlCol="0"/>
          <a:lstStyle/>
          <a:p>
            <a:pPr rtl="0"/>
            <a:r>
              <a:rPr lang="tr-TR"/>
              <a:t>Asıl başlık stilini düzenlemek için tıklayın</a:t>
            </a:r>
            <a:endParaRPr/>
          </a:p>
        </p:txBody>
      </p:sp>
      <p:sp>
        <p:nvSpPr>
          <p:cNvPr id="3" name="Dikey Metin Yer Tutucusu 2"/>
          <p:cNvSpPr>
            <a:spLocks noGrp="1"/>
          </p:cNvSpPr>
          <p:nvPr>
            <p:ph type="body" orient="vert" idx="1"/>
          </p:nvPr>
        </p:nvSpPr>
        <p:spPr>
          <a:xfrm>
            <a:off x="1217613" y="434975"/>
            <a:ext cx="8413750" cy="5661025"/>
          </a:xfrm>
        </p:spPr>
        <p:txBody>
          <a:bodyPr vert="eaVert" rtlCol="0"/>
          <a:lstStyle>
            <a:lvl5pPr algn="l" rtl="0">
              <a:defRPr/>
            </a:lvl5pPr>
            <a:lvl6pPr algn="l" rtl="0">
              <a:defRPr/>
            </a:lvl6pPr>
            <a:lvl7pPr algn="l" rtl="0">
              <a:defRPr/>
            </a:lvl7pPr>
            <a:lvl8pPr algn="l" rtl="0">
              <a:defRPr baseline="0"/>
            </a:lvl8pPr>
            <a:lvl9pPr algn="l" rtl="0">
              <a:defRPr baseline="0"/>
            </a:lvl9pPr>
          </a:lstStyle>
          <a:p>
            <a:pPr lvl="0" rtl="0"/>
            <a:r>
              <a:rPr lang="tr-TR"/>
              <a:t>Asıl metin stillerini düzenle</a:t>
            </a:r>
          </a:p>
          <a:p>
            <a:pPr lvl="1" rtl="0"/>
            <a:r>
              <a:rPr lang="tr-TR"/>
              <a:t>İkinci düzey</a:t>
            </a:r>
          </a:p>
          <a:p>
            <a:pPr lvl="2" rtl="0"/>
            <a:r>
              <a:rPr lang="tr-TR"/>
              <a:t>Üçüncü düzey</a:t>
            </a:r>
          </a:p>
          <a:p>
            <a:pPr lvl="3" rtl="0"/>
            <a:r>
              <a:rPr lang="tr-TR"/>
              <a:t>Dördüncü düzey</a:t>
            </a:r>
          </a:p>
          <a:p>
            <a:pPr lvl="4" rtl="0"/>
            <a:r>
              <a:rPr lang="tr-TR"/>
              <a:t>Beşinci düzey</a:t>
            </a:r>
            <a:endParaRPr/>
          </a:p>
        </p:txBody>
      </p:sp>
      <p:sp>
        <p:nvSpPr>
          <p:cNvPr id="5" name="Alt Bilgi Yer Tutucusu 4"/>
          <p:cNvSpPr>
            <a:spLocks noGrp="1"/>
          </p:cNvSpPr>
          <p:nvPr>
            <p:ph type="ftr" sz="quarter" idx="11"/>
          </p:nvPr>
        </p:nvSpPr>
        <p:spPr/>
        <p:txBody>
          <a:bodyPr rtlCol="0"/>
          <a:lstStyle/>
          <a:p>
            <a:pPr rtl="0"/>
            <a:endParaRPr/>
          </a:p>
        </p:txBody>
      </p:sp>
      <p:sp>
        <p:nvSpPr>
          <p:cNvPr id="4" name="Tarih Yer Tutucusu 3"/>
          <p:cNvSpPr>
            <a:spLocks noGrp="1"/>
          </p:cNvSpPr>
          <p:nvPr>
            <p:ph type="dt" sz="half" idx="10"/>
          </p:nvPr>
        </p:nvSpPr>
        <p:spPr/>
        <p:txBody>
          <a:bodyPr rtlCol="0"/>
          <a:lstStyle/>
          <a:p>
            <a:pPr rtl="0"/>
            <a:r>
              <a:rPr lang="en-US"/>
              <a:t>01.08.2016</a:t>
            </a:r>
            <a:endParaRPr/>
          </a:p>
        </p:txBody>
      </p:sp>
      <p:sp>
        <p:nvSpPr>
          <p:cNvPr id="6" name="Slayt Numarası Yer Tutucusu 5"/>
          <p:cNvSpPr>
            <a:spLocks noGrp="1"/>
          </p:cNvSpPr>
          <p:nvPr>
            <p:ph type="sldNum" sz="quarter" idx="12"/>
          </p:nvPr>
        </p:nvSpPr>
        <p:spPr/>
        <p:txBody>
          <a:bodyPr rtlCol="0"/>
          <a:lstStyle/>
          <a:p>
            <a:pPr rtl="0"/>
            <a:fld id="{DF28FB93-0A08-4E7D-8E63-9EFA29F1E093}" type="slidenum">
              <a:rPr/>
              <a:pPr/>
              <a:t>‹#›</a:t>
            </a:fld>
            <a:endParaRPr/>
          </a:p>
        </p:txBody>
      </p:sp>
    </p:spTree>
    <p:extLst>
      <p:ext uri="{BB962C8B-B14F-4D97-AF65-F5344CB8AC3E}">
        <p14:creationId xmlns:p14="http://schemas.microsoft.com/office/powerpoint/2010/main" val="2085700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a:t>Asıl başlık stilini düzenlemek için tıklayın</a:t>
            </a:r>
            <a:endParaRPr/>
          </a:p>
        </p:txBody>
      </p:sp>
      <p:sp>
        <p:nvSpPr>
          <p:cNvPr id="3" name="İçerik Yer Tutucusu 2"/>
          <p:cNvSpPr>
            <a:spLocks noGrp="1"/>
          </p:cNvSpPr>
          <p:nvPr>
            <p:ph idx="1"/>
          </p:nvPr>
        </p:nvSpPr>
        <p:spPr/>
        <p:txBody>
          <a:bodyPr rtlCol="0"/>
          <a:lstStyle>
            <a:lvl5pPr algn="l" rtl="0">
              <a:defRPr/>
            </a:lvl5pPr>
            <a:lvl6pPr algn="l" rtl="0">
              <a:defRPr/>
            </a:lvl6pPr>
            <a:lvl7pPr algn="l" rtl="0">
              <a:defRPr/>
            </a:lvl7pPr>
            <a:lvl8pPr algn="l" rtl="0">
              <a:defRPr/>
            </a:lvl8pPr>
            <a:lvl9pPr algn="l" rtl="0">
              <a:defRPr/>
            </a:lvl9pPr>
          </a:lstStyle>
          <a:p>
            <a:pPr lvl="0" rtl="0"/>
            <a:r>
              <a:rPr lang="tr-TR"/>
              <a:t>Asıl metin stillerini düzenle</a:t>
            </a:r>
          </a:p>
          <a:p>
            <a:pPr lvl="1" rtl="0"/>
            <a:r>
              <a:rPr lang="tr-TR"/>
              <a:t>İkinci düzey</a:t>
            </a:r>
          </a:p>
          <a:p>
            <a:pPr lvl="2" rtl="0"/>
            <a:r>
              <a:rPr lang="tr-TR"/>
              <a:t>Üçüncü düzey</a:t>
            </a:r>
          </a:p>
          <a:p>
            <a:pPr lvl="3" rtl="0"/>
            <a:r>
              <a:rPr lang="tr-TR"/>
              <a:t>Dördüncü düzey</a:t>
            </a:r>
          </a:p>
          <a:p>
            <a:pPr lvl="4" rtl="0"/>
            <a:r>
              <a:rPr lang="tr-TR"/>
              <a:t>Beşinci düzey</a:t>
            </a:r>
            <a:endParaRPr/>
          </a:p>
        </p:txBody>
      </p:sp>
      <p:sp>
        <p:nvSpPr>
          <p:cNvPr id="5" name="Altbilgi Yer Tutucusu 4"/>
          <p:cNvSpPr>
            <a:spLocks noGrp="1"/>
          </p:cNvSpPr>
          <p:nvPr>
            <p:ph type="ftr" sz="quarter" idx="11"/>
          </p:nvPr>
        </p:nvSpPr>
        <p:spPr/>
        <p:txBody>
          <a:bodyPr rtlCol="0"/>
          <a:lstStyle/>
          <a:p>
            <a:pPr rtl="0"/>
            <a:endParaRPr/>
          </a:p>
        </p:txBody>
      </p:sp>
      <p:sp>
        <p:nvSpPr>
          <p:cNvPr id="4" name="Tarih Yer Tutucusu 3"/>
          <p:cNvSpPr>
            <a:spLocks noGrp="1"/>
          </p:cNvSpPr>
          <p:nvPr>
            <p:ph type="dt" sz="half" idx="10"/>
          </p:nvPr>
        </p:nvSpPr>
        <p:spPr/>
        <p:txBody>
          <a:bodyPr rtlCol="0"/>
          <a:lstStyle/>
          <a:p>
            <a:pPr rtl="0"/>
            <a:r>
              <a:rPr lang="en-US"/>
              <a:t>01.08.2016</a:t>
            </a:r>
            <a:endParaRPr/>
          </a:p>
        </p:txBody>
      </p:sp>
      <p:sp>
        <p:nvSpPr>
          <p:cNvPr id="6" name="Slayt Numarası Yer Tutucusu 5"/>
          <p:cNvSpPr>
            <a:spLocks noGrp="1"/>
          </p:cNvSpPr>
          <p:nvPr>
            <p:ph type="sldNum" sz="quarter" idx="12"/>
          </p:nvPr>
        </p:nvSpPr>
        <p:spPr/>
        <p:txBody>
          <a:bodyPr rtlCol="0"/>
          <a:lstStyle/>
          <a:p>
            <a:pPr rtl="0"/>
            <a:fld id="{DF28FB93-0A08-4E7D-8E63-9EFA29F1E093}" type="slidenum">
              <a:rPr/>
              <a:pPr/>
              <a:t>‹#›</a:t>
            </a:fld>
            <a:endParaRPr/>
          </a:p>
        </p:txBody>
      </p:sp>
    </p:spTree>
    <p:extLst>
      <p:ext uri="{BB962C8B-B14F-4D97-AF65-F5344CB8AC3E}">
        <p14:creationId xmlns:p14="http://schemas.microsoft.com/office/powerpoint/2010/main" val="3499062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p:cNvSpPr>
            <a:spLocks noGrp="1"/>
          </p:cNvSpPr>
          <p:nvPr>
            <p:ph type="title"/>
          </p:nvPr>
        </p:nvSpPr>
        <p:spPr>
          <a:xfrm>
            <a:off x="1422030" y="990599"/>
            <a:ext cx="9344765" cy="2235203"/>
          </a:xfrm>
        </p:spPr>
        <p:txBody>
          <a:bodyPr rtlCol="0" anchor="b">
            <a:normAutofit/>
          </a:bodyPr>
          <a:lstStyle>
            <a:lvl1pPr algn="ctr" rtl="0">
              <a:lnSpc>
                <a:spcPct val="90000"/>
              </a:lnSpc>
              <a:defRPr sz="4800" b="0" cap="none" baseline="0"/>
            </a:lvl1pPr>
          </a:lstStyle>
          <a:p>
            <a:pPr rtl="0"/>
            <a:r>
              <a:rPr lang="tr-TR"/>
              <a:t>Asıl başlık stilini düzenlemek için tıklayın</a:t>
            </a:r>
            <a:endParaRPr/>
          </a:p>
        </p:txBody>
      </p:sp>
      <p:sp>
        <p:nvSpPr>
          <p:cNvPr id="3" name="Metin Yer Tutucusu 2"/>
          <p:cNvSpPr>
            <a:spLocks noGrp="1"/>
          </p:cNvSpPr>
          <p:nvPr>
            <p:ph type="body" idx="1"/>
          </p:nvPr>
        </p:nvSpPr>
        <p:spPr>
          <a:xfrm>
            <a:off x="1422030" y="3733800"/>
            <a:ext cx="9344765" cy="1219200"/>
          </a:xfrm>
        </p:spPr>
        <p:txBody>
          <a:bodyPr rtlCol="0" anchor="t"/>
          <a:lstStyle>
            <a:lvl1pPr marL="0" indent="0" algn="ctr" rtl="0">
              <a:spcBef>
                <a:spcPts val="0"/>
              </a:spcBef>
              <a:buNone/>
              <a:defRPr sz="2000" cap="all" baseline="0">
                <a:solidFill>
                  <a:schemeClr val="tx1"/>
                </a:solidFill>
              </a:defRPr>
            </a:lvl1pPr>
            <a:lvl2pPr marL="457200" indent="0" algn="l" rtl="0">
              <a:buNone/>
              <a:defRPr sz="1800">
                <a:solidFill>
                  <a:schemeClr val="tx1">
                    <a:tint val="75000"/>
                  </a:schemeClr>
                </a:solidFill>
              </a:defRPr>
            </a:lvl2pPr>
            <a:lvl3pPr marL="914400" indent="0" algn="l" rtl="0">
              <a:buNone/>
              <a:defRPr sz="1600">
                <a:solidFill>
                  <a:schemeClr val="tx1">
                    <a:tint val="75000"/>
                  </a:schemeClr>
                </a:solidFill>
              </a:defRPr>
            </a:lvl3pPr>
            <a:lvl4pPr marL="1371600" indent="0" algn="l" rtl="0">
              <a:buNone/>
              <a:defRPr sz="1400">
                <a:solidFill>
                  <a:schemeClr val="tx1">
                    <a:tint val="75000"/>
                  </a:schemeClr>
                </a:solidFill>
              </a:defRPr>
            </a:lvl4pPr>
            <a:lvl5pPr marL="1828800" indent="0" algn="l" rtl="0">
              <a:buNone/>
              <a:defRPr sz="1400">
                <a:solidFill>
                  <a:schemeClr val="tx1">
                    <a:tint val="75000"/>
                  </a:schemeClr>
                </a:solidFill>
              </a:defRPr>
            </a:lvl5pPr>
            <a:lvl6pPr marL="2286000" indent="0" algn="l" rtl="0">
              <a:buNone/>
              <a:defRPr sz="1400">
                <a:solidFill>
                  <a:schemeClr val="tx1">
                    <a:tint val="75000"/>
                  </a:schemeClr>
                </a:solidFill>
              </a:defRPr>
            </a:lvl6pPr>
            <a:lvl7pPr marL="2743200" indent="0" algn="l" rtl="0">
              <a:buNone/>
              <a:defRPr sz="1400">
                <a:solidFill>
                  <a:schemeClr val="tx1">
                    <a:tint val="75000"/>
                  </a:schemeClr>
                </a:solidFill>
              </a:defRPr>
            </a:lvl7pPr>
            <a:lvl8pPr marL="3200400" indent="0" algn="l" rtl="0">
              <a:buNone/>
              <a:defRPr sz="1400">
                <a:solidFill>
                  <a:schemeClr val="tx1">
                    <a:tint val="75000"/>
                  </a:schemeClr>
                </a:solidFill>
              </a:defRPr>
            </a:lvl8pPr>
            <a:lvl9pPr marL="3657600" indent="0" algn="l" rtl="0">
              <a:buNone/>
              <a:defRPr sz="1400">
                <a:solidFill>
                  <a:schemeClr val="tx1">
                    <a:tint val="75000"/>
                  </a:schemeClr>
                </a:solidFill>
              </a:defRPr>
            </a:lvl9pPr>
          </a:lstStyle>
          <a:p>
            <a:pPr lvl="0" rtl="0"/>
            <a:r>
              <a:rPr lang="tr-TR"/>
              <a:t>Asıl metin stillerini düzenle</a:t>
            </a:r>
          </a:p>
        </p:txBody>
      </p:sp>
      <p:sp>
        <p:nvSpPr>
          <p:cNvPr id="5" name="Alt Bilgi Yer Tutucusu 4"/>
          <p:cNvSpPr>
            <a:spLocks noGrp="1"/>
          </p:cNvSpPr>
          <p:nvPr>
            <p:ph type="ftr" sz="quarter" idx="11"/>
          </p:nvPr>
        </p:nvSpPr>
        <p:spPr/>
        <p:txBody>
          <a:bodyPr rtlCol="0"/>
          <a:lstStyle/>
          <a:p>
            <a:pPr rtl="0"/>
            <a:endParaRPr/>
          </a:p>
        </p:txBody>
      </p:sp>
      <p:sp>
        <p:nvSpPr>
          <p:cNvPr id="4" name="Tarih Yer Tutucusu 3"/>
          <p:cNvSpPr>
            <a:spLocks noGrp="1"/>
          </p:cNvSpPr>
          <p:nvPr>
            <p:ph type="dt" sz="half" idx="10"/>
          </p:nvPr>
        </p:nvSpPr>
        <p:spPr/>
        <p:txBody>
          <a:bodyPr rtlCol="0"/>
          <a:lstStyle/>
          <a:p>
            <a:pPr rtl="0"/>
            <a:r>
              <a:rPr lang="en-US"/>
              <a:t>01.08.2016</a:t>
            </a:r>
            <a:endParaRPr/>
          </a:p>
        </p:txBody>
      </p:sp>
      <p:sp>
        <p:nvSpPr>
          <p:cNvPr id="6" name="Slayt Numarası Yer Tutucusu 5"/>
          <p:cNvSpPr>
            <a:spLocks noGrp="1"/>
          </p:cNvSpPr>
          <p:nvPr>
            <p:ph type="sldNum" sz="quarter" idx="12"/>
          </p:nvPr>
        </p:nvSpPr>
        <p:spPr/>
        <p:txBody>
          <a:bodyPr rtlCol="0"/>
          <a:lstStyle/>
          <a:p>
            <a:pPr rtl="0"/>
            <a:fld id="{DF28FB93-0A08-4E7D-8E63-9EFA29F1E093}" type="slidenum">
              <a:rPr/>
              <a:pPr/>
              <a:t>‹#›</a:t>
            </a:fld>
            <a:endParaRPr/>
          </a:p>
        </p:txBody>
      </p:sp>
      <p:grpSp>
        <p:nvGrpSpPr>
          <p:cNvPr id="13" name="Grup 12"/>
          <p:cNvGrpSpPr/>
          <p:nvPr/>
        </p:nvGrpSpPr>
        <p:grpSpPr>
          <a:xfrm>
            <a:off x="3273781" y="3475736"/>
            <a:ext cx="5641265" cy="54864"/>
            <a:chOff x="2455975" y="2588441"/>
            <a:chExt cx="4232051" cy="41148"/>
          </a:xfrm>
        </p:grpSpPr>
        <p:sp>
          <p:nvSpPr>
            <p:cNvPr id="14" name="Oval 13"/>
            <p:cNvSpPr/>
            <p:nvPr/>
          </p:nvSpPr>
          <p:spPr>
            <a:xfrm>
              <a:off x="6642306" y="2588441"/>
              <a:ext cx="45720" cy="41148"/>
            </a:xfrm>
            <a:prstGeom prst="ellipse">
              <a:avLst/>
            </a:prstGeom>
            <a:solidFill>
              <a:schemeClr val="tx1"/>
            </a:solidFill>
            <a:ln w="26425" cap="flat" cmpd="sng" algn="ctr">
              <a:solidFill>
                <a:schemeClr val="tx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sysClr val="window" lastClr="FFFFFF"/>
                </a:solidFill>
                <a:effectLst/>
                <a:uLnTx/>
                <a:uFillTx/>
                <a:latin typeface="Constantia"/>
                <a:ea typeface="+mn-ea"/>
                <a:cs typeface="+mn-cs"/>
              </a:endParaRPr>
            </a:p>
          </p:txBody>
        </p:sp>
        <p:sp>
          <p:nvSpPr>
            <p:cNvPr id="15" name="Oval 14"/>
            <p:cNvSpPr/>
            <p:nvPr/>
          </p:nvSpPr>
          <p:spPr>
            <a:xfrm>
              <a:off x="2455975" y="2588441"/>
              <a:ext cx="45720" cy="41148"/>
            </a:xfrm>
            <a:prstGeom prst="ellipse">
              <a:avLst/>
            </a:prstGeom>
            <a:solidFill>
              <a:schemeClr val="tx1"/>
            </a:solidFill>
            <a:ln w="26425" cap="flat" cmpd="sng" algn="ctr">
              <a:solidFill>
                <a:schemeClr val="tx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sysClr val="window" lastClr="FFFFFF"/>
                </a:solidFill>
                <a:effectLst/>
                <a:uLnTx/>
                <a:uFillTx/>
                <a:latin typeface="Constantia"/>
                <a:ea typeface="+mn-ea"/>
                <a:cs typeface="+mn-cs"/>
              </a:endParaRPr>
            </a:p>
          </p:txBody>
        </p:sp>
        <p:grpSp>
          <p:nvGrpSpPr>
            <p:cNvPr id="16" name="Grup 15"/>
            <p:cNvGrpSpPr/>
            <p:nvPr/>
          </p:nvGrpSpPr>
          <p:grpSpPr>
            <a:xfrm>
              <a:off x="2563229" y="2594391"/>
              <a:ext cx="4023360" cy="29249"/>
              <a:chOff x="2550323" y="3458731"/>
              <a:chExt cx="4023360" cy="38998"/>
            </a:xfrm>
          </p:grpSpPr>
          <p:cxnSp>
            <p:nvCxnSpPr>
              <p:cNvPr id="17" name="Düz Bağlayıcı 16"/>
              <p:cNvCxnSpPr/>
              <p:nvPr/>
            </p:nvCxnSpPr>
            <p:spPr>
              <a:xfrm>
                <a:off x="2550323" y="3458731"/>
                <a:ext cx="4023360" cy="0"/>
              </a:xfrm>
              <a:prstGeom prst="line">
                <a:avLst/>
              </a:prstGeom>
              <a:noFill/>
              <a:ln w="12700" cap="flat" cmpd="sng" algn="ctr">
                <a:solidFill>
                  <a:schemeClr val="tx1"/>
                </a:solidFill>
                <a:prstDash val="solid"/>
              </a:ln>
              <a:effectLst/>
            </p:spPr>
          </p:cxnSp>
          <p:cxnSp>
            <p:nvCxnSpPr>
              <p:cNvPr id="18" name="Düz Bağlayıcı 17"/>
              <p:cNvCxnSpPr/>
              <p:nvPr/>
            </p:nvCxnSpPr>
            <p:spPr>
              <a:xfrm>
                <a:off x="2550323" y="3497729"/>
                <a:ext cx="4023360" cy="0"/>
              </a:xfrm>
              <a:prstGeom prst="line">
                <a:avLst/>
              </a:prstGeom>
              <a:noFill/>
              <a:ln w="12700" cap="flat" cmpd="sng" algn="ctr">
                <a:solidFill>
                  <a:schemeClr val="tx1"/>
                </a:solidFill>
                <a:prstDash val="solid"/>
              </a:ln>
              <a:effectLst/>
            </p:spPr>
          </p:cxnSp>
        </p:grpSp>
      </p:grpSp>
    </p:spTree>
    <p:extLst>
      <p:ext uri="{BB962C8B-B14F-4D97-AF65-F5344CB8AC3E}">
        <p14:creationId xmlns:p14="http://schemas.microsoft.com/office/powerpoint/2010/main" val="552628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a:t>Asıl başlık stilini düzenlemek için tıklayın</a:t>
            </a:r>
            <a:endParaRPr/>
          </a:p>
        </p:txBody>
      </p:sp>
      <p:sp>
        <p:nvSpPr>
          <p:cNvPr id="3" name="İçerik Yer Tutucusu 2"/>
          <p:cNvSpPr>
            <a:spLocks noGrp="1"/>
          </p:cNvSpPr>
          <p:nvPr>
            <p:ph sz="half" idx="1"/>
          </p:nvPr>
        </p:nvSpPr>
        <p:spPr>
          <a:xfrm>
            <a:off x="1218883" y="1803400"/>
            <a:ext cx="4773956" cy="42672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1800"/>
            </a:lvl6pPr>
            <a:lvl7pPr algn="l" rtl="0">
              <a:defRPr sz="1800"/>
            </a:lvl7pPr>
            <a:lvl8pPr algn="l" rtl="0">
              <a:defRPr sz="1800"/>
            </a:lvl8pPr>
            <a:lvl9pPr algn="l" rtl="0">
              <a:defRPr sz="1800"/>
            </a:lvl9pPr>
          </a:lstStyle>
          <a:p>
            <a:pPr lvl="0" rtl="0"/>
            <a:r>
              <a:rPr lang="tr-TR"/>
              <a:t>Asıl metin stillerini düzenle</a:t>
            </a:r>
          </a:p>
          <a:p>
            <a:pPr lvl="1" rtl="0"/>
            <a:r>
              <a:rPr lang="tr-TR"/>
              <a:t>İkinci düzey</a:t>
            </a:r>
          </a:p>
          <a:p>
            <a:pPr lvl="2" rtl="0"/>
            <a:r>
              <a:rPr lang="tr-TR"/>
              <a:t>Üçüncü düzey</a:t>
            </a:r>
          </a:p>
          <a:p>
            <a:pPr lvl="3" rtl="0"/>
            <a:r>
              <a:rPr lang="tr-TR"/>
              <a:t>Dördüncü düzey</a:t>
            </a:r>
          </a:p>
          <a:p>
            <a:pPr lvl="4" rtl="0"/>
            <a:r>
              <a:rPr lang="tr-TR"/>
              <a:t>Beşinci düzey</a:t>
            </a:r>
            <a:endParaRPr/>
          </a:p>
        </p:txBody>
      </p:sp>
      <p:sp>
        <p:nvSpPr>
          <p:cNvPr id="4" name="İçerik Yer Tutucusu 3"/>
          <p:cNvSpPr>
            <a:spLocks noGrp="1"/>
          </p:cNvSpPr>
          <p:nvPr>
            <p:ph sz="half" idx="2"/>
          </p:nvPr>
        </p:nvSpPr>
        <p:spPr>
          <a:xfrm>
            <a:off x="6195986" y="1803400"/>
            <a:ext cx="4773956" cy="42672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1800"/>
            </a:lvl6pPr>
            <a:lvl7pPr algn="l" rtl="0">
              <a:defRPr sz="1800"/>
            </a:lvl7pPr>
            <a:lvl8pPr algn="l" rtl="0">
              <a:defRPr sz="1800" baseline="0"/>
            </a:lvl8pPr>
            <a:lvl9pPr algn="l" rtl="0">
              <a:defRPr sz="1800" baseline="0"/>
            </a:lvl9pPr>
          </a:lstStyle>
          <a:p>
            <a:pPr lvl="0" rtl="0"/>
            <a:r>
              <a:rPr lang="tr-TR"/>
              <a:t>Asıl metin stillerini düzenle</a:t>
            </a:r>
          </a:p>
          <a:p>
            <a:pPr lvl="1" rtl="0"/>
            <a:r>
              <a:rPr lang="tr-TR"/>
              <a:t>İkinci düzey</a:t>
            </a:r>
          </a:p>
          <a:p>
            <a:pPr lvl="2" rtl="0"/>
            <a:r>
              <a:rPr lang="tr-TR"/>
              <a:t>Üçüncü düzey</a:t>
            </a:r>
          </a:p>
          <a:p>
            <a:pPr lvl="3" rtl="0"/>
            <a:r>
              <a:rPr lang="tr-TR"/>
              <a:t>Dördüncü düzey</a:t>
            </a:r>
          </a:p>
          <a:p>
            <a:pPr lvl="4" rtl="0"/>
            <a:r>
              <a:rPr lang="tr-TR"/>
              <a:t>Beşinci düzey</a:t>
            </a:r>
            <a:endParaRPr/>
          </a:p>
        </p:txBody>
      </p:sp>
      <p:sp>
        <p:nvSpPr>
          <p:cNvPr id="6" name="Alt Bilgi Yer Tutucusu 5"/>
          <p:cNvSpPr>
            <a:spLocks noGrp="1"/>
          </p:cNvSpPr>
          <p:nvPr>
            <p:ph type="ftr" sz="quarter" idx="11"/>
          </p:nvPr>
        </p:nvSpPr>
        <p:spPr/>
        <p:txBody>
          <a:bodyPr rtlCol="0"/>
          <a:lstStyle/>
          <a:p>
            <a:pPr rtl="0"/>
            <a:endParaRPr/>
          </a:p>
        </p:txBody>
      </p:sp>
      <p:sp>
        <p:nvSpPr>
          <p:cNvPr id="5" name="Tarih Yer Tutucusu 4"/>
          <p:cNvSpPr>
            <a:spLocks noGrp="1"/>
          </p:cNvSpPr>
          <p:nvPr>
            <p:ph type="dt" sz="half" idx="10"/>
          </p:nvPr>
        </p:nvSpPr>
        <p:spPr/>
        <p:txBody>
          <a:bodyPr rtlCol="0"/>
          <a:lstStyle/>
          <a:p>
            <a:pPr rtl="0"/>
            <a:r>
              <a:rPr lang="en-US"/>
              <a:t>01.08.2016</a:t>
            </a:r>
            <a:endParaRPr/>
          </a:p>
        </p:txBody>
      </p:sp>
      <p:sp>
        <p:nvSpPr>
          <p:cNvPr id="7" name="Slayt Numarası Yer Tutucusu 6"/>
          <p:cNvSpPr>
            <a:spLocks noGrp="1"/>
          </p:cNvSpPr>
          <p:nvPr>
            <p:ph type="sldNum" sz="quarter" idx="12"/>
          </p:nvPr>
        </p:nvSpPr>
        <p:spPr/>
        <p:txBody>
          <a:bodyPr rtlCol="0"/>
          <a:lstStyle/>
          <a:p>
            <a:pPr rtl="0"/>
            <a:fld id="{DF28FB93-0A08-4E7D-8E63-9EFA29F1E093}" type="slidenum">
              <a:rPr/>
              <a:pPr/>
              <a:t>‹#›</a:t>
            </a:fld>
            <a:endParaRPr/>
          </a:p>
        </p:txBody>
      </p:sp>
    </p:spTree>
    <p:extLst>
      <p:ext uri="{BB962C8B-B14F-4D97-AF65-F5344CB8AC3E}">
        <p14:creationId xmlns:p14="http://schemas.microsoft.com/office/powerpoint/2010/main" val="3860775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algn="l" rtl="0">
              <a:defRPr/>
            </a:lvl1pPr>
          </a:lstStyle>
          <a:p>
            <a:pPr rtl="0"/>
            <a:r>
              <a:rPr lang="tr-TR"/>
              <a:t>Asıl başlık stilini düzenlemek için tıklayın</a:t>
            </a:r>
            <a:endParaRPr/>
          </a:p>
        </p:txBody>
      </p:sp>
      <p:sp>
        <p:nvSpPr>
          <p:cNvPr id="3" name="Metin Yer Tutucusu 2"/>
          <p:cNvSpPr>
            <a:spLocks noGrp="1"/>
          </p:cNvSpPr>
          <p:nvPr>
            <p:ph type="body" idx="1"/>
          </p:nvPr>
        </p:nvSpPr>
        <p:spPr>
          <a:xfrm>
            <a:off x="1222945" y="1803400"/>
            <a:ext cx="4769806" cy="711200"/>
          </a:xfrm>
        </p:spPr>
        <p:txBody>
          <a:bodyPr rtlCol="0" anchor="ctr">
            <a:normAutofit/>
          </a:bodyPr>
          <a:lstStyle>
            <a:lvl1pPr marL="0" indent="0" algn="l" rtl="0">
              <a:lnSpc>
                <a:spcPct val="90000"/>
              </a:lnSpc>
              <a:spcBef>
                <a:spcPts val="0"/>
              </a:spcBef>
              <a:buNone/>
              <a:defRPr sz="20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tr-TR"/>
              <a:t>Asıl metin stillerini düzenle</a:t>
            </a:r>
          </a:p>
        </p:txBody>
      </p:sp>
      <p:sp>
        <p:nvSpPr>
          <p:cNvPr id="4" name="İçerik Yer Tutucusu 3"/>
          <p:cNvSpPr>
            <a:spLocks noGrp="1"/>
          </p:cNvSpPr>
          <p:nvPr>
            <p:ph sz="half" idx="2"/>
          </p:nvPr>
        </p:nvSpPr>
        <p:spPr>
          <a:xfrm>
            <a:off x="1218883" y="2514600"/>
            <a:ext cx="4773956" cy="3556000"/>
          </a:xfrm>
        </p:spPr>
        <p:txBody>
          <a:bodyPr rtlCol="0">
            <a:normAutofit/>
          </a:bodyPr>
          <a:lstStyle>
            <a:lvl1pPr algn="l" rtl="0">
              <a:spcBef>
                <a:spcPts val="1600"/>
              </a:spcBef>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tr-TR"/>
              <a:t>Asıl metin stillerini düzenle</a:t>
            </a:r>
          </a:p>
          <a:p>
            <a:pPr lvl="1" rtl="0"/>
            <a:r>
              <a:rPr lang="tr-TR"/>
              <a:t>İkinci düzey</a:t>
            </a:r>
          </a:p>
          <a:p>
            <a:pPr lvl="2" rtl="0"/>
            <a:r>
              <a:rPr lang="tr-TR"/>
              <a:t>Üçüncü düzey</a:t>
            </a:r>
          </a:p>
          <a:p>
            <a:pPr lvl="3" rtl="0"/>
            <a:r>
              <a:rPr lang="tr-TR"/>
              <a:t>Dördüncü düzey</a:t>
            </a:r>
          </a:p>
          <a:p>
            <a:pPr lvl="4" rtl="0"/>
            <a:r>
              <a:rPr lang="tr-TR"/>
              <a:t>Beşinci düzey</a:t>
            </a:r>
            <a:endParaRPr/>
          </a:p>
        </p:txBody>
      </p:sp>
      <p:sp>
        <p:nvSpPr>
          <p:cNvPr id="5" name="Metin Yer Tutucusu 4"/>
          <p:cNvSpPr>
            <a:spLocks noGrp="1"/>
          </p:cNvSpPr>
          <p:nvPr>
            <p:ph type="body" sz="quarter" idx="3"/>
          </p:nvPr>
        </p:nvSpPr>
        <p:spPr>
          <a:xfrm>
            <a:off x="6200049" y="1803400"/>
            <a:ext cx="4769806" cy="711200"/>
          </a:xfrm>
        </p:spPr>
        <p:txBody>
          <a:bodyPr rtlCol="0" anchor="ctr">
            <a:normAutofit/>
          </a:bodyPr>
          <a:lstStyle>
            <a:lvl1pPr marL="0" indent="0" algn="l" rtl="0">
              <a:lnSpc>
                <a:spcPct val="90000"/>
              </a:lnSpc>
              <a:spcBef>
                <a:spcPts val="0"/>
              </a:spcBef>
              <a:buNone/>
              <a:defRPr sz="20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tr-TR"/>
              <a:t>Asıl metin stillerini düzenle</a:t>
            </a:r>
          </a:p>
        </p:txBody>
      </p:sp>
      <p:sp>
        <p:nvSpPr>
          <p:cNvPr id="6" name="İçerik Yer Tutucusu 5"/>
          <p:cNvSpPr>
            <a:spLocks noGrp="1"/>
          </p:cNvSpPr>
          <p:nvPr>
            <p:ph sz="quarter" idx="4"/>
          </p:nvPr>
        </p:nvSpPr>
        <p:spPr>
          <a:xfrm>
            <a:off x="6195986" y="2514600"/>
            <a:ext cx="4773956" cy="3556000"/>
          </a:xfrm>
        </p:spPr>
        <p:txBody>
          <a:bodyPr rtlCol="0">
            <a:normAutofit/>
          </a:bodyPr>
          <a:lstStyle>
            <a:lvl1pPr algn="l" rtl="0">
              <a:spcBef>
                <a:spcPts val="1600"/>
              </a:spcBef>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tr-TR"/>
              <a:t>Asıl metin stillerini düzenle</a:t>
            </a:r>
          </a:p>
          <a:p>
            <a:pPr lvl="1" rtl="0"/>
            <a:r>
              <a:rPr lang="tr-TR"/>
              <a:t>İkinci düzey</a:t>
            </a:r>
          </a:p>
          <a:p>
            <a:pPr lvl="2" rtl="0"/>
            <a:r>
              <a:rPr lang="tr-TR"/>
              <a:t>Üçüncü düzey</a:t>
            </a:r>
          </a:p>
          <a:p>
            <a:pPr lvl="3" rtl="0"/>
            <a:r>
              <a:rPr lang="tr-TR"/>
              <a:t>Dördüncü düzey</a:t>
            </a:r>
          </a:p>
          <a:p>
            <a:pPr lvl="4" rtl="0"/>
            <a:r>
              <a:rPr lang="tr-TR"/>
              <a:t>Beşinci düzey</a:t>
            </a:r>
            <a:endParaRPr/>
          </a:p>
        </p:txBody>
      </p:sp>
      <p:sp>
        <p:nvSpPr>
          <p:cNvPr id="8" name="Alt Bilgi Yer Tutucusu 7"/>
          <p:cNvSpPr>
            <a:spLocks noGrp="1"/>
          </p:cNvSpPr>
          <p:nvPr>
            <p:ph type="ftr" sz="quarter" idx="11"/>
          </p:nvPr>
        </p:nvSpPr>
        <p:spPr/>
        <p:txBody>
          <a:bodyPr rtlCol="0"/>
          <a:lstStyle/>
          <a:p>
            <a:pPr rtl="0"/>
            <a:endParaRPr/>
          </a:p>
        </p:txBody>
      </p:sp>
      <p:sp>
        <p:nvSpPr>
          <p:cNvPr id="7" name="Tarih Yer Tutucusu 6"/>
          <p:cNvSpPr>
            <a:spLocks noGrp="1"/>
          </p:cNvSpPr>
          <p:nvPr>
            <p:ph type="dt" sz="half" idx="10"/>
          </p:nvPr>
        </p:nvSpPr>
        <p:spPr/>
        <p:txBody>
          <a:bodyPr rtlCol="0"/>
          <a:lstStyle/>
          <a:p>
            <a:pPr rtl="0"/>
            <a:r>
              <a:rPr lang="en-US"/>
              <a:t>01.08.2016</a:t>
            </a:r>
            <a:endParaRPr/>
          </a:p>
        </p:txBody>
      </p:sp>
      <p:sp>
        <p:nvSpPr>
          <p:cNvPr id="9" name="Slayt Numarası Yer Tutucusu 8"/>
          <p:cNvSpPr>
            <a:spLocks noGrp="1"/>
          </p:cNvSpPr>
          <p:nvPr>
            <p:ph type="sldNum" sz="quarter" idx="12"/>
          </p:nvPr>
        </p:nvSpPr>
        <p:spPr/>
        <p:txBody>
          <a:bodyPr rtlCol="0"/>
          <a:lstStyle/>
          <a:p>
            <a:pPr rtl="0"/>
            <a:fld id="{DF28FB93-0A08-4E7D-8E63-9EFA29F1E093}" type="slidenum">
              <a:rPr/>
              <a:pPr/>
              <a:t>‹#›</a:t>
            </a:fld>
            <a:endParaRPr/>
          </a:p>
        </p:txBody>
      </p:sp>
    </p:spTree>
    <p:extLst>
      <p:ext uri="{BB962C8B-B14F-4D97-AF65-F5344CB8AC3E}">
        <p14:creationId xmlns:p14="http://schemas.microsoft.com/office/powerpoint/2010/main" val="3742583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a:t>Asıl başlık stilini düzenlemek için tıklayın</a:t>
            </a:r>
            <a:endParaRPr/>
          </a:p>
        </p:txBody>
      </p:sp>
      <p:sp>
        <p:nvSpPr>
          <p:cNvPr id="4" name="Alt Bilgi Yer Tutucusu 3"/>
          <p:cNvSpPr>
            <a:spLocks noGrp="1"/>
          </p:cNvSpPr>
          <p:nvPr>
            <p:ph type="ftr" sz="quarter" idx="11"/>
          </p:nvPr>
        </p:nvSpPr>
        <p:spPr/>
        <p:txBody>
          <a:bodyPr rtlCol="0"/>
          <a:lstStyle/>
          <a:p>
            <a:pPr rtl="0"/>
            <a:endParaRPr/>
          </a:p>
        </p:txBody>
      </p:sp>
      <p:sp>
        <p:nvSpPr>
          <p:cNvPr id="3" name="Tarih Yer Tutucusu 2"/>
          <p:cNvSpPr>
            <a:spLocks noGrp="1"/>
          </p:cNvSpPr>
          <p:nvPr>
            <p:ph type="dt" sz="half" idx="10"/>
          </p:nvPr>
        </p:nvSpPr>
        <p:spPr/>
        <p:txBody>
          <a:bodyPr rtlCol="0"/>
          <a:lstStyle/>
          <a:p>
            <a:pPr rtl="0"/>
            <a:r>
              <a:rPr lang="en-US"/>
              <a:t>01.08.2016</a:t>
            </a:r>
            <a:endParaRPr/>
          </a:p>
        </p:txBody>
      </p:sp>
      <p:sp>
        <p:nvSpPr>
          <p:cNvPr id="5" name="Slayt Numarası Yer Tutucusu 4"/>
          <p:cNvSpPr>
            <a:spLocks noGrp="1"/>
          </p:cNvSpPr>
          <p:nvPr>
            <p:ph type="sldNum" sz="quarter" idx="12"/>
          </p:nvPr>
        </p:nvSpPr>
        <p:spPr/>
        <p:txBody>
          <a:bodyPr rtlCol="0"/>
          <a:lstStyle/>
          <a:p>
            <a:pPr rtl="0"/>
            <a:fld id="{DF28FB93-0A08-4E7D-8E63-9EFA29F1E093}" type="slidenum">
              <a:rPr/>
              <a:pPr/>
              <a:t>‹#›</a:t>
            </a:fld>
            <a:endParaRPr/>
          </a:p>
        </p:txBody>
      </p:sp>
    </p:spTree>
    <p:extLst>
      <p:ext uri="{BB962C8B-B14F-4D97-AF65-F5344CB8AC3E}">
        <p14:creationId xmlns:p14="http://schemas.microsoft.com/office/powerpoint/2010/main" val="1565934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3" name="Alt Bilgi Yer Tutucusu 2"/>
          <p:cNvSpPr>
            <a:spLocks noGrp="1"/>
          </p:cNvSpPr>
          <p:nvPr>
            <p:ph type="ftr" sz="quarter" idx="11"/>
          </p:nvPr>
        </p:nvSpPr>
        <p:spPr/>
        <p:txBody>
          <a:bodyPr rtlCol="0"/>
          <a:lstStyle/>
          <a:p>
            <a:pPr rtl="0"/>
            <a:endParaRPr/>
          </a:p>
        </p:txBody>
      </p:sp>
      <p:sp>
        <p:nvSpPr>
          <p:cNvPr id="2" name="Tarih Yer Tutucusu 1"/>
          <p:cNvSpPr>
            <a:spLocks noGrp="1"/>
          </p:cNvSpPr>
          <p:nvPr>
            <p:ph type="dt" sz="half" idx="10"/>
          </p:nvPr>
        </p:nvSpPr>
        <p:spPr/>
        <p:txBody>
          <a:bodyPr rtlCol="0"/>
          <a:lstStyle/>
          <a:p>
            <a:pPr rtl="0"/>
            <a:r>
              <a:rPr lang="en-US"/>
              <a:t>01.08.2016</a:t>
            </a:r>
            <a:endParaRPr/>
          </a:p>
        </p:txBody>
      </p:sp>
      <p:sp>
        <p:nvSpPr>
          <p:cNvPr id="4" name="Slayt Numarası Yer Tutucusu 3"/>
          <p:cNvSpPr>
            <a:spLocks noGrp="1"/>
          </p:cNvSpPr>
          <p:nvPr>
            <p:ph type="sldNum" sz="quarter" idx="12"/>
          </p:nvPr>
        </p:nvSpPr>
        <p:spPr/>
        <p:txBody>
          <a:bodyPr rtlCol="0"/>
          <a:lstStyle/>
          <a:p>
            <a:pPr rtl="0"/>
            <a:fld id="{DF28FB93-0A08-4E7D-8E63-9EFA29F1E093}" type="slidenum">
              <a:rPr/>
              <a:pPr/>
              <a:t>‹#›</a:t>
            </a:fld>
            <a:endParaRPr/>
          </a:p>
        </p:txBody>
      </p:sp>
    </p:spTree>
    <p:extLst>
      <p:ext uri="{BB962C8B-B14F-4D97-AF65-F5344CB8AC3E}">
        <p14:creationId xmlns:p14="http://schemas.microsoft.com/office/powerpoint/2010/main" val="121287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Resim Yazılı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nchor="b">
            <a:normAutofit/>
          </a:bodyPr>
          <a:lstStyle>
            <a:lvl1pPr algn="l" rtl="0">
              <a:defRPr sz="3200" b="0"/>
            </a:lvl1pPr>
          </a:lstStyle>
          <a:p>
            <a:pPr rtl="0"/>
            <a:r>
              <a:rPr lang="tr-TR"/>
              <a:t>Asıl başlık stilini düzenlemek için tıklayın</a:t>
            </a:r>
            <a:endParaRPr/>
          </a:p>
        </p:txBody>
      </p:sp>
      <p:sp>
        <p:nvSpPr>
          <p:cNvPr id="3" name="İçerik Yer Tutucusu 2"/>
          <p:cNvSpPr>
            <a:spLocks noGrp="1"/>
          </p:cNvSpPr>
          <p:nvPr>
            <p:ph idx="1"/>
          </p:nvPr>
        </p:nvSpPr>
        <p:spPr>
          <a:xfrm>
            <a:off x="1218883" y="1803400"/>
            <a:ext cx="6602281" cy="4267201"/>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baseline="0"/>
            </a:lvl8pPr>
            <a:lvl9pPr algn="l" rtl="0">
              <a:defRPr sz="1600" baseline="0"/>
            </a:lvl9pPr>
          </a:lstStyle>
          <a:p>
            <a:pPr lvl="0" rtl="0"/>
            <a:r>
              <a:rPr lang="tr-TR"/>
              <a:t>Asıl metin stillerini düzenle</a:t>
            </a:r>
          </a:p>
          <a:p>
            <a:pPr lvl="1" rtl="0"/>
            <a:r>
              <a:rPr lang="tr-TR"/>
              <a:t>İkinci düzey</a:t>
            </a:r>
          </a:p>
          <a:p>
            <a:pPr lvl="2" rtl="0"/>
            <a:r>
              <a:rPr lang="tr-TR"/>
              <a:t>Üçüncü düzey</a:t>
            </a:r>
          </a:p>
          <a:p>
            <a:pPr lvl="3" rtl="0"/>
            <a:r>
              <a:rPr lang="tr-TR"/>
              <a:t>Dördüncü düzey</a:t>
            </a:r>
          </a:p>
          <a:p>
            <a:pPr lvl="4" rtl="0"/>
            <a:r>
              <a:rPr lang="tr-TR"/>
              <a:t>Beşinci düzey</a:t>
            </a:r>
            <a:endParaRPr/>
          </a:p>
        </p:txBody>
      </p:sp>
      <p:sp>
        <p:nvSpPr>
          <p:cNvPr id="4" name="Metin Yer Tutucusu 3"/>
          <p:cNvSpPr>
            <a:spLocks noGrp="1"/>
          </p:cNvSpPr>
          <p:nvPr>
            <p:ph type="body" sz="half" idx="2"/>
          </p:nvPr>
        </p:nvSpPr>
        <p:spPr>
          <a:xfrm>
            <a:off x="8125883" y="1803400"/>
            <a:ext cx="2844060" cy="4267201"/>
          </a:xfrm>
        </p:spPr>
        <p:txBody>
          <a:bodyPr rtlCol="0">
            <a:normAutofit/>
          </a:bodyPr>
          <a:lstStyle>
            <a:lvl1pPr marL="0" indent="0" algn="l" rtl="0">
              <a:spcBef>
                <a:spcPts val="1600"/>
              </a:spcBef>
              <a:buNone/>
              <a:defRPr sz="20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tr-TR"/>
              <a:t>Asıl metin stillerini düzenle</a:t>
            </a:r>
          </a:p>
        </p:txBody>
      </p:sp>
      <p:sp>
        <p:nvSpPr>
          <p:cNvPr id="6" name="Alt Bilgi Yer Tutucusu 5"/>
          <p:cNvSpPr>
            <a:spLocks noGrp="1"/>
          </p:cNvSpPr>
          <p:nvPr>
            <p:ph type="ftr" sz="quarter" idx="11"/>
          </p:nvPr>
        </p:nvSpPr>
        <p:spPr/>
        <p:txBody>
          <a:bodyPr rtlCol="0"/>
          <a:lstStyle/>
          <a:p>
            <a:pPr rtl="0"/>
            <a:endParaRPr/>
          </a:p>
        </p:txBody>
      </p:sp>
      <p:sp>
        <p:nvSpPr>
          <p:cNvPr id="5" name="Tarih Yer Tutucusu 4"/>
          <p:cNvSpPr>
            <a:spLocks noGrp="1"/>
          </p:cNvSpPr>
          <p:nvPr>
            <p:ph type="dt" sz="half" idx="10"/>
          </p:nvPr>
        </p:nvSpPr>
        <p:spPr/>
        <p:txBody>
          <a:bodyPr rtlCol="0"/>
          <a:lstStyle/>
          <a:p>
            <a:pPr rtl="0"/>
            <a:r>
              <a:rPr lang="en-US"/>
              <a:t>01.08.2016</a:t>
            </a:r>
            <a:endParaRPr/>
          </a:p>
        </p:txBody>
      </p:sp>
      <p:sp>
        <p:nvSpPr>
          <p:cNvPr id="7" name="Slayt Numarası Yer Tutucusu 6"/>
          <p:cNvSpPr>
            <a:spLocks noGrp="1"/>
          </p:cNvSpPr>
          <p:nvPr>
            <p:ph type="sldNum" sz="quarter" idx="12"/>
          </p:nvPr>
        </p:nvSpPr>
        <p:spPr/>
        <p:txBody>
          <a:bodyPr rtlCol="0"/>
          <a:lstStyle/>
          <a:p>
            <a:pPr rtl="0"/>
            <a:fld id="{DF28FB93-0A08-4E7D-8E63-9EFA29F1E093}" type="slidenum">
              <a:rPr/>
              <a:pPr/>
              <a:t>‹#›</a:t>
            </a:fld>
            <a:endParaRPr/>
          </a:p>
        </p:txBody>
      </p:sp>
    </p:spTree>
    <p:extLst>
      <p:ext uri="{BB962C8B-B14F-4D97-AF65-F5344CB8AC3E}">
        <p14:creationId xmlns:p14="http://schemas.microsoft.com/office/powerpoint/2010/main" val="1858646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Resim Yazılı Resim">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nchor="b">
            <a:normAutofit/>
          </a:bodyPr>
          <a:lstStyle>
            <a:lvl1pPr algn="l" rtl="0">
              <a:defRPr sz="3200" b="0"/>
            </a:lvl1pPr>
          </a:lstStyle>
          <a:p>
            <a:pPr rtl="0"/>
            <a:r>
              <a:rPr lang="tr-TR"/>
              <a:t>Asıl başlık stilini düzenlemek için tıklayın</a:t>
            </a:r>
            <a:endParaRPr/>
          </a:p>
        </p:txBody>
      </p:sp>
      <p:sp>
        <p:nvSpPr>
          <p:cNvPr id="8" name="Dikdörtgen 7"/>
          <p:cNvSpPr/>
          <p:nvPr/>
        </p:nvSpPr>
        <p:spPr>
          <a:xfrm>
            <a:off x="1218883" y="1803400"/>
            <a:ext cx="6602280" cy="4267200"/>
          </a:xfrm>
          <a:prstGeom prst="rect">
            <a:avLst/>
          </a:prstGeom>
          <a:noFill/>
          <a:ln w="127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a:p>
        </p:txBody>
      </p:sp>
      <p:sp>
        <p:nvSpPr>
          <p:cNvPr id="3" name="Resim Yer Tutucusu 2" descr="Resim eklemek için boş yer tutucu. Yer tutucuya tıklayın ve eklemek istediğiniz resmi seçin."/>
          <p:cNvSpPr>
            <a:spLocks noGrp="1"/>
          </p:cNvSpPr>
          <p:nvPr>
            <p:ph type="pic" idx="1"/>
          </p:nvPr>
        </p:nvSpPr>
        <p:spPr>
          <a:xfrm>
            <a:off x="1338739" y="1925320"/>
            <a:ext cx="6362567" cy="4023360"/>
          </a:xfrm>
          <a:solidFill>
            <a:schemeClr val="bg2"/>
          </a:solidFill>
        </p:spPr>
        <p:txBody>
          <a:bodyPr tIns="914400" rtlCol="0">
            <a:normAutofit/>
          </a:bodyPr>
          <a:lstStyle>
            <a:lvl1pPr marL="0" indent="0" algn="ctr" rtl="0">
              <a:buNone/>
              <a:defRPr sz="24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rtl="0"/>
            <a:r>
              <a:rPr lang="tr-TR"/>
              <a:t>Resim eklemek için simgeye tıklayın</a:t>
            </a:r>
            <a:endParaRPr/>
          </a:p>
        </p:txBody>
      </p:sp>
      <p:sp>
        <p:nvSpPr>
          <p:cNvPr id="4" name="Metin Yer Tutucusu 3"/>
          <p:cNvSpPr>
            <a:spLocks noGrp="1"/>
          </p:cNvSpPr>
          <p:nvPr>
            <p:ph type="body" sz="half" idx="2"/>
          </p:nvPr>
        </p:nvSpPr>
        <p:spPr>
          <a:xfrm>
            <a:off x="8125883" y="1803401"/>
            <a:ext cx="2844060" cy="4165600"/>
          </a:xfrm>
        </p:spPr>
        <p:txBody>
          <a:bodyPr rtlCol="0">
            <a:normAutofit/>
          </a:bodyPr>
          <a:lstStyle>
            <a:lvl1pPr marL="0" indent="0" algn="l" rtl="0">
              <a:spcBef>
                <a:spcPts val="1600"/>
              </a:spcBef>
              <a:buNone/>
              <a:defRPr sz="20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tr-TR"/>
              <a:t>Asıl metin stillerini düzenle</a:t>
            </a:r>
          </a:p>
        </p:txBody>
      </p:sp>
      <p:sp>
        <p:nvSpPr>
          <p:cNvPr id="6" name="Alt Bilgi Yer Tutucusu 5"/>
          <p:cNvSpPr>
            <a:spLocks noGrp="1"/>
          </p:cNvSpPr>
          <p:nvPr>
            <p:ph type="ftr" sz="quarter" idx="11"/>
          </p:nvPr>
        </p:nvSpPr>
        <p:spPr/>
        <p:txBody>
          <a:bodyPr rtlCol="0"/>
          <a:lstStyle/>
          <a:p>
            <a:pPr rtl="0"/>
            <a:endParaRPr/>
          </a:p>
        </p:txBody>
      </p:sp>
      <p:sp>
        <p:nvSpPr>
          <p:cNvPr id="5" name="Tarih Yer Tutucusu 4"/>
          <p:cNvSpPr>
            <a:spLocks noGrp="1"/>
          </p:cNvSpPr>
          <p:nvPr>
            <p:ph type="dt" sz="half" idx="10"/>
          </p:nvPr>
        </p:nvSpPr>
        <p:spPr/>
        <p:txBody>
          <a:bodyPr rtlCol="0"/>
          <a:lstStyle/>
          <a:p>
            <a:pPr rtl="0"/>
            <a:r>
              <a:rPr lang="en-US"/>
              <a:t>01.08.2016</a:t>
            </a:r>
            <a:endParaRPr/>
          </a:p>
        </p:txBody>
      </p:sp>
      <p:sp>
        <p:nvSpPr>
          <p:cNvPr id="7" name="Slayt Numarası Yer Tutucusu 6"/>
          <p:cNvSpPr>
            <a:spLocks noGrp="1"/>
          </p:cNvSpPr>
          <p:nvPr>
            <p:ph type="sldNum" sz="quarter" idx="12"/>
          </p:nvPr>
        </p:nvSpPr>
        <p:spPr/>
        <p:txBody>
          <a:bodyPr rtlCol="0"/>
          <a:lstStyle/>
          <a:p>
            <a:pPr rtl="0"/>
            <a:fld id="{DF28FB93-0A08-4E7D-8E63-9EFA29F1E093}" type="slidenum">
              <a:rPr/>
              <a:pPr/>
              <a:t>‹#›</a:t>
            </a:fld>
            <a:endParaRPr/>
          </a:p>
        </p:txBody>
      </p:sp>
    </p:spTree>
    <p:extLst>
      <p:ext uri="{BB962C8B-B14F-4D97-AF65-F5344CB8AC3E}">
        <p14:creationId xmlns:p14="http://schemas.microsoft.com/office/powerpoint/2010/main" val="240505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stretch>
            <a:fillRect/>
          </a:stretch>
        </a:blipFill>
        <a:effectLst/>
      </p:bgPr>
    </p:bg>
    <p:spTree>
      <p:nvGrpSpPr>
        <p:cNvPr id="1" name=""/>
        <p:cNvGrpSpPr/>
        <p:nvPr/>
      </p:nvGrpSpPr>
      <p:grpSpPr>
        <a:xfrm>
          <a:off x="0" y="0"/>
          <a:ext cx="0" cy="0"/>
          <a:chOff x="0" y="0"/>
          <a:chExt cx="0" cy="0"/>
        </a:xfrm>
      </p:grpSpPr>
      <p:sp>
        <p:nvSpPr>
          <p:cNvPr id="10" name="Dikdörtgen 9"/>
          <p:cNvSpPr/>
          <p:nvPr/>
        </p:nvSpPr>
        <p:spPr>
          <a:xfrm>
            <a:off x="0" y="0"/>
            <a:ext cx="12188825" cy="6858000"/>
          </a:xfrm>
          <a:prstGeom prst="rect">
            <a:avLst/>
          </a:prstGeom>
          <a:ln>
            <a:noFill/>
          </a:ln>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rtl="0"/>
            <a:endParaRPr sz="2400"/>
          </a:p>
        </p:txBody>
      </p:sp>
      <p:sp>
        <p:nvSpPr>
          <p:cNvPr id="8" name="Yuvarlatılmış Dikdörtgen 7"/>
          <p:cNvSpPr/>
          <p:nvPr/>
        </p:nvSpPr>
        <p:spPr>
          <a:xfrm>
            <a:off x="304721" y="301752"/>
            <a:ext cx="11579384" cy="6254496"/>
          </a:xfrm>
          <a:prstGeom prst="roundRect">
            <a:avLst>
              <a:gd name="adj" fmla="val 2341"/>
            </a:avLst>
          </a:prstGeom>
          <a:solidFill>
            <a:srgbClr val="FFFFFF"/>
          </a:solidFill>
          <a:ln>
            <a:noFill/>
          </a:ln>
          <a:effectLst>
            <a:innerShdw blurRad="508000">
              <a:srgbClr val="FFD14B">
                <a:alpha val="69804"/>
              </a:srgbClr>
            </a:inn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a:p>
        </p:txBody>
      </p:sp>
      <p:sp>
        <p:nvSpPr>
          <p:cNvPr id="2" name="Başlık Yer Tutucusu 1"/>
          <p:cNvSpPr>
            <a:spLocks noGrp="1"/>
          </p:cNvSpPr>
          <p:nvPr>
            <p:ph type="title"/>
          </p:nvPr>
        </p:nvSpPr>
        <p:spPr>
          <a:xfrm>
            <a:off x="1218883" y="431800"/>
            <a:ext cx="9751060" cy="1168400"/>
          </a:xfrm>
          <a:prstGeom prst="rect">
            <a:avLst/>
          </a:prstGeom>
        </p:spPr>
        <p:txBody>
          <a:bodyPr vert="horz" lIns="91440" tIns="45720" rIns="91440" bIns="45720" rtlCol="0" anchor="b">
            <a:normAutofit/>
          </a:bodyPr>
          <a:lstStyle/>
          <a:p>
            <a:pPr rtl="0"/>
            <a:r>
              <a:t>Asıl başlık stili için tıklatın</a:t>
            </a:r>
          </a:p>
        </p:txBody>
      </p:sp>
      <p:sp>
        <p:nvSpPr>
          <p:cNvPr id="3" name="Metin Yer Tutucusu 2"/>
          <p:cNvSpPr>
            <a:spLocks noGrp="1"/>
          </p:cNvSpPr>
          <p:nvPr>
            <p:ph type="body" idx="1"/>
          </p:nvPr>
        </p:nvSpPr>
        <p:spPr>
          <a:xfrm>
            <a:off x="1218883" y="1803400"/>
            <a:ext cx="9751060" cy="4267200"/>
          </a:xfrm>
          <a:prstGeom prst="rect">
            <a:avLst/>
          </a:prstGeom>
        </p:spPr>
        <p:txBody>
          <a:bodyPr vert="horz" lIns="91440" tIns="45720" rIns="91440" bIns="45720" rtlCol="0">
            <a:normAutofit/>
          </a:bodyPr>
          <a:lstStyle/>
          <a:p>
            <a:pPr lvl="0" rtl="0"/>
            <a:r>
              <a:t>Asıl metin stillerini düzenlemek için tıklayın</a:t>
            </a:r>
          </a:p>
          <a:p>
            <a:pPr lvl="1" rtl="0"/>
            <a:r>
              <a:t>İkinci düzey</a:t>
            </a:r>
          </a:p>
          <a:p>
            <a:pPr lvl="2" rtl="0"/>
            <a:r>
              <a:t>Üçüncü düzey</a:t>
            </a:r>
          </a:p>
          <a:p>
            <a:pPr lvl="3" rtl="0"/>
            <a:r>
              <a:t>Dördüncü düzey</a:t>
            </a:r>
          </a:p>
          <a:p>
            <a:pPr lvl="4" rtl="0"/>
            <a:r>
              <a:t>Beşinci düzey</a:t>
            </a:r>
          </a:p>
        </p:txBody>
      </p:sp>
      <p:sp>
        <p:nvSpPr>
          <p:cNvPr id="5" name="Altbilgi Yer Tutucusu 4"/>
          <p:cNvSpPr>
            <a:spLocks noGrp="1"/>
          </p:cNvSpPr>
          <p:nvPr>
            <p:ph type="ftr" sz="quarter" idx="3"/>
          </p:nvPr>
        </p:nvSpPr>
        <p:spPr>
          <a:xfrm>
            <a:off x="1218882" y="6172200"/>
            <a:ext cx="7414870" cy="304800"/>
          </a:xfrm>
          <a:prstGeom prst="rect">
            <a:avLst/>
          </a:prstGeom>
        </p:spPr>
        <p:txBody>
          <a:bodyPr vert="horz" lIns="91440" tIns="45720" rIns="91440" bIns="45720" rtlCol="0" anchor="ctr"/>
          <a:lstStyle>
            <a:lvl1pPr algn="l" rtl="0">
              <a:defRPr sz="1100">
                <a:solidFill>
                  <a:schemeClr val="tx1"/>
                </a:solidFill>
              </a:defRPr>
            </a:lvl1pPr>
          </a:lstStyle>
          <a:p>
            <a:pPr rtl="0"/>
            <a:endParaRPr/>
          </a:p>
        </p:txBody>
      </p:sp>
      <p:sp>
        <p:nvSpPr>
          <p:cNvPr id="4" name="Tarih Yer Tutucusu 3"/>
          <p:cNvSpPr>
            <a:spLocks noGrp="1"/>
          </p:cNvSpPr>
          <p:nvPr>
            <p:ph type="dt" sz="half" idx="2"/>
          </p:nvPr>
        </p:nvSpPr>
        <p:spPr>
          <a:xfrm>
            <a:off x="8836898" y="6172200"/>
            <a:ext cx="1218883" cy="304800"/>
          </a:xfrm>
          <a:prstGeom prst="rect">
            <a:avLst/>
          </a:prstGeom>
        </p:spPr>
        <p:txBody>
          <a:bodyPr vert="horz" lIns="91440" tIns="45720" rIns="91440" bIns="45720" rtlCol="0" anchor="ctr"/>
          <a:lstStyle>
            <a:lvl1pPr algn="l" rtl="0">
              <a:defRPr sz="1100">
                <a:solidFill>
                  <a:schemeClr val="tx1"/>
                </a:solidFill>
              </a:defRPr>
            </a:lvl1pPr>
          </a:lstStyle>
          <a:p>
            <a:pPr rtl="0"/>
            <a:r>
              <a:rPr lang="en-US"/>
              <a:t>01.08.2016</a:t>
            </a:r>
            <a:endParaRPr/>
          </a:p>
        </p:txBody>
      </p:sp>
      <p:sp>
        <p:nvSpPr>
          <p:cNvPr id="6" name="Slayt Numarası Yer Tutucusu 5"/>
          <p:cNvSpPr>
            <a:spLocks noGrp="1"/>
          </p:cNvSpPr>
          <p:nvPr>
            <p:ph type="sldNum" sz="quarter" idx="4"/>
          </p:nvPr>
        </p:nvSpPr>
        <p:spPr>
          <a:xfrm>
            <a:off x="10258928" y="6172200"/>
            <a:ext cx="711015" cy="304800"/>
          </a:xfrm>
          <a:prstGeom prst="rect">
            <a:avLst/>
          </a:prstGeom>
        </p:spPr>
        <p:txBody>
          <a:bodyPr vert="horz" lIns="91440" tIns="45720" rIns="91440" bIns="45720" rtlCol="0" anchor="ctr"/>
          <a:lstStyle>
            <a:lvl1pPr algn="l" rtl="0">
              <a:defRPr sz="1100">
                <a:solidFill>
                  <a:schemeClr val="tx1"/>
                </a:solidFill>
              </a:defRPr>
            </a:lvl1pPr>
          </a:lstStyle>
          <a:p>
            <a:pPr rtl="0"/>
            <a:fld id="{DF28FB93-0A08-4E7D-8E63-9EFA29F1E093}" type="slidenum">
              <a:rPr/>
              <a:pPr/>
              <a:t>‹#›</a:t>
            </a:fld>
            <a:endParaRPr/>
          </a:p>
        </p:txBody>
      </p:sp>
    </p:spTree>
    <p:extLst>
      <p:ext uri="{BB962C8B-B14F-4D97-AF65-F5344CB8AC3E}">
        <p14:creationId xmlns:p14="http://schemas.microsoft.com/office/powerpoint/2010/main" val="507221724"/>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3200" kern="1200">
          <a:solidFill>
            <a:schemeClr val="tx1"/>
          </a:solidFill>
          <a:latin typeface="+mj-lt"/>
          <a:ea typeface="+mj-ea"/>
          <a:cs typeface="+mj-cs"/>
        </a:defRPr>
      </a:lvl1pPr>
    </p:titleStyle>
    <p:bodyStyle>
      <a:lvl1pPr marL="246888" indent="-246888" algn="l" defTabSz="914400" rtl="0" eaLnBrk="1" latinLnBrk="0" hangingPunct="1">
        <a:lnSpc>
          <a:spcPct val="90000"/>
        </a:lnSpc>
        <a:spcBef>
          <a:spcPts val="1800"/>
        </a:spcBef>
        <a:buClr>
          <a:schemeClr val="tx1"/>
        </a:buClr>
        <a:buFont typeface="Arial" pitchFamily="34" charset="0"/>
        <a:buChar char="•"/>
        <a:defRPr sz="2400" kern="1200">
          <a:solidFill>
            <a:schemeClr val="tx1"/>
          </a:solidFill>
          <a:latin typeface="+mn-lt"/>
          <a:ea typeface="+mn-ea"/>
          <a:cs typeface="+mn-cs"/>
        </a:defRPr>
      </a:lvl1pPr>
      <a:lvl2pPr marL="548640" indent="-246888" algn="l" defTabSz="914400" rtl="0" eaLnBrk="1" latinLnBrk="0" hangingPunct="1">
        <a:lnSpc>
          <a:spcPct val="90000"/>
        </a:lnSpc>
        <a:spcBef>
          <a:spcPts val="800"/>
        </a:spcBef>
        <a:buClr>
          <a:schemeClr val="tx1"/>
        </a:buClr>
        <a:buFont typeface="Arial" pitchFamily="34" charset="0"/>
        <a:buChar char="•"/>
        <a:defRPr sz="2000" kern="1200">
          <a:solidFill>
            <a:schemeClr val="tx1"/>
          </a:solidFill>
          <a:latin typeface="+mn-lt"/>
          <a:ea typeface="+mn-ea"/>
          <a:cs typeface="+mn-cs"/>
        </a:defRPr>
      </a:lvl2pPr>
      <a:lvl3pPr marL="850392" indent="-246888" algn="l" defTabSz="914400" rtl="0" eaLnBrk="1" latinLnBrk="0" hangingPunct="1">
        <a:lnSpc>
          <a:spcPct val="90000"/>
        </a:lnSpc>
        <a:spcBef>
          <a:spcPts val="800"/>
        </a:spcBef>
        <a:buClr>
          <a:schemeClr val="tx1"/>
        </a:buClr>
        <a:buFont typeface="Arial" pitchFamily="34" charset="0"/>
        <a:buChar char="•"/>
        <a:defRPr sz="1800" kern="1200">
          <a:solidFill>
            <a:schemeClr val="tx1"/>
          </a:solidFill>
          <a:latin typeface="+mn-lt"/>
          <a:ea typeface="+mn-ea"/>
          <a:cs typeface="+mn-cs"/>
        </a:defRPr>
      </a:lvl3pPr>
      <a:lvl4pPr marL="1152144" indent="-246888" algn="l" defTabSz="914400" rtl="0" eaLnBrk="1" latinLnBrk="0" hangingPunct="1">
        <a:lnSpc>
          <a:spcPct val="90000"/>
        </a:lnSpc>
        <a:spcBef>
          <a:spcPts val="800"/>
        </a:spcBef>
        <a:buClr>
          <a:schemeClr val="tx1"/>
        </a:buClr>
        <a:buFont typeface="Arial" pitchFamily="34" charset="0"/>
        <a:buChar char="•"/>
        <a:defRPr sz="1600" kern="1200">
          <a:solidFill>
            <a:schemeClr val="tx1"/>
          </a:solidFill>
          <a:latin typeface="+mn-lt"/>
          <a:ea typeface="+mn-ea"/>
          <a:cs typeface="+mn-cs"/>
        </a:defRPr>
      </a:lvl4pPr>
      <a:lvl5pPr marL="1453896" indent="-246888" algn="l" defTabSz="914400" rtl="0" eaLnBrk="1" latinLnBrk="0" hangingPunct="1">
        <a:lnSpc>
          <a:spcPct val="90000"/>
        </a:lnSpc>
        <a:spcBef>
          <a:spcPts val="800"/>
        </a:spcBef>
        <a:buClr>
          <a:schemeClr val="tx1"/>
        </a:buClr>
        <a:buFont typeface="Arial" pitchFamily="34" charset="0"/>
        <a:buChar char="•"/>
        <a:defRPr sz="1600" kern="1200">
          <a:solidFill>
            <a:schemeClr val="tx1"/>
          </a:solidFill>
          <a:latin typeface="+mn-lt"/>
          <a:ea typeface="+mn-ea"/>
          <a:cs typeface="+mn-cs"/>
        </a:defRPr>
      </a:lvl5pPr>
      <a:lvl6pPr marL="1755648"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6pPr>
      <a:lvl7pPr marL="2057400"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7pPr>
      <a:lvl8pPr marL="2359152"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8pPr>
      <a:lvl9pPr marL="2660904"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mevzuat.gov.tr/Metin.Aspx?MevzuatKod=7.5.14728&amp;MevzuatIliski=0&amp;sourceXmlSearch=Y%C3%BCksek%C3%B6%C4%9Fretim%20Kurumlar%C4%B1nda%20D%C3%B6ner%20Sermaye%20Gelirlerinden%20Yap%C4%B1lacak%20Ek%20%C3%96demenin%20Da%C4%9F%C4%B1t%C4%B1lmas%C4%B1nda%20Uygulana" TargetMode="External"/><Relationship Id="rId2" Type="http://schemas.openxmlformats.org/officeDocument/2006/relationships/hyperlink" Target="http://www.mevzuat.gov.tr/Metin.Aspx?MevzuatKod=7.5.10167&amp;MevzuatIliski=0&amp;sourceXmlSearch=2547%20Say%C4%B1l%C4%B1%20Y%C3%BCksek%C3%B6%C4%9Fretim%20Kanunu"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hyperlink" Target="http://www.kazanci.com/kho2/ibb/files/tc2547.htm#39"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http://www.kazanci.com/kho2/ibb/files/tc2547.htm#39"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rtlCol="0"/>
          <a:lstStyle/>
          <a:p>
            <a:pPr rtl="0"/>
            <a:r>
              <a:rPr lang="tr" dirty="0" smtClean="0"/>
              <a:t>DÖNER SERMAYE İŞLETMELERİ</a:t>
            </a:r>
            <a:endParaRPr lang="tr" dirty="0"/>
          </a:p>
        </p:txBody>
      </p:sp>
      <p:sp>
        <p:nvSpPr>
          <p:cNvPr id="3" name="Alt Başlık 2"/>
          <p:cNvSpPr>
            <a:spLocks noGrp="1"/>
          </p:cNvSpPr>
          <p:nvPr>
            <p:ph type="subTitle" idx="1"/>
          </p:nvPr>
        </p:nvSpPr>
        <p:spPr/>
        <p:txBody>
          <a:bodyPr rtlCol="0"/>
          <a:lstStyle/>
          <a:p>
            <a:pPr algn="r" rtl="0"/>
            <a:r>
              <a:rPr lang="tr-TR" dirty="0" smtClean="0"/>
              <a:t>Ömer</a:t>
            </a:r>
            <a:r>
              <a:rPr lang="tr" dirty="0" smtClean="0"/>
              <a:t> demirdaş-sayıştay başdenetçi</a:t>
            </a:r>
          </a:p>
          <a:p>
            <a:pPr algn="r" rtl="0"/>
            <a:r>
              <a:rPr lang="tr-TR" dirty="0" smtClean="0"/>
              <a:t>M</a:t>
            </a:r>
            <a:r>
              <a:rPr lang="tr" dirty="0" smtClean="0"/>
              <a:t>ahmut güler-sayıştay denetçisi</a:t>
            </a:r>
            <a:endParaRPr lang="tr" dirty="0"/>
          </a:p>
        </p:txBody>
      </p:sp>
    </p:spTree>
    <p:extLst>
      <p:ext uri="{BB962C8B-B14F-4D97-AF65-F5344CB8AC3E}">
        <p14:creationId xmlns:p14="http://schemas.microsoft.com/office/powerpoint/2010/main" val="2707543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dirty="0"/>
              <a:t>İHTİYAÇ PAYI KULLANIM ALANI</a:t>
            </a:r>
            <a:endParaRPr lang="tr" dirty="0"/>
          </a:p>
        </p:txBody>
      </p:sp>
      <p:sp>
        <p:nvSpPr>
          <p:cNvPr id="3" name="İçerik Yer Tutucusu 2">
            <a:extLst>
              <a:ext uri="{FF2B5EF4-FFF2-40B4-BE49-F238E27FC236}">
                <a16:creationId xmlns:a16="http://schemas.microsoft.com/office/drawing/2014/main" xmlns="" id="{62336ED5-E2BC-4A64-BC87-CC83D62D1994}"/>
              </a:ext>
            </a:extLst>
          </p:cNvPr>
          <p:cNvSpPr>
            <a:spLocks noGrp="1"/>
          </p:cNvSpPr>
          <p:nvPr>
            <p:ph idx="1"/>
          </p:nvPr>
        </p:nvSpPr>
        <p:spPr/>
        <p:txBody>
          <a:bodyPr/>
          <a:lstStyle/>
          <a:p>
            <a:r>
              <a:rPr lang="tr-TR" dirty="0"/>
              <a:t>Kurumun ihtiyacı olan mal ve hizmet alımları</a:t>
            </a:r>
          </a:p>
          <a:p>
            <a:r>
              <a:rPr lang="tr-TR" dirty="0"/>
              <a:t>Her türlü bakım onarım</a:t>
            </a:r>
          </a:p>
          <a:p>
            <a:r>
              <a:rPr lang="tr-TR" dirty="0"/>
              <a:t>Kiralama</a:t>
            </a:r>
          </a:p>
          <a:p>
            <a:r>
              <a:rPr lang="tr-TR" dirty="0"/>
              <a:t>Devam etmekte olan projelerin tamamlanmasına yönelik inşaat işleri</a:t>
            </a:r>
          </a:p>
          <a:p>
            <a:r>
              <a:rPr lang="tr-TR" dirty="0"/>
              <a:t>Diğer ihtiyaçlar</a:t>
            </a:r>
          </a:p>
          <a:p>
            <a:r>
              <a:rPr lang="tr-TR" u="sng" dirty="0"/>
              <a:t>YÖNETİCİ PAYLARI</a:t>
            </a:r>
          </a:p>
        </p:txBody>
      </p:sp>
    </p:spTree>
    <p:extLst>
      <p:ext uri="{BB962C8B-B14F-4D97-AF65-F5344CB8AC3E}">
        <p14:creationId xmlns:p14="http://schemas.microsoft.com/office/powerpoint/2010/main" val="283992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260648"/>
            <a:ext cx="10729192" cy="476920"/>
          </a:xfrm>
        </p:spPr>
        <p:txBody>
          <a:bodyPr>
            <a:normAutofit fontScale="90000"/>
          </a:bodyPr>
          <a:lstStyle/>
          <a:p>
            <a:r>
              <a:rPr lang="tr-TR" i="1" dirty="0" smtClean="0"/>
              <a:t>Döner Sermaye Diğer </a:t>
            </a:r>
            <a:r>
              <a:rPr lang="tr-TR" i="1" dirty="0" smtClean="0"/>
              <a:t>Konular/ Mali Sorumluluk Sigortası</a:t>
            </a:r>
            <a:endParaRPr lang="tr-TR" i="1" dirty="0"/>
          </a:p>
        </p:txBody>
      </p:sp>
      <p:sp>
        <p:nvSpPr>
          <p:cNvPr id="3" name="İçerik Yer Tutucusu 2"/>
          <p:cNvSpPr>
            <a:spLocks noGrp="1"/>
          </p:cNvSpPr>
          <p:nvPr>
            <p:ph idx="1"/>
          </p:nvPr>
        </p:nvSpPr>
        <p:spPr>
          <a:xfrm>
            <a:off x="477788" y="764704"/>
            <a:ext cx="11233248" cy="5616624"/>
          </a:xfrm>
        </p:spPr>
        <p:txBody>
          <a:bodyPr/>
          <a:lstStyle/>
          <a:p>
            <a:r>
              <a:rPr lang="tr-TR" dirty="0"/>
              <a:t>Üniversite Tıp Fakültesi Hastanesinde görevli bazı tabiplerin </a:t>
            </a:r>
            <a:r>
              <a:rPr lang="tr-TR" dirty="0" smtClean="0"/>
              <a:t>zorunlu </a:t>
            </a:r>
            <a:r>
              <a:rPr lang="tr-TR" dirty="0"/>
              <a:t>olarak yaptırması gereken mesleki mali sorumluluk sigortasını yaptırmaması mevzuata aykırıdır.</a:t>
            </a:r>
          </a:p>
          <a:p>
            <a:r>
              <a:rPr lang="tr-TR" dirty="0"/>
              <a:t>5947 sayılı Üniversite ve Sağlık Personelinin Tam Gün Çalışmasına ve Bazı Kanunlarda Değişiklik Yapılmasına Dair Kanun'un 8’inci maddesi ile 1219 sayılı Kanun'a eklenen Ek 12’nci maddeye göre; kamu sağlık kurum ve Kuruluşlarında çalışan tabipler, diş tabipleri ve tıpta uzmanlık mevzuatına göre uzman olanlar, tıbbi kötü uygulama nedeniyle kendilerinden talep edilebilecek zararlar ile kurumlarınca kendilerine yapılacak </a:t>
            </a:r>
            <a:r>
              <a:rPr lang="tr-TR" dirty="0" err="1"/>
              <a:t>rüculara</a:t>
            </a:r>
            <a:r>
              <a:rPr lang="tr-TR" dirty="0"/>
              <a:t> karşı sigorta yaptırmak zorundadır</a:t>
            </a:r>
            <a:r>
              <a:rPr lang="tr-TR" dirty="0" smtClean="0"/>
              <a:t>.</a:t>
            </a:r>
          </a:p>
          <a:p>
            <a:r>
              <a:rPr lang="tr-TR" dirty="0"/>
              <a:t>Aynı düzenlemeye göre; bu sigorta priminin yarısı kendileri tarafından, diğer yarısı döner sermayesi bulunan kurumlarda döner sermayeden, döner sermayesi bulunmayan kurumlarda kurum bütçelerinden ödenecektir.</a:t>
            </a:r>
          </a:p>
          <a:p>
            <a:endParaRPr lang="tr-TR" dirty="0"/>
          </a:p>
        </p:txBody>
      </p:sp>
    </p:spTree>
    <p:extLst>
      <p:ext uri="{BB962C8B-B14F-4D97-AF65-F5344CB8AC3E}">
        <p14:creationId xmlns:p14="http://schemas.microsoft.com/office/powerpoint/2010/main" val="350200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260648"/>
            <a:ext cx="10297144" cy="476920"/>
          </a:xfrm>
        </p:spPr>
        <p:txBody>
          <a:bodyPr>
            <a:normAutofit fontScale="90000"/>
          </a:bodyPr>
          <a:lstStyle/>
          <a:p>
            <a:r>
              <a:rPr lang="tr-TR" i="1" dirty="0" smtClean="0"/>
              <a:t>Döner Sermaye Diğer </a:t>
            </a:r>
            <a:r>
              <a:rPr lang="tr-TR" i="1" dirty="0" smtClean="0"/>
              <a:t>Konular / Kurumsal Sözleşme</a:t>
            </a:r>
            <a:endParaRPr lang="tr-TR" i="1" dirty="0"/>
          </a:p>
        </p:txBody>
      </p:sp>
      <p:sp>
        <p:nvSpPr>
          <p:cNvPr id="3" name="İçerik Yer Tutucusu 2"/>
          <p:cNvSpPr>
            <a:spLocks noGrp="1"/>
          </p:cNvSpPr>
          <p:nvPr>
            <p:ph idx="1"/>
          </p:nvPr>
        </p:nvSpPr>
        <p:spPr>
          <a:xfrm>
            <a:off x="477788" y="836712"/>
            <a:ext cx="11233248" cy="5544616"/>
          </a:xfrm>
        </p:spPr>
        <p:txBody>
          <a:bodyPr>
            <a:normAutofit fontScale="70000" lnSpcReduction="20000"/>
          </a:bodyPr>
          <a:lstStyle/>
          <a:p>
            <a:r>
              <a:rPr lang="tr-TR" b="1" dirty="0"/>
              <a:t>Tıp Fakültesi Araştırma ve Uygulama Hastanesinde Çalışmakta Olan Bazı Öğretim Görevlilerinin İdare ile Herhangi Bir Kurumsal Sözleşme İmzalanmamasına Rağmen Özel Sağlık Kuruluşlarında Çalışmaya Devam Etmesi </a:t>
            </a:r>
            <a:endParaRPr lang="tr-TR" dirty="0"/>
          </a:p>
          <a:p>
            <a:r>
              <a:rPr lang="tr-TR" dirty="0"/>
              <a:t>2547/36 </a:t>
            </a:r>
            <a:r>
              <a:rPr lang="tr-TR" dirty="0" err="1"/>
              <a:t>ncı</a:t>
            </a:r>
            <a:r>
              <a:rPr lang="tr-TR" dirty="0"/>
              <a:t> madde</a:t>
            </a:r>
          </a:p>
          <a:p>
            <a:r>
              <a:rPr lang="tr-TR" b="1" dirty="0"/>
              <a:t>(Ek fıkra: 2/1/2014-6514/11 </a:t>
            </a:r>
            <a:r>
              <a:rPr lang="tr-TR" b="1" dirty="0" err="1"/>
              <a:t>md.</a:t>
            </a:r>
            <a:r>
              <a:rPr lang="tr-TR" b="1" dirty="0"/>
              <a:t>) </a:t>
            </a:r>
            <a:r>
              <a:rPr lang="tr-TR" dirty="0"/>
              <a:t>Tabip, diş tabibi ve tıpta uzmanlık mevzuatına göre uzman olan öğretim elemanları, kanunlarda belirtilen hâller dışında 657 sayılı Devlet Memurları Kanununun 28 inci maddesi hükmüne tabidir. Ancak bunlardan profesör ve doçent kadrosunda olanlar, her bir anabilim dalındaki kadrolu profesör ve doçent sayısının yüzde 50’sini geçmemek, bir yıla kadar kurumsal sözleşme yapılmak ve geliri üniversite döner sermayesi hesabına kaydedilmek şartıyla ve ilgilinin muvafakati ile mesai dışında özel hastaneler veya vakıf üniversitesi hastanelerinde çalıştırılabilir. Bu şekilde çalıştırılabileceklerin hesabında küsurat dikkate alınmaz ve çalıştırılacak öğretim üyeleri, Sağlık Bakanlığı ve Yükseköğretim Kurulunca belirlenecek yüzde 50’si uygulama, yüzde 50’si de akademik faaliyetlerinden oluşacak önceki yılın performans kriterlerine göre belirlenir. Bu fıkra kapsamında çalıştırılan öğretim üyeleri;</a:t>
            </a:r>
          </a:p>
          <a:p>
            <a:r>
              <a:rPr lang="tr-TR" dirty="0"/>
              <a:t>a) Aynı anda birden fazla sözleşme ile çalıştırılamaz.</a:t>
            </a:r>
          </a:p>
          <a:p>
            <a:r>
              <a:rPr lang="tr-TR" dirty="0"/>
              <a:t>b) Aylık sözleşme ücretleri, mesai dışı toplam tavan ek ödeme brüt tutarından az olamaz.</a:t>
            </a:r>
          </a:p>
          <a:p>
            <a:r>
              <a:rPr lang="tr-TR" dirty="0"/>
              <a:t>c) Altıncı fıkrada sayılan idari görevlerde bulunamaz.</a:t>
            </a:r>
          </a:p>
          <a:p>
            <a:r>
              <a:rPr lang="tr-TR" dirty="0"/>
              <a:t>ç) 31/5/2006 tarihli ve 5510 sayılı Sosyal Sigortalar ve Genel Sağlık Sigortası Kanununun 73 üncü maddesinin üçüncü fıkrası çerçevesinde ilave ücret alınmak suretiyle hizmet veremez.</a:t>
            </a:r>
          </a:p>
          <a:p>
            <a:r>
              <a:rPr lang="tr-TR" dirty="0"/>
              <a:t>d) İlgili mevzuata ve sözleşme hükümlerine aykırı davranmaları hâlinde, idari ve disiplin sorumlulukları saklı kalmak kaydıyla bir yıl, üç yıl içinde tekerrüründe beş yıl süreyle bu kapsamda çalıştırılamaz.</a:t>
            </a:r>
          </a:p>
          <a:p>
            <a:endParaRPr lang="tr-TR" dirty="0"/>
          </a:p>
        </p:txBody>
      </p:sp>
    </p:spTree>
    <p:extLst>
      <p:ext uri="{BB962C8B-B14F-4D97-AF65-F5344CB8AC3E}">
        <p14:creationId xmlns:p14="http://schemas.microsoft.com/office/powerpoint/2010/main" val="670612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260648"/>
            <a:ext cx="9145016" cy="476920"/>
          </a:xfrm>
        </p:spPr>
        <p:txBody>
          <a:bodyPr>
            <a:normAutofit fontScale="90000"/>
          </a:bodyPr>
          <a:lstStyle/>
          <a:p>
            <a:r>
              <a:rPr lang="tr-TR" i="1" dirty="0" smtClean="0"/>
              <a:t>Döner Sermaye Diğer </a:t>
            </a:r>
            <a:r>
              <a:rPr lang="tr-TR" i="1" dirty="0" smtClean="0"/>
              <a:t>Konular /Sermaye Payı</a:t>
            </a:r>
            <a:endParaRPr lang="tr-TR" i="1" dirty="0"/>
          </a:p>
        </p:txBody>
      </p:sp>
      <p:sp>
        <p:nvSpPr>
          <p:cNvPr id="3" name="İçerik Yer Tutucusu 2"/>
          <p:cNvSpPr>
            <a:spLocks noGrp="1"/>
          </p:cNvSpPr>
          <p:nvPr>
            <p:ph idx="1"/>
          </p:nvPr>
        </p:nvSpPr>
        <p:spPr>
          <a:xfrm>
            <a:off x="477788" y="764704"/>
            <a:ext cx="11233248" cy="5616624"/>
          </a:xfrm>
        </p:spPr>
        <p:txBody>
          <a:bodyPr/>
          <a:lstStyle/>
          <a:p>
            <a:pPr lvl="0"/>
            <a:r>
              <a:rPr lang="tr-TR" b="1" dirty="0"/>
              <a:t>Üniversite Bütçelerinden Döner Sermayelere Ayrılan Sermaye Paylarının İzlenmemesi</a:t>
            </a:r>
            <a:endParaRPr lang="tr-TR" dirty="0"/>
          </a:p>
          <a:p>
            <a:r>
              <a:rPr lang="tr-TR" dirty="0"/>
              <a:t>Genel Yönetim ve Merkezi Yönetim Muhasebe Yönetmeliklerine göre kamu idarelerinin bütçelerine konulan ödeneklere dayanarak döner sermayeli kuruluşlara verdikleri ayni ve nakdi sermayelerinin, bu sermayelerin işletilmesi sonucu ortaya çıkan karların veya zararların, Döner Sermayeli Kuruluşlara Yatırılan Sermayeler Hesabında izlenmesi gerekmektedir.</a:t>
            </a:r>
          </a:p>
          <a:p>
            <a:r>
              <a:rPr lang="tr-TR" dirty="0"/>
              <a:t>Üniversitelerin bir kısmında muhasebe kayıtlarında mali duran varlıklar hesap grubu içerisinde yer alan Döner Sermayeli Kuruluşlara Yatırılan Sermayeler Hesabı kullanılmamakta, bu durum üniversitelerin mali tablolarının varlıklara ilişkin gerçek durumu göstermesine engel olmaktadır.</a:t>
            </a:r>
          </a:p>
          <a:p>
            <a:endParaRPr lang="tr-TR" dirty="0"/>
          </a:p>
        </p:txBody>
      </p:sp>
    </p:spTree>
    <p:extLst>
      <p:ext uri="{BB962C8B-B14F-4D97-AF65-F5344CB8AC3E}">
        <p14:creationId xmlns:p14="http://schemas.microsoft.com/office/powerpoint/2010/main" val="312491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404664"/>
            <a:ext cx="10801200" cy="476920"/>
          </a:xfrm>
        </p:spPr>
        <p:txBody>
          <a:bodyPr>
            <a:normAutofit fontScale="90000"/>
          </a:bodyPr>
          <a:lstStyle/>
          <a:p>
            <a:r>
              <a:rPr lang="tr-TR" i="1" dirty="0" smtClean="0"/>
              <a:t>Döner Sermaye Diğer </a:t>
            </a:r>
            <a:r>
              <a:rPr lang="tr-TR" i="1" dirty="0" smtClean="0"/>
              <a:t>Konular/ Üniversite Sanayi İşbirliği</a:t>
            </a:r>
            <a:endParaRPr lang="tr-TR" i="1" dirty="0"/>
          </a:p>
        </p:txBody>
      </p:sp>
      <p:sp>
        <p:nvSpPr>
          <p:cNvPr id="3" name="İçerik Yer Tutucusu 2"/>
          <p:cNvSpPr>
            <a:spLocks noGrp="1"/>
          </p:cNvSpPr>
          <p:nvPr>
            <p:ph idx="1"/>
          </p:nvPr>
        </p:nvSpPr>
        <p:spPr>
          <a:xfrm>
            <a:off x="477788" y="1052736"/>
            <a:ext cx="11233248" cy="5328592"/>
          </a:xfrm>
        </p:spPr>
        <p:txBody>
          <a:bodyPr/>
          <a:lstStyle/>
          <a:p>
            <a:r>
              <a:rPr lang="tr-TR" dirty="0"/>
              <a:t>Araştırma, geliştirme, tasarım ve yenilik projeleri (Gelir Kaynağının bunlar olması gerekir.)</a:t>
            </a:r>
          </a:p>
          <a:p>
            <a:r>
              <a:rPr lang="tr-TR" dirty="0"/>
              <a:t>Ayrı bir hesapta toplanır</a:t>
            </a:r>
          </a:p>
          <a:p>
            <a:r>
              <a:rPr lang="tr-TR" dirty="0"/>
              <a:t>Hiçbir kesinti yapılmaz</a:t>
            </a:r>
          </a:p>
          <a:p>
            <a:r>
              <a:rPr lang="tr-TR" dirty="0"/>
              <a:t>Gelirin %85 i öğretim üyesine verilir.</a:t>
            </a:r>
          </a:p>
          <a:p>
            <a:r>
              <a:rPr lang="tr-TR" dirty="0"/>
              <a:t>Kalanı üniversite ihtiyaçları için kullanılacaktır.</a:t>
            </a:r>
            <a:endParaRPr lang="tr-TR" dirty="0"/>
          </a:p>
        </p:txBody>
      </p:sp>
    </p:spTree>
    <p:extLst>
      <p:ext uri="{BB962C8B-B14F-4D97-AF65-F5344CB8AC3E}">
        <p14:creationId xmlns:p14="http://schemas.microsoft.com/office/powerpoint/2010/main" val="1452560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Başlık 9"/>
          <p:cNvSpPr>
            <a:spLocks noGrp="1"/>
          </p:cNvSpPr>
          <p:nvPr>
            <p:ph type="title"/>
          </p:nvPr>
        </p:nvSpPr>
        <p:spPr>
          <a:xfrm>
            <a:off x="1422030" y="990599"/>
            <a:ext cx="9344765" cy="2235203"/>
          </a:xfrm>
        </p:spPr>
        <p:txBody>
          <a:bodyPr rtlCol="0"/>
          <a:lstStyle/>
          <a:p>
            <a:pPr rtl="0"/>
            <a:r>
              <a:rPr lang="tr" dirty="0" smtClean="0"/>
              <a:t>Sosyal Tesis</a:t>
            </a:r>
            <a:endParaRPr lang="tr" dirty="0"/>
          </a:p>
        </p:txBody>
      </p:sp>
      <p:sp>
        <p:nvSpPr>
          <p:cNvPr id="11" name="Metin Yer Tutucusu 10"/>
          <p:cNvSpPr>
            <a:spLocks noGrp="1"/>
          </p:cNvSpPr>
          <p:nvPr>
            <p:ph type="body" idx="1"/>
          </p:nvPr>
        </p:nvSpPr>
        <p:spPr>
          <a:xfrm>
            <a:off x="1422030" y="3733800"/>
            <a:ext cx="9344765" cy="1219200"/>
          </a:xfrm>
        </p:spPr>
        <p:txBody>
          <a:bodyPr rtlCol="0"/>
          <a:lstStyle/>
          <a:p>
            <a:pPr rtl="0"/>
            <a:endParaRPr lang="en-US" dirty="0"/>
          </a:p>
        </p:txBody>
      </p:sp>
    </p:spTree>
    <p:extLst>
      <p:ext uri="{BB962C8B-B14F-4D97-AF65-F5344CB8AC3E}">
        <p14:creationId xmlns:p14="http://schemas.microsoft.com/office/powerpoint/2010/main" val="1784859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548680"/>
            <a:ext cx="10801200" cy="720080"/>
          </a:xfrm>
        </p:spPr>
        <p:txBody>
          <a:bodyPr>
            <a:normAutofit fontScale="90000"/>
          </a:bodyPr>
          <a:lstStyle/>
          <a:p>
            <a:r>
              <a:rPr lang="tr-TR" i="1" dirty="0" smtClean="0"/>
              <a:t>Sosyal Tesisler </a:t>
            </a:r>
            <a:r>
              <a:rPr lang="tr-TR" dirty="0"/>
              <a:t/>
            </a:r>
            <a:br>
              <a:rPr lang="tr-TR" dirty="0"/>
            </a:br>
            <a:endParaRPr lang="tr-TR" i="1" dirty="0"/>
          </a:p>
        </p:txBody>
      </p:sp>
      <p:sp>
        <p:nvSpPr>
          <p:cNvPr id="3" name="İçerik Yer Tutucusu 2"/>
          <p:cNvSpPr>
            <a:spLocks noGrp="1"/>
          </p:cNvSpPr>
          <p:nvPr>
            <p:ph idx="1"/>
          </p:nvPr>
        </p:nvSpPr>
        <p:spPr>
          <a:xfrm>
            <a:off x="477788" y="1124744"/>
            <a:ext cx="11233248" cy="5256584"/>
          </a:xfrm>
        </p:spPr>
        <p:txBody>
          <a:bodyPr/>
          <a:lstStyle/>
          <a:p>
            <a:r>
              <a:rPr lang="tr-TR" dirty="0"/>
              <a:t>Sayıştay Temyiz Kurulu 10.05.2017 tarih 43076 </a:t>
            </a:r>
            <a:r>
              <a:rPr lang="tr-TR" dirty="0" err="1"/>
              <a:t>nolu</a:t>
            </a:r>
            <a:r>
              <a:rPr lang="tr-TR" dirty="0"/>
              <a:t> kararında Sosyal tesislere ilişkin elektrik, su ve doğalgaz giderlerinin üniversite bütçesinden karşılanması hakkında karar vermiştir. </a:t>
            </a:r>
          </a:p>
          <a:p>
            <a:r>
              <a:rPr lang="tr-TR" dirty="0" smtClean="0"/>
              <a:t>30.12.2005 </a:t>
            </a:r>
            <a:r>
              <a:rPr lang="tr-TR" dirty="0"/>
              <a:t>tarih ve 26039 sayılı Resmi Gazetede yayımlanan ve kamu kurum ve kuruluşlarının sosyal tesislerinin muhasebe kayıt ve işlemlerin nasıl tutulacağını, hangi defterlerin ve hesapların kullanılacağını ve denetiminin nasıl olacağını ayrıntılı olarak açıklayan Kamu Kurum ve Kuruluşlarınca İşletilen Sosyal Tesislerin Muhasebe Uygulamalarına Dair Esas ve Usullerin “Tanımlar” başlıklı 4 üncü maddesinde sosyal tesis tanımı verilmiştir. Bu tanıma göre “Sosyal tesis: Kapsama dahil kamu kurum ve kuruluşlarınca işletilen eğitim ve dinlenme tesisi, misafirhane, kreş, anaokulu, spor tesisi, yemekhane ve benzeri sosyal tesisleri” şeklinde tanımlanmıştır.</a:t>
            </a:r>
          </a:p>
          <a:p>
            <a:endParaRPr lang="tr-TR" dirty="0"/>
          </a:p>
        </p:txBody>
      </p:sp>
    </p:spTree>
    <p:extLst>
      <p:ext uri="{BB962C8B-B14F-4D97-AF65-F5344CB8AC3E}">
        <p14:creationId xmlns:p14="http://schemas.microsoft.com/office/powerpoint/2010/main" val="2453294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332656"/>
            <a:ext cx="11017224" cy="476920"/>
          </a:xfrm>
        </p:spPr>
        <p:txBody>
          <a:bodyPr>
            <a:normAutofit fontScale="90000"/>
          </a:bodyPr>
          <a:lstStyle/>
          <a:p>
            <a:r>
              <a:rPr lang="tr-TR" i="1" dirty="0" smtClean="0"/>
              <a:t>Sosyal Tesisler</a:t>
            </a:r>
            <a:endParaRPr lang="tr-TR" i="1" dirty="0"/>
          </a:p>
        </p:txBody>
      </p:sp>
      <p:sp>
        <p:nvSpPr>
          <p:cNvPr id="3" name="İçerik Yer Tutucusu 2"/>
          <p:cNvSpPr>
            <a:spLocks noGrp="1"/>
          </p:cNvSpPr>
          <p:nvPr>
            <p:ph idx="1"/>
          </p:nvPr>
        </p:nvSpPr>
        <p:spPr>
          <a:xfrm>
            <a:off x="405780" y="1052736"/>
            <a:ext cx="11305256" cy="5328592"/>
          </a:xfrm>
        </p:spPr>
        <p:txBody>
          <a:bodyPr/>
          <a:lstStyle/>
          <a:p>
            <a:r>
              <a:rPr lang="tr-TR" dirty="0"/>
              <a:t>21.01.2013 tarih ve 28535 sayılı Resmi Gazetede yayımlanan 2013-3 sayılı Kamu Sosyal Tesislerine İlişkin Tebliğ’in “Ortak Hususlar” başlıklı V. bölümünde:</a:t>
            </a:r>
          </a:p>
          <a:p>
            <a:r>
              <a:rPr lang="tr-TR" dirty="0" smtClean="0"/>
              <a:t>«1- </a:t>
            </a:r>
            <a:r>
              <a:rPr lang="tr-TR" dirty="0"/>
              <a:t>Kamu kurum ve kuruluşlarının tasarrufunda bulunan eğitim ve dinlenme tesisi, misafirhane, kreş, çocuk bakımevi, spor tesisi ve benzeri sosyal tesislerin işletme giderleri için ilgili kurum ve kuruluşların bütçelerinden herhangi bir katkıda bulunulmaması esastır</a:t>
            </a:r>
            <a:r>
              <a:rPr lang="tr-TR" dirty="0" smtClean="0"/>
              <a:t>.»</a:t>
            </a:r>
          </a:p>
          <a:p>
            <a:r>
              <a:rPr lang="tr-TR" dirty="0"/>
              <a:t>Sayıştay Temyiz Kurulunun 22.03.2017 tarih 42897 </a:t>
            </a:r>
            <a:r>
              <a:rPr lang="tr-TR" dirty="0" err="1"/>
              <a:t>nolu</a:t>
            </a:r>
            <a:r>
              <a:rPr lang="tr-TR" dirty="0"/>
              <a:t> kararında sosyal tesislerin bedelsiz şekilde kullandırılması hakkında kamu zararı hükmü verilmiştir. </a:t>
            </a:r>
            <a:endParaRPr lang="tr-TR" dirty="0" smtClean="0"/>
          </a:p>
          <a:p>
            <a:r>
              <a:rPr lang="tr-TR" dirty="0"/>
              <a:t>Sayıştay 2. Dairesinin 12.01.2017 tarih 35449 sayılı kararında Strateji Daire Başkanlığı bünyesinde işletilmekte olan restoran ve çay bahçeleri için kurumlar vergisi mükellefiyeti tesis ettirilmesi hakkında karar vermiştir.</a:t>
            </a:r>
          </a:p>
          <a:p>
            <a:endParaRPr lang="tr-TR" dirty="0"/>
          </a:p>
        </p:txBody>
      </p:sp>
    </p:spTree>
    <p:extLst>
      <p:ext uri="{BB962C8B-B14F-4D97-AF65-F5344CB8AC3E}">
        <p14:creationId xmlns:p14="http://schemas.microsoft.com/office/powerpoint/2010/main" val="2015904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332656"/>
            <a:ext cx="11017224" cy="476920"/>
          </a:xfrm>
        </p:spPr>
        <p:txBody>
          <a:bodyPr>
            <a:normAutofit fontScale="90000"/>
          </a:bodyPr>
          <a:lstStyle/>
          <a:p>
            <a:r>
              <a:rPr lang="tr-TR" i="1" dirty="0" smtClean="0"/>
              <a:t>Sosyal Tesisler</a:t>
            </a:r>
            <a:endParaRPr lang="tr-TR" i="1" dirty="0"/>
          </a:p>
        </p:txBody>
      </p:sp>
      <p:sp>
        <p:nvSpPr>
          <p:cNvPr id="3" name="İçerik Yer Tutucusu 2"/>
          <p:cNvSpPr>
            <a:spLocks noGrp="1"/>
          </p:cNvSpPr>
          <p:nvPr>
            <p:ph idx="1"/>
          </p:nvPr>
        </p:nvSpPr>
        <p:spPr>
          <a:xfrm>
            <a:off x="405780" y="1052736"/>
            <a:ext cx="11305256" cy="5328592"/>
          </a:xfrm>
        </p:spPr>
        <p:txBody>
          <a:bodyPr/>
          <a:lstStyle/>
          <a:p>
            <a:r>
              <a:rPr lang="tr-TR" dirty="0"/>
              <a:t>5520 sayılı Kurumlar Vergisi Kanununun 1 inci maddesinin birinci fıkrasının (c) bendi ile iktisadi kamu kuruluşları kurumlar vergisi mükellefiyeti kapsamına alınmış olup, aynı Kanunun 2 </a:t>
            </a:r>
            <a:r>
              <a:rPr lang="tr-TR" dirty="0" err="1"/>
              <a:t>nci</a:t>
            </a:r>
            <a:r>
              <a:rPr lang="tr-TR" dirty="0"/>
              <a:t> maddesinin altıncı fıkrasında da iktisadi kamu Kuruluşlarının kazanç amacı gütmemelerinin, faaliyetlerinin kanunla verilmiş görevler arasında bulunmasının, tüzel kişiliklerinin olmamasının, bağımsız muhasebelerinin ve kendilerine ayrılmış sermayelerinin veya işyerlerinin bulunmamasının mükellefiyetlerini etkilemeyeceği, mal ve hizmet bedelinin sadece maliyeti karşılayacak kadar olmasının, kar edilmemesi veya kârın kuruluş amaçlarına tahsis edilmesinin bunların iktisadi niteliğini değiştirmeyeceği hükme bağlanmıştır. </a:t>
            </a:r>
          </a:p>
          <a:p>
            <a:r>
              <a:rPr lang="tr-TR" dirty="0"/>
              <a:t>5520/ 4 üncü madde</a:t>
            </a:r>
          </a:p>
          <a:p>
            <a:r>
              <a:rPr lang="tr-TR" i="1" dirty="0"/>
              <a:t>“d) Genel yönetim kapsamındaki kamu idarelerine ait olup sadece kamu görevlilerine hizmet veren, kâr amacı gütmeyen ve üçüncü kişilere kiralanmayan kreş ve konukevleri ile askerî kışlalardaki kantinler.”</a:t>
            </a:r>
          </a:p>
          <a:p>
            <a:endParaRPr lang="tr-TR" dirty="0"/>
          </a:p>
        </p:txBody>
      </p:sp>
    </p:spTree>
    <p:extLst>
      <p:ext uri="{BB962C8B-B14F-4D97-AF65-F5344CB8AC3E}">
        <p14:creationId xmlns:p14="http://schemas.microsoft.com/office/powerpoint/2010/main" val="2632942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332656"/>
            <a:ext cx="11017224" cy="476920"/>
          </a:xfrm>
        </p:spPr>
        <p:txBody>
          <a:bodyPr>
            <a:normAutofit fontScale="90000"/>
          </a:bodyPr>
          <a:lstStyle/>
          <a:p>
            <a:r>
              <a:rPr lang="tr-TR" i="1" dirty="0" smtClean="0"/>
              <a:t>Sosyal Tesisler</a:t>
            </a:r>
            <a:endParaRPr lang="tr-TR" i="1" dirty="0"/>
          </a:p>
        </p:txBody>
      </p:sp>
      <p:sp>
        <p:nvSpPr>
          <p:cNvPr id="3" name="İçerik Yer Tutucusu 2"/>
          <p:cNvSpPr>
            <a:spLocks noGrp="1"/>
          </p:cNvSpPr>
          <p:nvPr>
            <p:ph idx="1"/>
          </p:nvPr>
        </p:nvSpPr>
        <p:spPr>
          <a:xfrm>
            <a:off x="405780" y="1052736"/>
            <a:ext cx="11305256" cy="5328592"/>
          </a:xfrm>
        </p:spPr>
        <p:txBody>
          <a:bodyPr>
            <a:normAutofit fontScale="92500" lnSpcReduction="20000"/>
          </a:bodyPr>
          <a:lstStyle/>
          <a:p>
            <a:r>
              <a:rPr lang="tr-TR" dirty="0"/>
              <a:t>03.04.2007 tarihli ve 26482 sayılı Resmi </a:t>
            </a:r>
            <a:r>
              <a:rPr lang="tr-TR" dirty="0" err="1"/>
              <a:t>Gazete'de</a:t>
            </a:r>
            <a:r>
              <a:rPr lang="tr-TR" dirty="0"/>
              <a:t> yayımlanan 1 seri no.lu Kurumlar Vergisi Genel Tebliğinin 4.5 inci bölümünde; </a:t>
            </a:r>
          </a:p>
          <a:p>
            <a:r>
              <a:rPr lang="tr-TR" dirty="0"/>
              <a:t>“</a:t>
            </a:r>
            <a:r>
              <a:rPr lang="tr-TR" i="1" dirty="0"/>
              <a:t>5018 sayılı Kamu Malî Yönetimi ve Kontrol Kanununun 3 üncü maddesinde genel yönetim kapsamındaki idareler belirtilmiş olup, buna göre, anılan Kanuna ekli (1), (2) ve (3) sayılı cetvellerde yer alan idarelere, sosyal güvenlik kurumlarına, mahallî idarelere (İl özel idaresi ve belediyeler ile bunlara bağlı veya bunların kurdukları veya üye oldukları birlik ve idareler) ait kreş ve konukevleri, sadece kamu görevlilerine hizmet vermek, kâr amacı gütmemek ve üçüncü kişilere kiralanmamak koşuluyla kurumlar vergisinden muaf olacaklardır.</a:t>
            </a:r>
            <a:endParaRPr lang="tr-TR" dirty="0"/>
          </a:p>
          <a:p>
            <a:r>
              <a:rPr lang="tr-TR" i="1" dirty="0"/>
              <a:t>Konukevi: Genel yönetim kapsamındaki kamu idarelerine ait olup sadece kamu görevlilerine barınma hizmeti verilen ve barınmanın gerektirdiği kahvaltı ve yemek gibi zaruri ihtiyaçların karşılandığı konukevleri kurumlar vergisinden muaftır. Bu nedenle, genel yönetim kapsamındaki kamu idarelerine ait konukevlerinin amaçları dışında faaliyet göstermeleri veya kamu görevlileri dışındaki kişi ve kuruluşlara hizmet vermeleri ve bu durumun devamlılık arz etmesi halinde, bu faaliyetlerin kurumlar vergisine tabi tutulması gerekmektedir. </a:t>
            </a:r>
            <a:endParaRPr lang="tr-TR" dirty="0"/>
          </a:p>
          <a:p>
            <a:r>
              <a:rPr lang="tr-TR" i="1" dirty="0"/>
              <a:t>Öte yandan, konukevlerinde berber, kuaför, bar, kafeterya, oyun salonu, çay bahçesi, pastane, düğün salonu, alakart, fastfood, lokanta, dansing, sauna, yüzme havuzu, </a:t>
            </a:r>
            <a:r>
              <a:rPr lang="tr-TR" i="1" dirty="0" err="1"/>
              <a:t>fitness</a:t>
            </a:r>
            <a:r>
              <a:rPr lang="tr-TR" i="1" dirty="0"/>
              <a:t> ve spor merkezi ile plaj </a:t>
            </a:r>
            <a:r>
              <a:rPr lang="tr-TR" i="1" dirty="0" err="1"/>
              <a:t>v.b</a:t>
            </a:r>
            <a:r>
              <a:rPr lang="tr-TR" i="1" dirty="0"/>
              <a:t>. yerlerde bir bedel karşılığı verilen hizmetlerin muafiyet kapsamında değerlendirilebilmesi mümkün değildir”</a:t>
            </a:r>
            <a:endParaRPr lang="tr-TR" dirty="0"/>
          </a:p>
        </p:txBody>
      </p:sp>
    </p:spTree>
    <p:extLst>
      <p:ext uri="{BB962C8B-B14F-4D97-AF65-F5344CB8AC3E}">
        <p14:creationId xmlns:p14="http://schemas.microsoft.com/office/powerpoint/2010/main" val="2632942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332656"/>
            <a:ext cx="11017224" cy="476920"/>
          </a:xfrm>
        </p:spPr>
        <p:txBody>
          <a:bodyPr>
            <a:normAutofit fontScale="90000"/>
          </a:bodyPr>
          <a:lstStyle/>
          <a:p>
            <a:r>
              <a:rPr lang="tr-TR" i="1" dirty="0" smtClean="0"/>
              <a:t>Sosyal Tesisler</a:t>
            </a:r>
            <a:endParaRPr lang="tr-TR" i="1" dirty="0"/>
          </a:p>
        </p:txBody>
      </p:sp>
      <p:sp>
        <p:nvSpPr>
          <p:cNvPr id="3" name="İçerik Yer Tutucusu 2"/>
          <p:cNvSpPr>
            <a:spLocks noGrp="1"/>
          </p:cNvSpPr>
          <p:nvPr>
            <p:ph idx="1"/>
          </p:nvPr>
        </p:nvSpPr>
        <p:spPr>
          <a:xfrm>
            <a:off x="405780" y="1052736"/>
            <a:ext cx="11305256" cy="5328592"/>
          </a:xfrm>
        </p:spPr>
        <p:txBody>
          <a:bodyPr/>
          <a:lstStyle/>
          <a:p>
            <a:r>
              <a:rPr lang="tr-TR" dirty="0"/>
              <a:t>Kurumlar vergisi mükellefiyeti konusu bu yer için vergi mahkemesinin önüne gitmiş ve mahkeme tarafından 2008/164 Esas, 2008/1316 karar </a:t>
            </a:r>
            <a:r>
              <a:rPr lang="tr-TR" dirty="0" err="1"/>
              <a:t>nolu</a:t>
            </a:r>
            <a:r>
              <a:rPr lang="tr-TR" dirty="0"/>
              <a:t> kararında </a:t>
            </a:r>
          </a:p>
          <a:p>
            <a:r>
              <a:rPr lang="tr-TR" dirty="0"/>
              <a:t>“</a:t>
            </a:r>
            <a:r>
              <a:rPr lang="tr-TR" i="1" dirty="0"/>
              <a:t>Üniversiteye ait Akademik restoran, çay ocakları, taş bina ve spor tesisleri kantinlerinden üniversite personeli dışında diğer</a:t>
            </a:r>
            <a:r>
              <a:rPr lang="tr-TR" b="1" i="1" dirty="0"/>
              <a:t> kamu kurumu mensuplarının yararlanması</a:t>
            </a:r>
            <a:r>
              <a:rPr lang="tr-TR" i="1" dirty="0"/>
              <a:t> nedeniyle muafiyet şartlarının ihlal edildiğinin tespit edildiği ileri sürülerek anılan yerler dolayısıyla kurumlar vergisi ve kurum geçici vergi mükellefiyeti tesis edilmişse de kar amacı olmaksızın mensuplarının ihtiyaçlarını karşılamak amacıyla açık olan tesislerin, </a:t>
            </a:r>
            <a:r>
              <a:rPr lang="tr-TR" b="1" i="1" dirty="0"/>
              <a:t>sosyal hayatın gereği kurum dışındaki diğer kamu personeline de hizmet sunması</a:t>
            </a:r>
            <a:r>
              <a:rPr lang="tr-TR" i="1" dirty="0"/>
              <a:t>, amacını etkilemeyeceğinden mükellefiyet tesisinde isabet bulunmadığı” </a:t>
            </a:r>
            <a:r>
              <a:rPr lang="tr-TR" dirty="0"/>
              <a:t>denilmiştir.</a:t>
            </a:r>
          </a:p>
          <a:p>
            <a:endParaRPr lang="tr-TR" dirty="0"/>
          </a:p>
        </p:txBody>
      </p:sp>
    </p:spTree>
    <p:extLst>
      <p:ext uri="{BB962C8B-B14F-4D97-AF65-F5344CB8AC3E}">
        <p14:creationId xmlns:p14="http://schemas.microsoft.com/office/powerpoint/2010/main" val="2632942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2592288" cy="592336"/>
          </a:xfrm>
        </p:spPr>
        <p:txBody>
          <a:bodyPr/>
          <a:lstStyle/>
          <a:p>
            <a:r>
              <a:rPr lang="tr-TR" i="1" dirty="0" smtClean="0"/>
              <a:t>İhtiyaç Payı</a:t>
            </a:r>
            <a:endParaRPr lang="tr-TR" i="1" dirty="0"/>
          </a:p>
        </p:txBody>
      </p:sp>
      <p:sp>
        <p:nvSpPr>
          <p:cNvPr id="3" name="İçerik Yer Tutucusu 2"/>
          <p:cNvSpPr>
            <a:spLocks noGrp="1"/>
          </p:cNvSpPr>
          <p:nvPr>
            <p:ph idx="1"/>
          </p:nvPr>
        </p:nvSpPr>
        <p:spPr>
          <a:xfrm>
            <a:off x="693812" y="1124744"/>
            <a:ext cx="10585176" cy="5040560"/>
          </a:xfrm>
        </p:spPr>
        <p:txBody>
          <a:bodyPr/>
          <a:lstStyle/>
          <a:p>
            <a:pPr lvl="0" algn="just"/>
            <a:r>
              <a:rPr lang="tr-TR" dirty="0"/>
              <a:t>Bu payların minimum oranlarına riayet edilmesi gerekmektedir. Maddede belirtilen paylardan daha düşük ihtiyaç payı ayrılması kamu zararına sebebiyet verecektir.</a:t>
            </a:r>
          </a:p>
          <a:p>
            <a:pPr lvl="0" algn="just"/>
            <a:r>
              <a:rPr lang="tr-TR" dirty="0"/>
              <a:t>Gelirin tahsil edildiği birimin doğru nitelemesi </a:t>
            </a:r>
            <a:r>
              <a:rPr lang="tr-TR" dirty="0" smtClean="0"/>
              <a:t>yapılmalı ve söz konusu madde hükümlerinde belirtilen birimler için genişletici yorumlar yapılmamalıdır. </a:t>
            </a:r>
            <a:r>
              <a:rPr lang="tr-TR" dirty="0"/>
              <a:t>Örneğin sürekli eğitim merkezlerinden elde gelirden %30 yerine %15 ihtiyaç payı kesilirse bu durum da kamu zararına sebebiyet verecektir</a:t>
            </a:r>
            <a:r>
              <a:rPr lang="tr-TR" dirty="0" smtClean="0"/>
              <a:t>. (Bünyesinde Atölye ve Laboratuvar Bulunma)</a:t>
            </a:r>
            <a:endParaRPr lang="tr-TR" dirty="0"/>
          </a:p>
          <a:p>
            <a:pPr lvl="0" algn="just"/>
            <a:r>
              <a:rPr lang="tr-TR" dirty="0"/>
              <a:t>Ayrılan bu payın yine maddede belirtilen kullanım alanlarında değerlendirilmesi gerekmektedir. Örneğin bu paydan ek ödeme yapılması kamu zararına sebebiyet verecektir.</a:t>
            </a:r>
          </a:p>
          <a:p>
            <a:pPr lvl="0" algn="just"/>
            <a:r>
              <a:rPr lang="tr-TR" dirty="0" smtClean="0"/>
              <a:t>Yönetici </a:t>
            </a:r>
            <a:r>
              <a:rPr lang="tr-TR" dirty="0"/>
              <a:t>payının doğru şekilde ödenmesidir</a:t>
            </a:r>
            <a:r>
              <a:rPr lang="tr-TR" dirty="0" smtClean="0"/>
              <a:t>.</a:t>
            </a:r>
            <a:endParaRPr lang="tr-TR" dirty="0"/>
          </a:p>
        </p:txBody>
      </p:sp>
    </p:spTree>
    <p:extLst>
      <p:ext uri="{BB962C8B-B14F-4D97-AF65-F5344CB8AC3E}">
        <p14:creationId xmlns:p14="http://schemas.microsoft.com/office/powerpoint/2010/main" val="3673264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332656"/>
            <a:ext cx="11017224" cy="476920"/>
          </a:xfrm>
        </p:spPr>
        <p:txBody>
          <a:bodyPr>
            <a:normAutofit fontScale="90000"/>
          </a:bodyPr>
          <a:lstStyle/>
          <a:p>
            <a:r>
              <a:rPr lang="tr-TR" i="1" dirty="0" smtClean="0"/>
              <a:t>Sosyal Tesisler</a:t>
            </a:r>
            <a:endParaRPr lang="tr-TR" i="1" dirty="0"/>
          </a:p>
        </p:txBody>
      </p:sp>
      <p:sp>
        <p:nvSpPr>
          <p:cNvPr id="3" name="İçerik Yer Tutucusu 2"/>
          <p:cNvSpPr>
            <a:spLocks noGrp="1"/>
          </p:cNvSpPr>
          <p:nvPr>
            <p:ph idx="1"/>
          </p:nvPr>
        </p:nvSpPr>
        <p:spPr>
          <a:xfrm>
            <a:off x="405780" y="1052736"/>
            <a:ext cx="11305256" cy="5328592"/>
          </a:xfrm>
        </p:spPr>
        <p:txBody>
          <a:bodyPr/>
          <a:lstStyle/>
          <a:p>
            <a:r>
              <a:rPr lang="tr-TR" dirty="0"/>
              <a:t>             </a:t>
            </a:r>
            <a:r>
              <a:rPr lang="tr-TR" b="1" dirty="0"/>
              <a:t>Madde 1 – </a:t>
            </a:r>
            <a:r>
              <a:rPr lang="tr-TR" dirty="0"/>
              <a:t>Türkiye'de yapılan aşağıdaki işlemler katma değer vergisine tabidir:</a:t>
            </a:r>
          </a:p>
          <a:p>
            <a:r>
              <a:rPr lang="tr-TR" dirty="0"/>
              <a:t>             1. Ticari, sınai, zirai faaliyet ve serbest meslek faaliyeti çerçevesinde yapılan teslim ve hizmetler,</a:t>
            </a:r>
          </a:p>
          <a:p>
            <a:r>
              <a:rPr lang="tr-TR" dirty="0"/>
              <a:t>             g) Genel ve katma bütçeli idarelere, il özel idarelerine, belediyeler ve köyler ile bunların teşkil ettikleri birliklere, üniversitelere, dernek ve vakıflara, her türlü mesleki kuruluşlara ait veya tabi olan veyahut bunlar tarafından kurulan veya işletilen müesseseler ile döner sermayeli kuruluşların veya bunlara ait veya tabi diğer müesseselerin ticari, sınai, zirai ve mesleki nitelikteki teslim ve hizmetleri,</a:t>
            </a:r>
          </a:p>
          <a:p>
            <a:endParaRPr lang="tr-TR" dirty="0"/>
          </a:p>
        </p:txBody>
      </p:sp>
    </p:spTree>
    <p:extLst>
      <p:ext uri="{BB962C8B-B14F-4D97-AF65-F5344CB8AC3E}">
        <p14:creationId xmlns:p14="http://schemas.microsoft.com/office/powerpoint/2010/main" val="2632942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332656"/>
            <a:ext cx="11017224" cy="476920"/>
          </a:xfrm>
        </p:spPr>
        <p:txBody>
          <a:bodyPr>
            <a:normAutofit fontScale="90000"/>
          </a:bodyPr>
          <a:lstStyle/>
          <a:p>
            <a:r>
              <a:rPr lang="tr-TR" i="1" dirty="0" smtClean="0"/>
              <a:t>Sosyal Tesisler</a:t>
            </a:r>
            <a:endParaRPr lang="tr-TR" i="1" dirty="0"/>
          </a:p>
        </p:txBody>
      </p:sp>
      <p:sp>
        <p:nvSpPr>
          <p:cNvPr id="3" name="İçerik Yer Tutucusu 2"/>
          <p:cNvSpPr>
            <a:spLocks noGrp="1"/>
          </p:cNvSpPr>
          <p:nvPr>
            <p:ph idx="1"/>
          </p:nvPr>
        </p:nvSpPr>
        <p:spPr>
          <a:xfrm>
            <a:off x="405780" y="1052736"/>
            <a:ext cx="11305256" cy="5328592"/>
          </a:xfrm>
        </p:spPr>
        <p:txBody>
          <a:bodyPr/>
          <a:lstStyle/>
          <a:p>
            <a:r>
              <a:rPr lang="tr-TR" dirty="0"/>
              <a:t>9 Seri No.lu Katma Değer Vergisi Genel Tebliğinin 7 </a:t>
            </a:r>
            <a:r>
              <a:rPr lang="tr-TR" dirty="0" err="1"/>
              <a:t>nci</a:t>
            </a:r>
            <a:r>
              <a:rPr lang="tr-TR" dirty="0"/>
              <a:t> bendinde; KDV Kanununun 1 inci maddesinin 3/g fıkrasında sayılan kurum ve kuruluşların ticari, sınai, zirai ve mesleki nitelikteki teslim ve hizmetleri katma değer vergisine tabi bulunmakta olduğu; ancak, orduevleri, askeri gazinolar, askeri kantinler, kışla gazinoları ile kamu kurumlarına ait misafirhane, kreş, yemekhane, eğitim ve dinlenme tesislerinin işletilmesi veya yönetilmesi suretiyle yürütülen faaliyetler kâr amacı taşımamaları nedeniyle ticari faaliyet kapsamına girmediğinden, münhasıran ilgili kurum ve kuruluş mensuplarına hitap etmeleri şartıyla vergiye tabi olmayacağı; öte yandan bu kuruluşlara yapılan mal teslimlerinin ve hizmet ifalarının Katma Değer Vergisi Kanununun genel hükümleri çerçevesinde vergilendirileceğinin tabii olduğu açıklanmıştır.</a:t>
            </a:r>
          </a:p>
          <a:p>
            <a:endParaRPr lang="tr-TR" dirty="0"/>
          </a:p>
        </p:txBody>
      </p:sp>
    </p:spTree>
    <p:extLst>
      <p:ext uri="{BB962C8B-B14F-4D97-AF65-F5344CB8AC3E}">
        <p14:creationId xmlns:p14="http://schemas.microsoft.com/office/powerpoint/2010/main" val="2632942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332656"/>
            <a:ext cx="11017224" cy="476920"/>
          </a:xfrm>
        </p:spPr>
        <p:txBody>
          <a:bodyPr>
            <a:normAutofit fontScale="90000"/>
          </a:bodyPr>
          <a:lstStyle/>
          <a:p>
            <a:r>
              <a:rPr lang="tr-TR" i="1" dirty="0" smtClean="0"/>
              <a:t>Sosyal Tesisler</a:t>
            </a:r>
            <a:endParaRPr lang="tr-TR" i="1" dirty="0"/>
          </a:p>
        </p:txBody>
      </p:sp>
      <p:sp>
        <p:nvSpPr>
          <p:cNvPr id="3" name="İçerik Yer Tutucusu 2"/>
          <p:cNvSpPr>
            <a:spLocks noGrp="1"/>
          </p:cNvSpPr>
          <p:nvPr>
            <p:ph idx="1"/>
          </p:nvPr>
        </p:nvSpPr>
        <p:spPr>
          <a:xfrm>
            <a:off x="405780" y="1052736"/>
            <a:ext cx="11305256" cy="5328592"/>
          </a:xfrm>
        </p:spPr>
        <p:txBody>
          <a:bodyPr/>
          <a:lstStyle/>
          <a:p>
            <a:r>
              <a:rPr lang="tr-TR" dirty="0"/>
              <a:t>18 Ocak 2014 tarih ve 28886 sayılı Resmi </a:t>
            </a:r>
            <a:r>
              <a:rPr lang="tr-TR" dirty="0" err="1"/>
              <a:t>Gazete’de</a:t>
            </a:r>
            <a:r>
              <a:rPr lang="tr-TR" dirty="0"/>
              <a:t> yayımlanan 2014-3 sayılı Kamu Sosyal Tesislerine </a:t>
            </a:r>
            <a:r>
              <a:rPr lang="tr-TR" dirty="0" err="1"/>
              <a:t>ĠliĢkin</a:t>
            </a:r>
            <a:r>
              <a:rPr lang="tr-TR" dirty="0"/>
              <a:t> Tebliğin “V- Ortak Hususlar” başlıklı bölümünde: </a:t>
            </a:r>
          </a:p>
          <a:p>
            <a:r>
              <a:rPr lang="tr-TR" i="1" dirty="0"/>
              <a:t>"1-...Söz konusu tesislerin bakım ve onarımlarının yaptırılabilmesini sağlamak amacıyla, bu tesislerden yıl içinde elde edilen gelirlerin brüt tutarının % 5’inden az olmamak üzere ayrılacak tutarlar ayrı bir hesapta tutularak söz konusu ihtiyaçlar için harcanacaktır. Bu hesaptan yapılacak harcamalarda, hizmetin sunumu açısından ihtiyaç duyulan döşeme ve demirbaş alımlarında Başbakanlık ve/veya Bakanlığımızca çıkarılmış veya çıkarılacak olan tasarruf genelgesi, talimatı ve tebliğlerine uyulacaktır." </a:t>
            </a:r>
            <a:endParaRPr lang="tr-TR" dirty="0"/>
          </a:p>
          <a:p>
            <a:endParaRPr lang="tr-TR" dirty="0"/>
          </a:p>
        </p:txBody>
      </p:sp>
    </p:spTree>
    <p:extLst>
      <p:ext uri="{BB962C8B-B14F-4D97-AF65-F5344CB8AC3E}">
        <p14:creationId xmlns:p14="http://schemas.microsoft.com/office/powerpoint/2010/main" val="2632942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332656"/>
            <a:ext cx="11017224" cy="476920"/>
          </a:xfrm>
        </p:spPr>
        <p:txBody>
          <a:bodyPr>
            <a:normAutofit fontScale="90000"/>
          </a:bodyPr>
          <a:lstStyle/>
          <a:p>
            <a:r>
              <a:rPr lang="tr-TR" i="1" dirty="0" smtClean="0"/>
              <a:t>Sosyal Tesisler</a:t>
            </a:r>
            <a:endParaRPr lang="tr-TR" i="1" dirty="0"/>
          </a:p>
        </p:txBody>
      </p:sp>
      <p:sp>
        <p:nvSpPr>
          <p:cNvPr id="3" name="İçerik Yer Tutucusu 2"/>
          <p:cNvSpPr>
            <a:spLocks noGrp="1"/>
          </p:cNvSpPr>
          <p:nvPr>
            <p:ph idx="1"/>
          </p:nvPr>
        </p:nvSpPr>
        <p:spPr>
          <a:xfrm>
            <a:off x="405780" y="1052736"/>
            <a:ext cx="11305256" cy="5328592"/>
          </a:xfrm>
        </p:spPr>
        <p:txBody>
          <a:bodyPr/>
          <a:lstStyle/>
          <a:p>
            <a:pPr lvl="0"/>
            <a:r>
              <a:rPr lang="tr-TR" b="1" dirty="0"/>
              <a:t>Üniversite sosyal tesislerinde</a:t>
            </a:r>
            <a:r>
              <a:rPr lang="tr-TR" dirty="0"/>
              <a:t> Muhasebe Yetkilisi Mutemetlerinin Görevlendirilmeleri, Yetkileri, Denetimi ve Çalışma Usul ve Esasları Hakkında Yönetmelik hükümleri uyarınca </a:t>
            </a:r>
            <a:r>
              <a:rPr lang="tr-TR" b="1" dirty="0"/>
              <a:t>usulüne uygun olarak muhasebe yetkilisi mutemedi görevlendirilmeli</a:t>
            </a:r>
            <a:r>
              <a:rPr lang="tr-TR" dirty="0"/>
              <a:t> ve tahsil olunan tutarların herhangi bir usule tabi olmadan farklı zamanlarda kurum banka hesaplarına aktarılmamalı,</a:t>
            </a:r>
          </a:p>
          <a:p>
            <a:pPr lvl="0"/>
            <a:r>
              <a:rPr lang="tr-TR" b="1" dirty="0"/>
              <a:t>Üniversitelere ait sosyal tesislere ilişkin defter ve belgelerin</a:t>
            </a:r>
            <a:r>
              <a:rPr lang="tr-TR" dirty="0"/>
              <a:t> Kamu Sosyal Tesislerine İlişkin Tebliğ gereğince </a:t>
            </a:r>
            <a:r>
              <a:rPr lang="tr-TR" b="1" dirty="0"/>
              <a:t>yıllık olarak denetlenmesi</a:t>
            </a:r>
            <a:r>
              <a:rPr lang="tr-TR" dirty="0"/>
              <a:t> gerekmektedir.</a:t>
            </a:r>
          </a:p>
          <a:p>
            <a:pPr lvl="0"/>
            <a:r>
              <a:rPr lang="tr-TR" b="1" dirty="0"/>
              <a:t>Sosyal Tesise Yapılan Alımların Avans Açılarak Yapılmaması esastır. </a:t>
            </a:r>
            <a:r>
              <a:rPr lang="tr-TR" dirty="0"/>
              <a:t>Mevzuatımızda avans harcama yetkilisinin onayı ile gerçekleştirme işlemlerinin tamamlanması beklenilemeyecek ivedi veya zorunlu giderler için verilebilir. Sosyal İşletmede avans yöntemine sıklıkla başvurulması iç kontrolün sağlanmasını zorlaştırmaktadır. Buna göre avans yöntemi ile alımların sadece ivedi ve zorunlu durumlar için yapılmasının uygun olacağı düşünülmektedir.</a:t>
            </a:r>
          </a:p>
          <a:p>
            <a:endParaRPr lang="tr-TR" dirty="0"/>
          </a:p>
        </p:txBody>
      </p:sp>
    </p:spTree>
    <p:extLst>
      <p:ext uri="{BB962C8B-B14F-4D97-AF65-F5344CB8AC3E}">
        <p14:creationId xmlns:p14="http://schemas.microsoft.com/office/powerpoint/2010/main" val="2632942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332656"/>
            <a:ext cx="11017224" cy="476920"/>
          </a:xfrm>
        </p:spPr>
        <p:txBody>
          <a:bodyPr>
            <a:normAutofit fontScale="90000"/>
          </a:bodyPr>
          <a:lstStyle/>
          <a:p>
            <a:r>
              <a:rPr lang="tr-TR" i="1" dirty="0" smtClean="0"/>
              <a:t>Sosyal Tesisler</a:t>
            </a:r>
            <a:endParaRPr lang="tr-TR" i="1" dirty="0"/>
          </a:p>
        </p:txBody>
      </p:sp>
      <p:sp>
        <p:nvSpPr>
          <p:cNvPr id="3" name="İçerik Yer Tutucusu 2"/>
          <p:cNvSpPr>
            <a:spLocks noGrp="1"/>
          </p:cNvSpPr>
          <p:nvPr>
            <p:ph idx="1"/>
          </p:nvPr>
        </p:nvSpPr>
        <p:spPr>
          <a:xfrm>
            <a:off x="405780" y="1052736"/>
            <a:ext cx="11305256" cy="5328592"/>
          </a:xfrm>
        </p:spPr>
        <p:txBody>
          <a:bodyPr/>
          <a:lstStyle/>
          <a:p>
            <a:r>
              <a:rPr lang="tr-TR" dirty="0" smtClean="0"/>
              <a:t>İLKELER</a:t>
            </a:r>
          </a:p>
          <a:p>
            <a:r>
              <a:rPr lang="tr-TR" dirty="0"/>
              <a:t>1- Eğitim Ve Diğer Hizmetlerin İç İçe Geçmiş Olduğu Bir Durumda İlk Olarak, İlgili Birimin Sosyal Tesis Olup Olmadığının Tespiti Yapılmalıdır.</a:t>
            </a:r>
          </a:p>
          <a:p>
            <a:r>
              <a:rPr lang="tr-TR" dirty="0"/>
              <a:t>2- Kamu Kurum Ve Kuruluşlarınca İşletilen Tesislerin Giderlerine Bütçeden Katkıda Bulunulmaması;</a:t>
            </a:r>
          </a:p>
          <a:p>
            <a:r>
              <a:rPr lang="tr-TR" dirty="0"/>
              <a:t>3- Sosyal Tesislerin Eğitim Amacı Dışında Kullanılıp Bundan Gelir Edilmesi Durumundaki Cari Giderleri</a:t>
            </a:r>
          </a:p>
          <a:p>
            <a:r>
              <a:rPr lang="tr-TR" dirty="0"/>
              <a:t>4- Doğrudan Eğitimle Bağlantısı Olmayan Demirbaş Gibi Giderler Sosyal Tesis Tarafında Karşılanmalıdır.</a:t>
            </a:r>
          </a:p>
          <a:p>
            <a:r>
              <a:rPr lang="tr-TR" dirty="0"/>
              <a:t>5- Tesisin 3 Üncü Kişilere Kullandırılması Gibi Durumlarda Gelirlerinden Harcama Yapması Gerekir.</a:t>
            </a:r>
          </a:p>
          <a:p>
            <a:endParaRPr lang="tr-TR" dirty="0"/>
          </a:p>
        </p:txBody>
      </p:sp>
    </p:spTree>
    <p:extLst>
      <p:ext uri="{BB962C8B-B14F-4D97-AF65-F5344CB8AC3E}">
        <p14:creationId xmlns:p14="http://schemas.microsoft.com/office/powerpoint/2010/main" val="2632942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332656"/>
            <a:ext cx="11017224" cy="476920"/>
          </a:xfrm>
        </p:spPr>
        <p:txBody>
          <a:bodyPr>
            <a:normAutofit fontScale="90000"/>
          </a:bodyPr>
          <a:lstStyle/>
          <a:p>
            <a:r>
              <a:rPr lang="tr-TR" i="1" dirty="0" smtClean="0"/>
              <a:t>Sosyal Tesisler</a:t>
            </a:r>
            <a:endParaRPr lang="tr-TR" i="1" dirty="0"/>
          </a:p>
        </p:txBody>
      </p:sp>
      <p:sp>
        <p:nvSpPr>
          <p:cNvPr id="3" name="İçerik Yer Tutucusu 2"/>
          <p:cNvSpPr>
            <a:spLocks noGrp="1"/>
          </p:cNvSpPr>
          <p:nvPr>
            <p:ph idx="1"/>
          </p:nvPr>
        </p:nvSpPr>
        <p:spPr>
          <a:xfrm>
            <a:off x="405780" y="1052736"/>
            <a:ext cx="11305256" cy="5328592"/>
          </a:xfrm>
        </p:spPr>
        <p:txBody>
          <a:bodyPr/>
          <a:lstStyle/>
          <a:p>
            <a:r>
              <a:rPr lang="tr-TR" dirty="0" smtClean="0"/>
              <a:t>İLKELER</a:t>
            </a:r>
          </a:p>
          <a:p>
            <a:r>
              <a:rPr lang="tr-TR" dirty="0"/>
              <a:t>6- Eğitim Öğretim Amacıyla Kullanılan Zamanlarda Bu Yerlerin Elektrik Su Ve benzeri Tüketimlerinin Ölçülebilmesi Esastır. Süzme Sayaç Benzeri Teknolojilerin Kullanılmadan Aksini İddia Etmek Mümkün Değildir.</a:t>
            </a:r>
          </a:p>
          <a:p>
            <a:r>
              <a:rPr lang="tr-TR" dirty="0"/>
              <a:t>7- Eğitim Amacıyla Kullanılmasına İlişkin Kanıtlayıcı Belgelerinde Bulunması Gerekmektedir.</a:t>
            </a:r>
          </a:p>
          <a:p>
            <a:r>
              <a:rPr lang="tr-TR" dirty="0"/>
              <a:t>8- Sosyal Tesisler Bedelsiz Olarak Kullandırılmamalıdır</a:t>
            </a:r>
          </a:p>
          <a:p>
            <a:r>
              <a:rPr lang="tr-TR" dirty="0"/>
              <a:t>9- Sadece Kamu Görevlilerine Hizmet Vermek, Kar Amacı Gütmemek Ve Üçüncü Kişilere Kiralanmamak Koşuluyla Sosyal Tesisler Kurumlar Vergisinden Muaftır. Ancak </a:t>
            </a:r>
            <a:r>
              <a:rPr lang="tr-TR" b="1" dirty="0"/>
              <a:t>Sosyal Hayatın Gereği Kurum Dışındaki Diğer Kamu Personeline De Hizmet Sunması</a:t>
            </a:r>
            <a:r>
              <a:rPr lang="tr-TR" dirty="0"/>
              <a:t>, Amacını Etkilemeyeceğinden Mükellefiyet Kurulmasına Gerek Yoktur.</a:t>
            </a:r>
          </a:p>
          <a:p>
            <a:endParaRPr lang="tr-TR" dirty="0"/>
          </a:p>
        </p:txBody>
      </p:sp>
    </p:spTree>
    <p:extLst>
      <p:ext uri="{BB962C8B-B14F-4D97-AF65-F5344CB8AC3E}">
        <p14:creationId xmlns:p14="http://schemas.microsoft.com/office/powerpoint/2010/main" val="2632942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260648"/>
            <a:ext cx="5451593" cy="476920"/>
          </a:xfrm>
        </p:spPr>
        <p:txBody>
          <a:bodyPr>
            <a:normAutofit fontScale="90000"/>
          </a:bodyPr>
          <a:lstStyle/>
          <a:p>
            <a:r>
              <a:rPr lang="tr-TR" i="1" dirty="0" smtClean="0"/>
              <a:t>Sosyal Tesisler</a:t>
            </a:r>
            <a:endParaRPr lang="tr-TR" i="1" dirty="0"/>
          </a:p>
        </p:txBody>
      </p:sp>
      <p:sp>
        <p:nvSpPr>
          <p:cNvPr id="3" name="İçerik Yer Tutucusu 2"/>
          <p:cNvSpPr>
            <a:spLocks noGrp="1"/>
          </p:cNvSpPr>
          <p:nvPr>
            <p:ph idx="1"/>
          </p:nvPr>
        </p:nvSpPr>
        <p:spPr>
          <a:xfrm>
            <a:off x="477788" y="764704"/>
            <a:ext cx="11233248" cy="5616624"/>
          </a:xfrm>
        </p:spPr>
        <p:txBody>
          <a:bodyPr/>
          <a:lstStyle/>
          <a:p>
            <a:r>
              <a:rPr lang="tr-TR" dirty="0"/>
              <a:t>10- Sosyal Tesislerin Amacı Dışında Faaliyet Göstermemesi Veya Kamu Görevlileri Dışındaki Kişi Ve Kuruluşlara Da Hizmet Vermesi Durumunun Devamlılık Arz Etmemesi Gerekir.</a:t>
            </a:r>
          </a:p>
          <a:p>
            <a:r>
              <a:rPr lang="tr-TR" dirty="0"/>
              <a:t>11- Sosyal Tesislerin Kar Amacı Gütmeyen Faaliyetleri </a:t>
            </a:r>
            <a:r>
              <a:rPr lang="tr-TR" dirty="0" err="1"/>
              <a:t>Kdv’ye</a:t>
            </a:r>
            <a:r>
              <a:rPr lang="tr-TR" dirty="0"/>
              <a:t> Tabi Değildir. </a:t>
            </a:r>
          </a:p>
          <a:p>
            <a:r>
              <a:rPr lang="tr-TR" dirty="0"/>
              <a:t>12-Sosyal Tesislerin Brüt Gelirlerinin En Az %5 İ Tutarında Bakım Onarım Payı Ayrılmalıdır.</a:t>
            </a:r>
          </a:p>
          <a:p>
            <a:endParaRPr lang="tr-TR" dirty="0"/>
          </a:p>
        </p:txBody>
      </p:sp>
    </p:spTree>
    <p:extLst>
      <p:ext uri="{BB962C8B-B14F-4D97-AF65-F5344CB8AC3E}">
        <p14:creationId xmlns:p14="http://schemas.microsoft.com/office/powerpoint/2010/main" val="4033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93812" y="620688"/>
            <a:ext cx="11017224" cy="5688632"/>
          </a:xfrm>
        </p:spPr>
        <p:txBody>
          <a:bodyPr>
            <a:normAutofit/>
          </a:bodyPr>
          <a:lstStyle/>
          <a:p>
            <a:pPr marL="0" indent="0" algn="r">
              <a:buNone/>
            </a:pPr>
            <a:r>
              <a:rPr lang="tr-TR" sz="13800" i="1" dirty="0" smtClean="0"/>
              <a:t>Teşekkürler</a:t>
            </a:r>
          </a:p>
          <a:p>
            <a:pPr marL="0" indent="0" algn="r">
              <a:buNone/>
            </a:pPr>
            <a:r>
              <a:rPr lang="tr-TR" sz="4800" i="1" dirty="0" smtClean="0"/>
              <a:t>Ömer DEMİRDAŞ</a:t>
            </a:r>
          </a:p>
          <a:p>
            <a:pPr marL="0" indent="0" algn="r">
              <a:buNone/>
            </a:pPr>
            <a:r>
              <a:rPr lang="tr-TR" sz="4800" i="1" dirty="0" smtClean="0"/>
              <a:t>Mail?</a:t>
            </a:r>
          </a:p>
          <a:p>
            <a:pPr marL="0" indent="0" algn="r">
              <a:buNone/>
            </a:pPr>
            <a:r>
              <a:rPr lang="tr-TR" sz="4800" i="1" dirty="0" smtClean="0"/>
              <a:t>Mahmut GÜLER,</a:t>
            </a:r>
          </a:p>
          <a:p>
            <a:pPr marL="0" indent="0" algn="r">
              <a:buNone/>
            </a:pPr>
            <a:r>
              <a:rPr lang="tr-TR" sz="4800" i="1" dirty="0" smtClean="0"/>
              <a:t>mahmutguler@sayistay.gov.tr</a:t>
            </a:r>
            <a:endParaRPr lang="tr-TR" sz="4800" i="1" dirty="0"/>
          </a:p>
        </p:txBody>
      </p:sp>
    </p:spTree>
    <p:extLst>
      <p:ext uri="{BB962C8B-B14F-4D97-AF65-F5344CB8AC3E}">
        <p14:creationId xmlns:p14="http://schemas.microsoft.com/office/powerpoint/2010/main" val="265942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05780" y="332656"/>
            <a:ext cx="2211233" cy="476920"/>
          </a:xfrm>
        </p:spPr>
        <p:txBody>
          <a:bodyPr>
            <a:normAutofit fontScale="90000"/>
          </a:bodyPr>
          <a:lstStyle/>
          <a:p>
            <a:r>
              <a:rPr lang="tr-TR" i="1" dirty="0" smtClean="0"/>
              <a:t>İhtiyaç Payı</a:t>
            </a:r>
            <a:endParaRPr lang="tr-TR" i="1" dirty="0"/>
          </a:p>
        </p:txBody>
      </p:sp>
      <p:sp>
        <p:nvSpPr>
          <p:cNvPr id="3" name="İçerik Yer Tutucusu 2"/>
          <p:cNvSpPr>
            <a:spLocks noGrp="1"/>
          </p:cNvSpPr>
          <p:nvPr>
            <p:ph idx="1"/>
          </p:nvPr>
        </p:nvSpPr>
        <p:spPr>
          <a:xfrm>
            <a:off x="405780" y="1268760"/>
            <a:ext cx="11233248" cy="4896544"/>
          </a:xfrm>
        </p:spPr>
        <p:txBody>
          <a:bodyPr/>
          <a:lstStyle/>
          <a:p>
            <a:pPr algn="just"/>
            <a:r>
              <a:rPr lang="tr-TR" dirty="0"/>
              <a:t>Sayıştay Temyiz Kurulu 19.04.2017 Tarih 41608 </a:t>
            </a:r>
            <a:r>
              <a:rPr lang="tr-TR" dirty="0" err="1"/>
              <a:t>Nolu</a:t>
            </a:r>
            <a:r>
              <a:rPr lang="tr-TR" dirty="0"/>
              <a:t> kararında Döner sermaye </a:t>
            </a:r>
            <a:r>
              <a:rPr lang="tr-TR" dirty="0" smtClean="0"/>
              <a:t>ek ödemesinin; </a:t>
            </a:r>
            <a:r>
              <a:rPr lang="tr-TR" dirty="0"/>
              <a:t>“öğretim görevlileri” payından yapılması gerekirken “araç, gereç, araştırma ve diğer </a:t>
            </a:r>
            <a:r>
              <a:rPr lang="tr-TR" dirty="0" smtClean="0"/>
              <a:t>ihtiyaçlar(ihtiyaç payı)” </a:t>
            </a:r>
            <a:r>
              <a:rPr lang="tr-TR" dirty="0"/>
              <a:t>payından ödenmesi hakkında kamu zararı kararı vermiştir.</a:t>
            </a:r>
          </a:p>
          <a:p>
            <a:pPr algn="just"/>
            <a:r>
              <a:rPr lang="tr-TR" dirty="0"/>
              <a:t>Sayıştay Temyiz Kurulu 05.04.2016 Tarih 41770 </a:t>
            </a:r>
            <a:r>
              <a:rPr lang="tr-TR" dirty="0" err="1"/>
              <a:t>Nolu</a:t>
            </a:r>
            <a:r>
              <a:rPr lang="tr-TR" dirty="0"/>
              <a:t> kararında 58. maddeye aykırı olarak özel gelir katkı payı ödemelerinin yapılmasında, en az % 35 olarak belirlenmiş olan işletme payının % 30 olarak uygulanması sonucu fazla ödemede bulunulduğu gerekçesiyle verilen tazmin hükmünü onaylamıştır. </a:t>
            </a:r>
          </a:p>
          <a:p>
            <a:r>
              <a:rPr lang="tr-TR" dirty="0"/>
              <a:t>Sayıştay 2. Dairesinin 29.12.2015 tarih ve 35362 </a:t>
            </a:r>
            <a:r>
              <a:rPr lang="tr-TR" dirty="0" err="1"/>
              <a:t>nolu</a:t>
            </a:r>
            <a:r>
              <a:rPr lang="tr-TR" dirty="0"/>
              <a:t> kararında ihtiyaç payı kesintilerinin %30 yerine %15 üzerinden yapılması sonucu personele dağıtılan ek ödeme tutarında artış sağlanmasını kamu zararı olarak nitelendirilmiştir.</a:t>
            </a:r>
          </a:p>
          <a:p>
            <a:endParaRPr lang="tr-TR" dirty="0"/>
          </a:p>
        </p:txBody>
      </p:sp>
    </p:spTree>
    <p:extLst>
      <p:ext uri="{BB962C8B-B14F-4D97-AF65-F5344CB8AC3E}">
        <p14:creationId xmlns:p14="http://schemas.microsoft.com/office/powerpoint/2010/main" val="2387948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Başlık 9"/>
          <p:cNvSpPr>
            <a:spLocks noGrp="1"/>
          </p:cNvSpPr>
          <p:nvPr>
            <p:ph type="title"/>
          </p:nvPr>
        </p:nvSpPr>
        <p:spPr>
          <a:xfrm>
            <a:off x="1422030" y="990599"/>
            <a:ext cx="9344765" cy="2235203"/>
          </a:xfrm>
        </p:spPr>
        <p:txBody>
          <a:bodyPr rtlCol="0"/>
          <a:lstStyle/>
          <a:p>
            <a:pPr rtl="0"/>
            <a:r>
              <a:rPr lang="tr-TR" dirty="0"/>
              <a:t>EK ÖDEME</a:t>
            </a:r>
            <a:endParaRPr lang="tr" dirty="0"/>
          </a:p>
        </p:txBody>
      </p:sp>
      <p:sp>
        <p:nvSpPr>
          <p:cNvPr id="11" name="Metin Yer Tutucusu 10"/>
          <p:cNvSpPr>
            <a:spLocks noGrp="1"/>
          </p:cNvSpPr>
          <p:nvPr>
            <p:ph type="body" idx="1"/>
          </p:nvPr>
        </p:nvSpPr>
        <p:spPr>
          <a:xfrm>
            <a:off x="1422030" y="3733800"/>
            <a:ext cx="9344765" cy="1219200"/>
          </a:xfrm>
        </p:spPr>
        <p:txBody>
          <a:bodyPr rtlCol="0"/>
          <a:lstStyle/>
          <a:p>
            <a:pPr rtl="0"/>
            <a:endParaRPr lang="en-US" dirty="0"/>
          </a:p>
        </p:txBody>
      </p:sp>
    </p:spTree>
    <p:extLst>
      <p:ext uri="{BB962C8B-B14F-4D97-AF65-F5344CB8AC3E}">
        <p14:creationId xmlns:p14="http://schemas.microsoft.com/office/powerpoint/2010/main" val="2812312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D8D5D449-6218-4CFC-BDEA-F614796E2995}"/>
              </a:ext>
            </a:extLst>
          </p:cNvPr>
          <p:cNvSpPr>
            <a:spLocks noGrp="1"/>
          </p:cNvSpPr>
          <p:nvPr>
            <p:ph type="title"/>
          </p:nvPr>
        </p:nvSpPr>
        <p:spPr>
          <a:xfrm>
            <a:off x="331549" y="260648"/>
            <a:ext cx="4587497" cy="548928"/>
          </a:xfrm>
        </p:spPr>
        <p:txBody>
          <a:bodyPr>
            <a:normAutofit fontScale="90000"/>
          </a:bodyPr>
          <a:lstStyle/>
          <a:p>
            <a:r>
              <a:rPr lang="tr-TR" i="1" dirty="0"/>
              <a:t>2547/ 58 /c</a:t>
            </a:r>
          </a:p>
        </p:txBody>
      </p:sp>
      <p:graphicFrame>
        <p:nvGraphicFramePr>
          <p:cNvPr id="4" name="İçerik Yer Tutucusu 3">
            <a:extLst>
              <a:ext uri="{FF2B5EF4-FFF2-40B4-BE49-F238E27FC236}">
                <a16:creationId xmlns:a16="http://schemas.microsoft.com/office/drawing/2014/main" xmlns="" id="{0FB69D8F-9E62-42DA-B6E2-2052154A6AC7}"/>
              </a:ext>
            </a:extLst>
          </p:cNvPr>
          <p:cNvGraphicFramePr>
            <a:graphicFrameLocks noGrp="1"/>
          </p:cNvGraphicFramePr>
          <p:nvPr>
            <p:ph idx="1"/>
            <p:extLst>
              <p:ext uri="{D42A27DB-BD31-4B8C-83A1-F6EECF244321}">
                <p14:modId xmlns:p14="http://schemas.microsoft.com/office/powerpoint/2010/main" val="2653126921"/>
              </p:ext>
            </p:extLst>
          </p:nvPr>
        </p:nvGraphicFramePr>
        <p:xfrm>
          <a:off x="333772" y="980728"/>
          <a:ext cx="11521280" cy="5445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63884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430116" y="404664"/>
            <a:ext cx="5832648" cy="476920"/>
          </a:xfrm>
        </p:spPr>
        <p:txBody>
          <a:bodyPr rtlCol="0">
            <a:normAutofit/>
          </a:bodyPr>
          <a:lstStyle/>
          <a:p>
            <a:pPr algn="ctr" rtl="0"/>
            <a:r>
              <a:rPr lang="tr" sz="2000" dirty="0" smtClean="0"/>
              <a:t>Hastenelerde Görev Yapan Personel</a:t>
            </a:r>
            <a:endParaRPr lang="tr" sz="2000" dirty="0"/>
          </a:p>
        </p:txBody>
      </p:sp>
      <p:graphicFrame>
        <p:nvGraphicFramePr>
          <p:cNvPr id="7" name="İçerik Yer Tutucusu 6"/>
          <p:cNvGraphicFramePr>
            <a:graphicFrameLocks noGrp="1"/>
          </p:cNvGraphicFramePr>
          <p:nvPr>
            <p:ph sz="half" idx="2"/>
            <p:extLst>
              <p:ext uri="{D42A27DB-BD31-4B8C-83A1-F6EECF244321}">
                <p14:modId xmlns:p14="http://schemas.microsoft.com/office/powerpoint/2010/main" val="3486595310"/>
              </p:ext>
            </p:extLst>
          </p:nvPr>
        </p:nvGraphicFramePr>
        <p:xfrm>
          <a:off x="477838" y="981075"/>
          <a:ext cx="5545137" cy="5543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İçerik Yer Tutucusu 7"/>
          <p:cNvGraphicFramePr>
            <a:graphicFrameLocks noGrp="1"/>
          </p:cNvGraphicFramePr>
          <p:nvPr>
            <p:ph sz="quarter" idx="4"/>
            <p:extLst>
              <p:ext uri="{D42A27DB-BD31-4B8C-83A1-F6EECF244321}">
                <p14:modId xmlns:p14="http://schemas.microsoft.com/office/powerpoint/2010/main" val="1690589678"/>
              </p:ext>
            </p:extLst>
          </p:nvPr>
        </p:nvGraphicFramePr>
        <p:xfrm>
          <a:off x="6094413" y="981075"/>
          <a:ext cx="5616575" cy="554355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728524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8CA27DB7-F0E3-47B5-A84D-9FC88376BD12}"/>
              </a:ext>
            </a:extLst>
          </p:cNvPr>
          <p:cNvSpPr>
            <a:spLocks noGrp="1"/>
          </p:cNvSpPr>
          <p:nvPr>
            <p:ph type="title"/>
          </p:nvPr>
        </p:nvSpPr>
        <p:spPr>
          <a:xfrm>
            <a:off x="909836" y="431217"/>
            <a:ext cx="3456383" cy="836960"/>
          </a:xfrm>
        </p:spPr>
        <p:txBody>
          <a:bodyPr>
            <a:normAutofit/>
          </a:bodyPr>
          <a:lstStyle/>
          <a:p>
            <a:r>
              <a:rPr lang="tr-TR" sz="2000" dirty="0"/>
              <a:t>Ek ödeme oranları</a:t>
            </a:r>
          </a:p>
        </p:txBody>
      </p:sp>
      <p:graphicFrame>
        <p:nvGraphicFramePr>
          <p:cNvPr id="6" name="İçerik Yer Tutucusu 5">
            <a:extLst>
              <a:ext uri="{FF2B5EF4-FFF2-40B4-BE49-F238E27FC236}">
                <a16:creationId xmlns:a16="http://schemas.microsoft.com/office/drawing/2014/main" xmlns="" id="{02EB58A7-5A14-4D45-ABD0-EF8BA84F3C89}"/>
              </a:ext>
            </a:extLst>
          </p:cNvPr>
          <p:cNvGraphicFramePr>
            <a:graphicFrameLocks noGrp="1"/>
          </p:cNvGraphicFramePr>
          <p:nvPr>
            <p:ph idx="1"/>
            <p:extLst>
              <p:ext uri="{D42A27DB-BD31-4B8C-83A1-F6EECF244321}">
                <p14:modId xmlns:p14="http://schemas.microsoft.com/office/powerpoint/2010/main" val="4172507168"/>
              </p:ext>
            </p:extLst>
          </p:nvPr>
        </p:nvGraphicFramePr>
        <p:xfrm>
          <a:off x="0" y="461975"/>
          <a:ext cx="11783044" cy="59648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etin kutusu 4">
            <a:extLst>
              <a:ext uri="{FF2B5EF4-FFF2-40B4-BE49-F238E27FC236}">
                <a16:creationId xmlns:a16="http://schemas.microsoft.com/office/drawing/2014/main" xmlns="" id="{87CB26E3-412D-4673-9F5A-E548BB213430}"/>
              </a:ext>
            </a:extLst>
          </p:cNvPr>
          <p:cNvSpPr txBox="1"/>
          <p:nvPr/>
        </p:nvSpPr>
        <p:spPr>
          <a:xfrm>
            <a:off x="7534572" y="868067"/>
            <a:ext cx="4390400" cy="400110"/>
          </a:xfrm>
          <a:prstGeom prst="rect">
            <a:avLst/>
          </a:prstGeom>
          <a:noFill/>
        </p:spPr>
        <p:txBody>
          <a:bodyPr wrap="square" rtlCol="0">
            <a:spAutoFit/>
          </a:bodyPr>
          <a:lstStyle/>
          <a:p>
            <a:r>
              <a:rPr lang="tr-TR" sz="2000" dirty="0"/>
              <a:t>Dikkate</a:t>
            </a:r>
            <a:r>
              <a:rPr lang="tr-TR" sz="1200" dirty="0"/>
              <a:t> </a:t>
            </a:r>
            <a:r>
              <a:rPr lang="tr-TR" sz="2000" dirty="0"/>
              <a:t>alınarak belirlenmelidir</a:t>
            </a:r>
            <a:r>
              <a:rPr lang="tr-TR" sz="1200" dirty="0"/>
              <a:t>.</a:t>
            </a:r>
          </a:p>
        </p:txBody>
      </p:sp>
    </p:spTree>
    <p:extLst>
      <p:ext uri="{BB962C8B-B14F-4D97-AF65-F5344CB8AC3E}">
        <p14:creationId xmlns:p14="http://schemas.microsoft.com/office/powerpoint/2010/main" val="626922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77788" y="332656"/>
            <a:ext cx="2283241" cy="576064"/>
          </a:xfrm>
        </p:spPr>
        <p:txBody>
          <a:bodyPr rtlCol="0">
            <a:normAutofit fontScale="90000"/>
          </a:bodyPr>
          <a:lstStyle/>
          <a:p>
            <a:pPr rtl="0"/>
            <a:r>
              <a:rPr lang="tr" i="1" dirty="0"/>
              <a:t>2547/58/</a:t>
            </a:r>
            <a:r>
              <a:rPr lang="tr-TR" i="1" dirty="0"/>
              <a:t>d</a:t>
            </a:r>
            <a:endParaRPr lang="tr" i="1" dirty="0"/>
          </a:p>
        </p:txBody>
      </p:sp>
      <p:sp>
        <p:nvSpPr>
          <p:cNvPr id="3" name="İçerik Yer Tutucusu 2">
            <a:extLst>
              <a:ext uri="{FF2B5EF4-FFF2-40B4-BE49-F238E27FC236}">
                <a16:creationId xmlns:a16="http://schemas.microsoft.com/office/drawing/2014/main" xmlns="" id="{1D422912-C541-431F-8980-F640544ADFD7}"/>
              </a:ext>
            </a:extLst>
          </p:cNvPr>
          <p:cNvSpPr>
            <a:spLocks noGrp="1"/>
          </p:cNvSpPr>
          <p:nvPr>
            <p:ph idx="1"/>
          </p:nvPr>
        </p:nvSpPr>
        <p:spPr>
          <a:xfrm>
            <a:off x="1218882" y="1124744"/>
            <a:ext cx="9751060" cy="4915272"/>
          </a:xfrm>
        </p:spPr>
        <p:txBody>
          <a:bodyPr/>
          <a:lstStyle/>
          <a:p>
            <a:endParaRPr lang="tr-TR" dirty="0"/>
          </a:p>
          <a:p>
            <a:r>
              <a:rPr lang="tr-TR" dirty="0"/>
              <a:t>Ziraat ve Veteriner Fakülteleri</a:t>
            </a:r>
          </a:p>
          <a:p>
            <a:r>
              <a:rPr lang="tr-TR" dirty="0"/>
              <a:t>Sivil Havacılık Yüksekokulu</a:t>
            </a:r>
          </a:p>
          <a:p>
            <a:r>
              <a:rPr lang="tr-TR" dirty="0"/>
              <a:t>Bünyesinde Atölye veya Laboratuvar Olan Yük. </a:t>
            </a:r>
            <a:r>
              <a:rPr lang="tr-TR" dirty="0" err="1"/>
              <a:t>Öğr</a:t>
            </a:r>
            <a:r>
              <a:rPr lang="tr-TR" dirty="0"/>
              <a:t>. Kur.</a:t>
            </a:r>
          </a:p>
          <a:p>
            <a:r>
              <a:rPr lang="tr-TR" dirty="0"/>
              <a:t>Sürekli Eğitim Merkezleri</a:t>
            </a:r>
          </a:p>
          <a:p>
            <a:r>
              <a:rPr lang="tr-TR" dirty="0"/>
              <a:t>Açık Öğretim Hizmeti Veren Kurumlar</a:t>
            </a:r>
          </a:p>
          <a:p>
            <a:r>
              <a:rPr lang="tr-TR" u="sng" dirty="0"/>
              <a:t>DÜZENLİ DÖNER SERMAYE GELİRİ OLAN</a:t>
            </a:r>
          </a:p>
        </p:txBody>
      </p:sp>
    </p:spTree>
    <p:extLst>
      <p:ext uri="{BB962C8B-B14F-4D97-AF65-F5344CB8AC3E}">
        <p14:creationId xmlns:p14="http://schemas.microsoft.com/office/powerpoint/2010/main" val="375196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8A18ECAE-4956-407F-8247-23267D976936}"/>
              </a:ext>
            </a:extLst>
          </p:cNvPr>
          <p:cNvSpPr>
            <a:spLocks noGrp="1"/>
          </p:cNvSpPr>
          <p:nvPr>
            <p:ph type="title"/>
          </p:nvPr>
        </p:nvSpPr>
        <p:spPr>
          <a:xfrm>
            <a:off x="549796" y="332656"/>
            <a:ext cx="1995209" cy="619472"/>
          </a:xfrm>
        </p:spPr>
        <p:txBody>
          <a:bodyPr/>
          <a:lstStyle/>
          <a:p>
            <a:r>
              <a:rPr lang="tr-TR" i="1" dirty="0"/>
              <a:t>2547/58/e</a:t>
            </a:r>
          </a:p>
        </p:txBody>
      </p:sp>
      <p:graphicFrame>
        <p:nvGraphicFramePr>
          <p:cNvPr id="4" name="İçerik Yer Tutucusu 3">
            <a:extLst>
              <a:ext uri="{FF2B5EF4-FFF2-40B4-BE49-F238E27FC236}">
                <a16:creationId xmlns:a16="http://schemas.microsoft.com/office/drawing/2014/main" xmlns="" id="{417C891F-C6E1-4D10-A3F3-721AF3026D15}"/>
              </a:ext>
            </a:extLst>
          </p:cNvPr>
          <p:cNvGraphicFramePr>
            <a:graphicFrameLocks noGrp="1"/>
          </p:cNvGraphicFramePr>
          <p:nvPr>
            <p:ph idx="1"/>
            <p:extLst>
              <p:ext uri="{D42A27DB-BD31-4B8C-83A1-F6EECF244321}">
                <p14:modId xmlns:p14="http://schemas.microsoft.com/office/powerpoint/2010/main" val="1038127123"/>
              </p:ext>
            </p:extLst>
          </p:nvPr>
        </p:nvGraphicFramePr>
        <p:xfrm>
          <a:off x="-746348" y="1196752"/>
          <a:ext cx="12457384" cy="50180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83639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05780" y="116632"/>
            <a:ext cx="9751060" cy="792088"/>
          </a:xfrm>
        </p:spPr>
        <p:txBody>
          <a:bodyPr/>
          <a:lstStyle/>
          <a:p>
            <a:r>
              <a:rPr lang="tr-TR" i="1" dirty="0" smtClean="0"/>
              <a:t>Dağıtılacak gelirin niteliği nedir?</a:t>
            </a:r>
            <a:endParaRPr lang="tr-TR" i="1" dirty="0"/>
          </a:p>
        </p:txBody>
      </p:sp>
      <p:sp>
        <p:nvSpPr>
          <p:cNvPr id="3" name="İçerik Yer Tutucusu 2"/>
          <p:cNvSpPr>
            <a:spLocks noGrp="1"/>
          </p:cNvSpPr>
          <p:nvPr>
            <p:ph idx="1"/>
          </p:nvPr>
        </p:nvSpPr>
        <p:spPr>
          <a:xfrm>
            <a:off x="549796" y="1052736"/>
            <a:ext cx="11089232" cy="5256584"/>
          </a:xfrm>
        </p:spPr>
        <p:txBody>
          <a:bodyPr>
            <a:normAutofit fontScale="92500" lnSpcReduction="20000"/>
          </a:bodyPr>
          <a:lstStyle/>
          <a:p>
            <a:pPr algn="just"/>
            <a:r>
              <a:rPr lang="tr-TR" dirty="0"/>
              <a:t>Sayıştay </a:t>
            </a:r>
            <a:r>
              <a:rPr lang="tr-TR" dirty="0" smtClean="0"/>
              <a:t>2. Dairesi </a:t>
            </a:r>
            <a:r>
              <a:rPr lang="tr-TR" dirty="0"/>
              <a:t>07.03.2016 </a:t>
            </a:r>
            <a:r>
              <a:rPr lang="tr-TR" dirty="0" smtClean="0"/>
              <a:t>Tarih</a:t>
            </a:r>
            <a:r>
              <a:rPr lang="tr-TR" dirty="0"/>
              <a:t>, 35367 </a:t>
            </a:r>
            <a:r>
              <a:rPr lang="tr-TR" dirty="0" err="1" smtClean="0"/>
              <a:t>Nolu</a:t>
            </a:r>
            <a:r>
              <a:rPr lang="tr-TR" dirty="0" smtClean="0"/>
              <a:t> </a:t>
            </a:r>
            <a:r>
              <a:rPr lang="tr-TR" dirty="0"/>
              <a:t>kararında meslek yüksekokulu uygulama otelinin gelirlerinden öğretim elemanlarına ek ödeme yapılmasını mevzuata aykırı bulmuş ve kamu </a:t>
            </a:r>
            <a:r>
              <a:rPr lang="tr-TR" dirty="0" smtClean="0"/>
              <a:t>zararına hükmetmiştir. </a:t>
            </a:r>
          </a:p>
          <a:p>
            <a:pPr algn="just"/>
            <a:r>
              <a:rPr lang="tr-TR" dirty="0"/>
              <a:t>Sayıştay Temyiz Kurulu </a:t>
            </a:r>
            <a:r>
              <a:rPr lang="tr-TR" dirty="0" smtClean="0"/>
              <a:t>13.01.2009 Tarih 30571 </a:t>
            </a:r>
            <a:r>
              <a:rPr lang="tr-TR" dirty="0" err="1"/>
              <a:t>N</a:t>
            </a:r>
            <a:r>
              <a:rPr lang="tr-TR" dirty="0" err="1" smtClean="0"/>
              <a:t>olu</a:t>
            </a:r>
            <a:r>
              <a:rPr lang="tr-TR" dirty="0" smtClean="0"/>
              <a:t> </a:t>
            </a:r>
            <a:r>
              <a:rPr lang="tr-TR" dirty="0"/>
              <a:t>kararında Öğretim elamanlarının katkısı olmadan elde edilen matbaa gelirlerinin Üniversite Matbaa Müdürlüğü personeline döner sermaye katkı payı olarak dağıtılmasının mümkün olmadığına hükmetmiştir. </a:t>
            </a:r>
            <a:endParaRPr lang="tr-TR" dirty="0" smtClean="0"/>
          </a:p>
          <a:p>
            <a:pPr algn="just"/>
            <a:r>
              <a:rPr lang="tr-TR" dirty="0"/>
              <a:t>24.08.1984 tarih ve 4436/1 sayılı Sayıştay Genel Kurul Kararında: " Eczane, kütüphane ve benzeri kuruluşlarca, herhangi bir anabilim dalının </a:t>
            </a:r>
            <a:r>
              <a:rPr lang="tr-TR" u="sng" dirty="0"/>
              <a:t>eğitim-öğretim ve araştırma faaliyetleri ile ilgili olmaksızın</a:t>
            </a:r>
            <a:r>
              <a:rPr lang="tr-TR" dirty="0"/>
              <a:t> sağlanan gelirlerin dağıtıma tabi tutulmasının mümkün </a:t>
            </a:r>
            <a:r>
              <a:rPr lang="tr-TR" dirty="0" smtClean="0"/>
              <a:t>bulunmadığı»</a:t>
            </a:r>
          </a:p>
          <a:p>
            <a:pPr algn="just"/>
            <a:r>
              <a:rPr lang="tr-TR" dirty="0"/>
              <a:t>Sayıştay Temyiz </a:t>
            </a:r>
            <a:r>
              <a:rPr lang="tr-TR" dirty="0" smtClean="0"/>
              <a:t>Kurulu öğretim elamanlarının </a:t>
            </a:r>
            <a:r>
              <a:rPr lang="tr-TR" b="1" dirty="0"/>
              <a:t>akademik çalışmaları sonucu elde edilmeyen</a:t>
            </a:r>
            <a:r>
              <a:rPr lang="tr-TR" dirty="0"/>
              <a:t> döner sermaye </a:t>
            </a:r>
            <a:r>
              <a:rPr lang="tr-TR" dirty="0" smtClean="0"/>
              <a:t>gelirlerinin </a:t>
            </a:r>
            <a:r>
              <a:rPr lang="tr-TR" dirty="0"/>
              <a:t>personele katkı payı olarak dağıtılamayacağını belirterek, </a:t>
            </a:r>
            <a:r>
              <a:rPr lang="tr-TR" dirty="0" smtClean="0"/>
              <a:t>üniversite </a:t>
            </a:r>
            <a:r>
              <a:rPr lang="tr-TR" dirty="0"/>
              <a:t>öğrencilerine, personele ve </a:t>
            </a:r>
            <a:r>
              <a:rPr lang="tr-TR" dirty="0" smtClean="0"/>
              <a:t>kampüs </a:t>
            </a:r>
            <a:r>
              <a:rPr lang="tr-TR" dirty="0"/>
              <a:t>içinde bulunan personel lojmanlarına internet hizmeti verilmesinden dolayı elde edilen </a:t>
            </a:r>
            <a:r>
              <a:rPr lang="tr-TR" dirty="0" smtClean="0"/>
              <a:t>gelirlerin, </a:t>
            </a:r>
            <a:r>
              <a:rPr lang="tr-TR" dirty="0"/>
              <a:t>o birimde öğretim üyeleri bulunması nedeniyle </a:t>
            </a:r>
            <a:r>
              <a:rPr lang="tr-TR" dirty="0" smtClean="0"/>
              <a:t>elde edilen gelirin katkılı </a:t>
            </a:r>
            <a:r>
              <a:rPr lang="tr-TR" dirty="0"/>
              <a:t>gelir olarak değerlendirilemeyeceğine hükmetmiştir.</a:t>
            </a:r>
          </a:p>
          <a:p>
            <a:endParaRPr lang="tr-TR" dirty="0" smtClean="0"/>
          </a:p>
          <a:p>
            <a:endParaRPr lang="tr-TR" dirty="0"/>
          </a:p>
        </p:txBody>
      </p:sp>
    </p:spTree>
    <p:extLst>
      <p:ext uri="{BB962C8B-B14F-4D97-AF65-F5344CB8AC3E}">
        <p14:creationId xmlns:p14="http://schemas.microsoft.com/office/powerpoint/2010/main" val="2144009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Başlık 12"/>
          <p:cNvSpPr>
            <a:spLocks noGrp="1"/>
          </p:cNvSpPr>
          <p:nvPr>
            <p:ph type="title"/>
          </p:nvPr>
        </p:nvSpPr>
        <p:spPr>
          <a:xfrm>
            <a:off x="405780" y="404664"/>
            <a:ext cx="2787297" cy="476920"/>
          </a:xfrm>
        </p:spPr>
        <p:txBody>
          <a:bodyPr rtlCol="0">
            <a:normAutofit fontScale="90000"/>
          </a:bodyPr>
          <a:lstStyle/>
          <a:p>
            <a:pPr rtl="0"/>
            <a:r>
              <a:rPr lang="tr" dirty="0" smtClean="0"/>
              <a:t>Konu Başlıkları</a:t>
            </a:r>
            <a:endParaRPr lang="tr" dirty="0"/>
          </a:p>
        </p:txBody>
      </p:sp>
      <p:sp>
        <p:nvSpPr>
          <p:cNvPr id="14" name="İçerik Yer Tutucusu 13"/>
          <p:cNvSpPr>
            <a:spLocks noGrp="1"/>
          </p:cNvSpPr>
          <p:nvPr>
            <p:ph idx="1"/>
          </p:nvPr>
        </p:nvSpPr>
        <p:spPr>
          <a:xfrm>
            <a:off x="477788" y="887146"/>
            <a:ext cx="11305256" cy="5494182"/>
          </a:xfrm>
        </p:spPr>
        <p:txBody>
          <a:bodyPr rtlCol="0"/>
          <a:lstStyle/>
          <a:p>
            <a:pPr rtl="0"/>
            <a:r>
              <a:rPr lang="tr" dirty="0" smtClean="0"/>
              <a:t>Döner Sermaye İşletmelerinin Tanımı ve 5018 sayılı Kanun Karşısındaki Durumu</a:t>
            </a:r>
            <a:endParaRPr lang="tr" dirty="0"/>
          </a:p>
          <a:p>
            <a:pPr rtl="0"/>
            <a:r>
              <a:rPr lang="tr" dirty="0" smtClean="0"/>
              <a:t>İhtiyaç Payı</a:t>
            </a:r>
          </a:p>
          <a:p>
            <a:pPr rtl="0"/>
            <a:r>
              <a:rPr lang="tr-TR" dirty="0" smtClean="0"/>
              <a:t>E</a:t>
            </a:r>
            <a:r>
              <a:rPr lang="tr" dirty="0" smtClean="0"/>
              <a:t>k Ödeme</a:t>
            </a:r>
          </a:p>
          <a:p>
            <a:pPr rtl="0"/>
            <a:r>
              <a:rPr lang="tr" dirty="0" smtClean="0"/>
              <a:t>Yönetici Payı</a:t>
            </a:r>
          </a:p>
          <a:p>
            <a:pPr rtl="0"/>
            <a:r>
              <a:rPr lang="tr" dirty="0" smtClean="0"/>
              <a:t>Vergi</a:t>
            </a:r>
          </a:p>
          <a:p>
            <a:pPr rtl="0"/>
            <a:r>
              <a:rPr lang="tr" dirty="0" smtClean="0"/>
              <a:t>Demirbaş Alımı</a:t>
            </a:r>
          </a:p>
          <a:p>
            <a:pPr rtl="0"/>
            <a:r>
              <a:rPr lang="tr" dirty="0" smtClean="0"/>
              <a:t>Sürekli Eğitim</a:t>
            </a:r>
          </a:p>
          <a:p>
            <a:pPr rtl="0"/>
            <a:r>
              <a:rPr lang="tr" dirty="0" smtClean="0"/>
              <a:t>D</a:t>
            </a:r>
            <a:r>
              <a:rPr lang="tr-TR" dirty="0" smtClean="0"/>
              <a:t>i</a:t>
            </a:r>
            <a:r>
              <a:rPr lang="tr" dirty="0" smtClean="0"/>
              <a:t>ğer Konular</a:t>
            </a:r>
            <a:endParaRPr lang="tr" dirty="0"/>
          </a:p>
          <a:p>
            <a:pPr rtl="0"/>
            <a:r>
              <a:rPr lang="tr" dirty="0" smtClean="0"/>
              <a:t>Sosyal Tesis</a:t>
            </a:r>
            <a:endParaRPr lang="tr" dirty="0"/>
          </a:p>
        </p:txBody>
      </p:sp>
    </p:spTree>
    <p:extLst>
      <p:ext uri="{BB962C8B-B14F-4D97-AF65-F5344CB8AC3E}">
        <p14:creationId xmlns:p14="http://schemas.microsoft.com/office/powerpoint/2010/main" val="1016464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05780" y="332656"/>
            <a:ext cx="9751060" cy="548928"/>
          </a:xfrm>
        </p:spPr>
        <p:txBody>
          <a:bodyPr>
            <a:normAutofit fontScale="90000"/>
          </a:bodyPr>
          <a:lstStyle/>
          <a:p>
            <a:r>
              <a:rPr lang="tr-TR" i="1" dirty="0"/>
              <a:t>Dağıtılacak gelirin niteliği nedir?</a:t>
            </a:r>
            <a:endParaRPr lang="tr-TR" dirty="0"/>
          </a:p>
        </p:txBody>
      </p:sp>
      <p:sp>
        <p:nvSpPr>
          <p:cNvPr id="3" name="İçerik Yer Tutucusu 2"/>
          <p:cNvSpPr>
            <a:spLocks noGrp="1"/>
          </p:cNvSpPr>
          <p:nvPr>
            <p:ph idx="1"/>
          </p:nvPr>
        </p:nvSpPr>
        <p:spPr>
          <a:xfrm>
            <a:off x="477788" y="980728"/>
            <a:ext cx="11305256" cy="5400600"/>
          </a:xfrm>
        </p:spPr>
        <p:txBody>
          <a:bodyPr>
            <a:normAutofit/>
          </a:bodyPr>
          <a:lstStyle/>
          <a:p>
            <a:pPr algn="just"/>
            <a:r>
              <a:rPr lang="tr-TR" dirty="0"/>
              <a:t>Sayıştay Temyiz Kurulunun 03.03.2009 tarih 30676 </a:t>
            </a:r>
            <a:r>
              <a:rPr lang="tr-TR" dirty="0" err="1"/>
              <a:t>nolu</a:t>
            </a:r>
            <a:r>
              <a:rPr lang="tr-TR" dirty="0"/>
              <a:t> kararında </a:t>
            </a:r>
            <a:r>
              <a:rPr lang="tr-TR" b="1" dirty="0"/>
              <a:t>Öğretim elemanlarının katkısı olmadan</a:t>
            </a:r>
            <a:r>
              <a:rPr lang="tr-TR" dirty="0"/>
              <a:t> elde edilen matbaa gelirlerinin, sağlık merkezi tedavi gelirlerinin ve internet gelirlerinin ilgili birim personeline döner sermaye katkı payı olarak dağıtılmasının yasal olmadığına hükmedilmiştir</a:t>
            </a:r>
            <a:r>
              <a:rPr lang="tr-TR" dirty="0" smtClean="0"/>
              <a:t>.</a:t>
            </a:r>
          </a:p>
          <a:p>
            <a:pPr algn="just"/>
            <a:r>
              <a:rPr lang="tr-TR" dirty="0"/>
              <a:t>Sayıştay Dairesinin 24.01.2017 tarih 35453 </a:t>
            </a:r>
            <a:r>
              <a:rPr lang="tr-TR" dirty="0" err="1"/>
              <a:t>nolu</a:t>
            </a:r>
            <a:r>
              <a:rPr lang="tr-TR" dirty="0"/>
              <a:t> kararında akademik personele, </a:t>
            </a:r>
            <a:r>
              <a:rPr lang="tr-TR" b="1" dirty="0"/>
              <a:t>mevzuata aykırı olarak alınan ücretlerden </a:t>
            </a:r>
            <a:r>
              <a:rPr lang="tr-TR" dirty="0"/>
              <a:t>olan gelirlerden ek ödeme yapılmasını kamu zararı olarak nitelendirmiştir. </a:t>
            </a:r>
            <a:endParaRPr lang="tr-TR" dirty="0" smtClean="0"/>
          </a:p>
          <a:p>
            <a:pPr algn="just"/>
            <a:r>
              <a:rPr lang="tr-TR" dirty="0"/>
              <a:t>Sayıştay 2. dairesinin 04.02.2016 tarih ve 35371 </a:t>
            </a:r>
            <a:r>
              <a:rPr lang="tr-TR" dirty="0" err="1"/>
              <a:t>nolu</a:t>
            </a:r>
            <a:r>
              <a:rPr lang="tr-TR" dirty="0"/>
              <a:t> kararında yabancı uyruklu öğrencilerden alınan sınav ücretlerinin döner sermaye işletmesi bütçesine gelir kaydedilmesi ve bu gelirden sınavlarda görev alan öğretim elemanlarına ek ödeme yapılması hakkında kamu zararı hükmü tesis edilmiştir. </a:t>
            </a:r>
          </a:p>
          <a:p>
            <a:pPr algn="just"/>
            <a:r>
              <a:rPr lang="tr-TR" dirty="0" smtClean="0"/>
              <a:t>Üniversiteye ait taşınmazlar </a:t>
            </a:r>
            <a:r>
              <a:rPr lang="tr-TR" dirty="0"/>
              <a:t>bünyesinde elde edilen ve stant geliri olarak kaydedilen tutarlar üniversitenin özel bütçesine ait olmalıdır.</a:t>
            </a:r>
          </a:p>
          <a:p>
            <a:endParaRPr lang="tr-TR" dirty="0" smtClean="0"/>
          </a:p>
        </p:txBody>
      </p:sp>
    </p:spTree>
    <p:extLst>
      <p:ext uri="{BB962C8B-B14F-4D97-AF65-F5344CB8AC3E}">
        <p14:creationId xmlns:p14="http://schemas.microsoft.com/office/powerpoint/2010/main" val="1675738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36151" y="188640"/>
            <a:ext cx="5883641" cy="619472"/>
          </a:xfrm>
        </p:spPr>
        <p:txBody>
          <a:bodyPr/>
          <a:lstStyle/>
          <a:p>
            <a:r>
              <a:rPr lang="tr-TR" i="1" dirty="0"/>
              <a:t>Dağıtılacak gelirin niteliği nedir?</a:t>
            </a:r>
            <a:endParaRPr lang="tr-TR" dirty="0"/>
          </a:p>
        </p:txBody>
      </p:sp>
      <p:sp>
        <p:nvSpPr>
          <p:cNvPr id="3" name="İçerik Yer Tutucusu 2"/>
          <p:cNvSpPr>
            <a:spLocks noGrp="1"/>
          </p:cNvSpPr>
          <p:nvPr>
            <p:ph idx="1"/>
          </p:nvPr>
        </p:nvSpPr>
        <p:spPr>
          <a:xfrm>
            <a:off x="405780" y="980728"/>
            <a:ext cx="11305256" cy="5400600"/>
          </a:xfrm>
        </p:spPr>
        <p:txBody>
          <a:bodyPr/>
          <a:lstStyle/>
          <a:p>
            <a:pPr marL="0" indent="0">
              <a:buNone/>
            </a:pPr>
            <a:r>
              <a:rPr lang="tr-TR" dirty="0"/>
              <a:t> </a:t>
            </a:r>
            <a:r>
              <a:rPr lang="tr-TR" dirty="0" smtClean="0"/>
              <a:t>   </a:t>
            </a:r>
            <a:r>
              <a:rPr lang="tr-TR" u="sng" dirty="0" smtClean="0"/>
              <a:t>İlkeler</a:t>
            </a:r>
            <a:endParaRPr lang="tr-TR" u="sng" dirty="0"/>
          </a:p>
          <a:p>
            <a:r>
              <a:rPr lang="tr-TR" dirty="0"/>
              <a:t>1- Döner Sermaye İşletmesi Tarafından </a:t>
            </a:r>
            <a:r>
              <a:rPr lang="tr-TR" b="1" dirty="0"/>
              <a:t>İşletilen Yerlerden </a:t>
            </a:r>
            <a:r>
              <a:rPr lang="tr-TR" dirty="0"/>
              <a:t>Gelirin Elde Edilmesi Gerekmektedir. </a:t>
            </a:r>
          </a:p>
          <a:p>
            <a:r>
              <a:rPr lang="tr-TR" dirty="0"/>
              <a:t>2-Ayrıca Bu Faaliyetin Mevzuatla Döner Sermaye İşletmesine </a:t>
            </a:r>
            <a:r>
              <a:rPr lang="tr-TR" b="1" dirty="0"/>
              <a:t>Mevzuatla Verilmesi</a:t>
            </a:r>
            <a:r>
              <a:rPr lang="tr-TR" dirty="0"/>
              <a:t> Gerekmektedir.</a:t>
            </a:r>
          </a:p>
          <a:p>
            <a:r>
              <a:rPr lang="tr-TR" dirty="0"/>
              <a:t>3- Dağıtılacak Olan Gelirin Herhangi Bir Birimin </a:t>
            </a:r>
            <a:r>
              <a:rPr lang="tr-TR" b="1" dirty="0"/>
              <a:t>Eğitim-öğretim Ve Araştırma Faaliyetleriyle İlgili Elde Edilmesi </a:t>
            </a:r>
            <a:r>
              <a:rPr lang="tr-TR" dirty="0"/>
              <a:t>Gerekmektedir. Yani Elde Edilen Kazançlar Öğretim Elemanlarının Eğitim-öğretim Faaliyetleri Sonucu Elde Edilmiş Olmalıdır.</a:t>
            </a:r>
          </a:p>
          <a:p>
            <a:r>
              <a:rPr lang="tr-TR" dirty="0"/>
              <a:t>4- Gelir Herhangi İdari Bir Birimin Faaliyetlerinden Kaynaklanmamalıdır.</a:t>
            </a:r>
          </a:p>
          <a:p>
            <a:r>
              <a:rPr lang="tr-TR" dirty="0"/>
              <a:t>5- Elde Edilen Gelir Mevzuata Uygun Bir Faaliyetten Elde Edilmeli Ve Faaliyet Özel Bütçenin Faaliyet Alanına Girmemelidir.</a:t>
            </a:r>
          </a:p>
          <a:p>
            <a:endParaRPr lang="tr-TR" dirty="0"/>
          </a:p>
          <a:p>
            <a:endParaRPr lang="tr-TR" dirty="0"/>
          </a:p>
        </p:txBody>
      </p:sp>
    </p:spTree>
    <p:extLst>
      <p:ext uri="{BB962C8B-B14F-4D97-AF65-F5344CB8AC3E}">
        <p14:creationId xmlns:p14="http://schemas.microsoft.com/office/powerpoint/2010/main" val="676665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188640"/>
            <a:ext cx="5307577" cy="547464"/>
          </a:xfrm>
        </p:spPr>
        <p:txBody>
          <a:bodyPr>
            <a:normAutofit fontScale="90000"/>
          </a:bodyPr>
          <a:lstStyle/>
          <a:p>
            <a:r>
              <a:rPr lang="tr-TR" i="1" dirty="0"/>
              <a:t>Dağıtılacak gelirin niteliği nedir?</a:t>
            </a:r>
            <a:endParaRPr lang="tr-TR" dirty="0"/>
          </a:p>
        </p:txBody>
      </p:sp>
      <p:sp>
        <p:nvSpPr>
          <p:cNvPr id="3" name="İçerik Yer Tutucusu 2"/>
          <p:cNvSpPr>
            <a:spLocks noGrp="1"/>
          </p:cNvSpPr>
          <p:nvPr>
            <p:ph idx="1"/>
          </p:nvPr>
        </p:nvSpPr>
        <p:spPr>
          <a:xfrm>
            <a:off x="477788" y="1556792"/>
            <a:ext cx="11233248" cy="4176464"/>
          </a:xfrm>
        </p:spPr>
        <p:txBody>
          <a:bodyPr>
            <a:normAutofit/>
          </a:bodyPr>
          <a:lstStyle/>
          <a:p>
            <a:r>
              <a:rPr lang="tr-TR" dirty="0"/>
              <a:t>6-Gelir Özel Bütçenin Asli Faaliyet Alanlarından Elde Edilmiş Olmamalıdır</a:t>
            </a:r>
          </a:p>
          <a:p>
            <a:r>
              <a:rPr lang="tr-TR" dirty="0"/>
              <a:t>7-Elde Edilen Gelir Özel Bütçeye Ait Olmamalıdır.</a:t>
            </a:r>
          </a:p>
          <a:p>
            <a:r>
              <a:rPr lang="tr-TR" dirty="0"/>
              <a:t>8- Faaliyetin Niteliğinin Sorgulanması Gerekmektedir. </a:t>
            </a:r>
            <a:endParaRPr lang="tr-TR" dirty="0" smtClean="0"/>
          </a:p>
          <a:p>
            <a:pPr marL="0" indent="0" algn="ctr">
              <a:buNone/>
            </a:pPr>
            <a:endParaRPr lang="tr-TR" dirty="0" smtClean="0"/>
          </a:p>
          <a:p>
            <a:pPr marL="0" indent="0" algn="ctr">
              <a:buNone/>
            </a:pPr>
            <a:r>
              <a:rPr lang="tr-TR" sz="3600" dirty="0" smtClean="0"/>
              <a:t>Bu </a:t>
            </a:r>
            <a:r>
              <a:rPr lang="tr-TR" sz="3600" dirty="0"/>
              <a:t>ilkelere göre yapılacak bir değerlendirme sonucunda gelirin dağıtılabilecek bir gelir olup olmadığında karar verilmelidir.</a:t>
            </a:r>
          </a:p>
        </p:txBody>
      </p:sp>
    </p:spTree>
    <p:extLst>
      <p:ext uri="{BB962C8B-B14F-4D97-AF65-F5344CB8AC3E}">
        <p14:creationId xmlns:p14="http://schemas.microsoft.com/office/powerpoint/2010/main" val="2996616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260648"/>
            <a:ext cx="2715289" cy="476920"/>
          </a:xfrm>
        </p:spPr>
        <p:txBody>
          <a:bodyPr>
            <a:normAutofit fontScale="90000"/>
          </a:bodyPr>
          <a:lstStyle/>
          <a:p>
            <a:r>
              <a:rPr lang="tr-TR" i="1" dirty="0" smtClean="0"/>
              <a:t>58/d veya 58/e ?</a:t>
            </a:r>
            <a:endParaRPr lang="tr-TR" i="1" dirty="0"/>
          </a:p>
        </p:txBody>
      </p:sp>
      <p:sp>
        <p:nvSpPr>
          <p:cNvPr id="3" name="İçerik Yer Tutucusu 2"/>
          <p:cNvSpPr>
            <a:spLocks noGrp="1"/>
          </p:cNvSpPr>
          <p:nvPr>
            <p:ph idx="1"/>
          </p:nvPr>
        </p:nvSpPr>
        <p:spPr>
          <a:xfrm>
            <a:off x="549796" y="1052736"/>
            <a:ext cx="11089232" cy="5256584"/>
          </a:xfrm>
        </p:spPr>
        <p:txBody>
          <a:bodyPr/>
          <a:lstStyle/>
          <a:p>
            <a:pPr algn="just"/>
            <a:r>
              <a:rPr lang="tr-TR" dirty="0"/>
              <a:t>58 inci maddenin (d) fıkrasında sayılan yükseköğretim kurumlarında döner sermaye gelirlerinin dağıtılmasında, aynı maddenin (c) fıkrasında belirlenen oranların uygulanması gerekmektedir. Buna karşılık (e) fıkrası kapsamına giren gelirlerin dağıtımında bu oranlar uygulanmamakta, elde edilen gelirlerden kanuni kesintiler ve yapılan iş veya hizmetle bağlantılı giderler düşüldükten sonra geri kalan tutar, hizmeti veren öğretim elemanlarına ödenmektedir. </a:t>
            </a:r>
          </a:p>
          <a:p>
            <a:pPr algn="just"/>
            <a:r>
              <a:rPr lang="tr-TR" dirty="0"/>
              <a:t>Sayıştay 2. Dairesinin 10.03.2016 tarih ve 35385 </a:t>
            </a:r>
            <a:r>
              <a:rPr lang="tr-TR" dirty="0" err="1"/>
              <a:t>nolu</a:t>
            </a:r>
            <a:r>
              <a:rPr lang="tr-TR" dirty="0"/>
              <a:t> kararında düzenli gelir meselesi tartışılmıştır</a:t>
            </a:r>
            <a:r>
              <a:rPr lang="tr-TR" dirty="0" smtClean="0"/>
              <a:t>.</a:t>
            </a:r>
          </a:p>
          <a:p>
            <a:pPr algn="just"/>
            <a:r>
              <a:rPr lang="tr-TR"/>
              <a:t>BUMKO tarafından bir üniversiteye 05.02.2015 tarih ve 4556914-110.04.12-(830.292)/1236 sayılı görüşünde pedagojik formasyon eğitimleri karşılığında elde edilen döner sermaye gelirlerinin “düzenli döner sermaye geliri” kapsamında değerlendirilmesi gerektiği belirtilmiştir.</a:t>
            </a:r>
          </a:p>
          <a:p>
            <a:pPr algn="just"/>
            <a:endParaRPr lang="tr-TR"/>
          </a:p>
          <a:p>
            <a:endParaRPr lang="tr-TR" dirty="0"/>
          </a:p>
        </p:txBody>
      </p:sp>
    </p:spTree>
    <p:extLst>
      <p:ext uri="{BB962C8B-B14F-4D97-AF65-F5344CB8AC3E}">
        <p14:creationId xmlns:p14="http://schemas.microsoft.com/office/powerpoint/2010/main" val="1606577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2715289" cy="476920"/>
          </a:xfrm>
        </p:spPr>
        <p:txBody>
          <a:bodyPr>
            <a:normAutofit fontScale="90000"/>
          </a:bodyPr>
          <a:lstStyle/>
          <a:p>
            <a:r>
              <a:rPr lang="tr-TR" i="1" dirty="0"/>
              <a:t>58/d veya 58/e ?</a:t>
            </a:r>
            <a:endParaRPr lang="tr-TR" dirty="0"/>
          </a:p>
        </p:txBody>
      </p:sp>
      <p:sp>
        <p:nvSpPr>
          <p:cNvPr id="3" name="İçerik Yer Tutucusu 2"/>
          <p:cNvSpPr>
            <a:spLocks noGrp="1"/>
          </p:cNvSpPr>
          <p:nvPr>
            <p:ph idx="1"/>
          </p:nvPr>
        </p:nvSpPr>
        <p:spPr>
          <a:xfrm>
            <a:off x="693812" y="1556792"/>
            <a:ext cx="10873208" cy="4536504"/>
          </a:xfrm>
        </p:spPr>
        <p:txBody>
          <a:bodyPr/>
          <a:lstStyle/>
          <a:p>
            <a:pPr algn="just"/>
            <a:r>
              <a:rPr lang="tr-TR" dirty="0"/>
              <a:t>Sayıştay 2. Dairesinin 29.12.2015 tarih ve 35362 </a:t>
            </a:r>
            <a:r>
              <a:rPr lang="tr-TR" dirty="0" err="1"/>
              <a:t>nolu</a:t>
            </a:r>
            <a:r>
              <a:rPr lang="tr-TR" dirty="0"/>
              <a:t> kararında dağıtılacak gelirlerin </a:t>
            </a:r>
            <a:r>
              <a:rPr lang="tr-TR" dirty="0" smtClean="0"/>
              <a:t>58/ (d) </a:t>
            </a:r>
            <a:r>
              <a:rPr lang="tr-TR" dirty="0"/>
              <a:t>veya </a:t>
            </a:r>
            <a:r>
              <a:rPr lang="tr-TR" dirty="0" smtClean="0"/>
              <a:t>(e) </a:t>
            </a:r>
            <a:r>
              <a:rPr lang="tr-TR" dirty="0"/>
              <a:t>kapsamında değerlendirilmesine ilişkin karar vermiştir. </a:t>
            </a:r>
            <a:endParaRPr lang="tr-TR" dirty="0" smtClean="0"/>
          </a:p>
          <a:p>
            <a:pPr algn="just"/>
            <a:r>
              <a:rPr lang="tr-TR" dirty="0"/>
              <a:t>Olayımızda Yaşam Boyu Eğitim ve Uygulama ve Araştırma merkezinde kurs ve eğitim faaliyetleri ile döner sermaye geliri elde edilmektedir. Bu merkezde farklı alanlarda ve farklı öğretim üyeleri tarafından müracaatlar doğrultusunda zaman zaman kurs faaliyetleri yapılmakta ve danışmanlık hizmetleri verilmektedir. Sene içerisinde 6 adet kurs faaliyeti gerçekleştirilmiştir. Kurum tarafından uygulama ve araştırma merkezinin sürekli bir eğitim merkezi olmadığı ve düzenli gelir elde etmediği için de 58 (e) ye göre dağıtım yapılmıştır. </a:t>
            </a:r>
          </a:p>
          <a:p>
            <a:endParaRPr lang="tr-TR" dirty="0"/>
          </a:p>
        </p:txBody>
      </p:sp>
    </p:spTree>
    <p:extLst>
      <p:ext uri="{BB962C8B-B14F-4D97-AF65-F5344CB8AC3E}">
        <p14:creationId xmlns:p14="http://schemas.microsoft.com/office/powerpoint/2010/main" val="2890031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260648"/>
            <a:ext cx="2715289" cy="548928"/>
          </a:xfrm>
        </p:spPr>
        <p:txBody>
          <a:bodyPr>
            <a:normAutofit fontScale="90000"/>
          </a:bodyPr>
          <a:lstStyle/>
          <a:p>
            <a:r>
              <a:rPr lang="tr-TR" i="1" dirty="0"/>
              <a:t>58/d veya 58/e ?</a:t>
            </a:r>
            <a:endParaRPr lang="tr-TR" dirty="0"/>
          </a:p>
        </p:txBody>
      </p:sp>
      <p:sp>
        <p:nvSpPr>
          <p:cNvPr id="3" name="İçerik Yer Tutucusu 2"/>
          <p:cNvSpPr>
            <a:spLocks noGrp="1"/>
          </p:cNvSpPr>
          <p:nvPr>
            <p:ph idx="1"/>
          </p:nvPr>
        </p:nvSpPr>
        <p:spPr>
          <a:xfrm>
            <a:off x="549796" y="1484784"/>
            <a:ext cx="11017224" cy="4752528"/>
          </a:xfrm>
        </p:spPr>
        <p:txBody>
          <a:bodyPr/>
          <a:lstStyle/>
          <a:p>
            <a:pPr marL="301752" lvl="1" indent="0">
              <a:buNone/>
            </a:pPr>
            <a:r>
              <a:rPr lang="tr-TR" dirty="0" smtClean="0"/>
              <a:t>	</a:t>
            </a:r>
            <a:r>
              <a:rPr lang="tr-TR" sz="2800" b="1" u="sng" dirty="0" smtClean="0"/>
              <a:t>İLKELER</a:t>
            </a:r>
            <a:endParaRPr lang="tr-TR" sz="2800" b="1" u="sng" dirty="0"/>
          </a:p>
          <a:p>
            <a:pPr lvl="0" algn="just"/>
            <a:r>
              <a:rPr lang="tr-TR" b="1" dirty="0"/>
              <a:t>Demek ki (d) Fıkrasında Açıkça Zikredilmeyen Bir Fakülte Döner Sermaye İşletme Birimi Söz Konusu Olduğunda İlk Olarak Bu Gelirin Düzenli Olup Olmadığının Değerlendirilmesi Gerekmektedir.</a:t>
            </a:r>
            <a:endParaRPr lang="tr-TR" dirty="0"/>
          </a:p>
          <a:p>
            <a:pPr lvl="0" algn="just"/>
            <a:r>
              <a:rPr lang="tr-TR" b="1" dirty="0"/>
              <a:t>Yani Tek Bir Kalemden Gelir Elde Edilmesi Bu Gelirin İse Düzenli Olmaması Belirsiz Olması Döner Sermayenin İnisiyatifinde Bulunmaması Gibi Sebepler Düzenli Gelir Elde Edilmesinin Aksine Yorumlanmalıdır.</a:t>
            </a:r>
            <a:endParaRPr lang="tr-TR" dirty="0"/>
          </a:p>
          <a:p>
            <a:pPr lvl="0" algn="just"/>
            <a:r>
              <a:rPr lang="tr-TR" b="1" dirty="0"/>
              <a:t>Gelirin Niteliğine Bakılması Gerekmektedir. Yani O Gelir Her Sene Oluyor Mu? Gelirin Elde Edilmesinde Bir Düzen Var Mı?</a:t>
            </a:r>
            <a:endParaRPr lang="tr-TR" dirty="0"/>
          </a:p>
          <a:p>
            <a:endParaRPr lang="tr-TR" dirty="0"/>
          </a:p>
        </p:txBody>
      </p:sp>
    </p:spTree>
    <p:extLst>
      <p:ext uri="{BB962C8B-B14F-4D97-AF65-F5344CB8AC3E}">
        <p14:creationId xmlns:p14="http://schemas.microsoft.com/office/powerpoint/2010/main" val="1502954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260648"/>
            <a:ext cx="2715289" cy="548928"/>
          </a:xfrm>
        </p:spPr>
        <p:txBody>
          <a:bodyPr>
            <a:normAutofit fontScale="90000"/>
          </a:bodyPr>
          <a:lstStyle/>
          <a:p>
            <a:r>
              <a:rPr lang="tr-TR" i="1" dirty="0"/>
              <a:t>58/d veya 58/e ?</a:t>
            </a:r>
            <a:endParaRPr lang="tr-TR" dirty="0"/>
          </a:p>
        </p:txBody>
      </p:sp>
      <p:sp>
        <p:nvSpPr>
          <p:cNvPr id="3" name="İçerik Yer Tutucusu 2"/>
          <p:cNvSpPr>
            <a:spLocks noGrp="1"/>
          </p:cNvSpPr>
          <p:nvPr>
            <p:ph idx="1"/>
          </p:nvPr>
        </p:nvSpPr>
        <p:spPr>
          <a:xfrm>
            <a:off x="477788" y="1052736"/>
            <a:ext cx="11089232" cy="5184576"/>
          </a:xfrm>
        </p:spPr>
        <p:txBody>
          <a:bodyPr/>
          <a:lstStyle/>
          <a:p>
            <a:pPr marL="548640" lvl="2">
              <a:spcBef>
                <a:spcPts val="1800"/>
              </a:spcBef>
            </a:pPr>
            <a:r>
              <a:rPr lang="tr-TR" sz="2600" b="1" u="sng" dirty="0"/>
              <a:t>İLKELER</a:t>
            </a:r>
          </a:p>
          <a:p>
            <a:pPr lvl="0" algn="just"/>
            <a:r>
              <a:rPr lang="tr-TR" b="1" dirty="0"/>
              <a:t>Faaliyetin Hangi Birim Tarafından Yapıldığı Değil, Faaliyetin Niteliğinin Değerlendirilmesi Gerekmektedir.</a:t>
            </a:r>
            <a:endParaRPr lang="tr-TR" dirty="0"/>
          </a:p>
          <a:p>
            <a:pPr lvl="0" algn="just"/>
            <a:r>
              <a:rPr lang="tr-TR" b="1" dirty="0"/>
              <a:t>Tek bir hizmetten mi gelir elde ediliyor yoksa farklı mal ve hizmetler de veriliyor mu?</a:t>
            </a:r>
            <a:endParaRPr lang="tr-TR" dirty="0"/>
          </a:p>
          <a:p>
            <a:pPr lvl="0" algn="just"/>
            <a:r>
              <a:rPr lang="tr-TR" b="1" dirty="0"/>
              <a:t>Faaliyetin düzenlenmesi, özellikleri, kontenjanları, ücretleri gibi konular ilgili döner sermaye işletmesi tarafından mı belirleniyor?</a:t>
            </a:r>
            <a:endParaRPr lang="tr-TR" dirty="0"/>
          </a:p>
          <a:p>
            <a:pPr lvl="0" algn="just"/>
            <a:r>
              <a:rPr lang="tr-TR" b="1" dirty="0"/>
              <a:t>İşletme hesabında nakit akışları sene içerisinde izleyen dönemlerde nasıl bir seyir izliyor? Eğer bir eğilim söz konusu ise gelirin düzenli sayılması gerekmektedir.</a:t>
            </a:r>
            <a:endParaRPr lang="tr-TR" dirty="0"/>
          </a:p>
          <a:p>
            <a:endParaRPr lang="tr-TR" dirty="0"/>
          </a:p>
        </p:txBody>
      </p:sp>
    </p:spTree>
    <p:extLst>
      <p:ext uri="{BB962C8B-B14F-4D97-AF65-F5344CB8AC3E}">
        <p14:creationId xmlns:p14="http://schemas.microsoft.com/office/powerpoint/2010/main" val="375586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6223" y="404664"/>
            <a:ext cx="11302805" cy="864096"/>
          </a:xfrm>
        </p:spPr>
        <p:txBody>
          <a:bodyPr>
            <a:normAutofit fontScale="90000"/>
          </a:bodyPr>
          <a:lstStyle/>
          <a:p>
            <a:r>
              <a:rPr lang="tr-TR" i="1" dirty="0"/>
              <a:t>İdari Personele Gelir Getirici Katkısı Olmadan Ödeme Yapılması</a:t>
            </a:r>
            <a:r>
              <a:rPr lang="tr-TR" dirty="0"/>
              <a:t/>
            </a:r>
            <a:br>
              <a:rPr lang="tr-TR" dirty="0"/>
            </a:br>
            <a:endParaRPr lang="tr-TR" dirty="0"/>
          </a:p>
        </p:txBody>
      </p:sp>
      <p:sp>
        <p:nvSpPr>
          <p:cNvPr id="3" name="İçerik Yer Tutucusu 2"/>
          <p:cNvSpPr>
            <a:spLocks noGrp="1"/>
          </p:cNvSpPr>
          <p:nvPr>
            <p:ph idx="1"/>
          </p:nvPr>
        </p:nvSpPr>
        <p:spPr>
          <a:xfrm>
            <a:off x="549796" y="1484784"/>
            <a:ext cx="11233248" cy="4896544"/>
          </a:xfrm>
        </p:spPr>
        <p:txBody>
          <a:bodyPr/>
          <a:lstStyle/>
          <a:p>
            <a:pPr algn="just"/>
            <a:r>
              <a:rPr lang="tr-TR" dirty="0"/>
              <a:t>Sayıştay Temyiz Kurulunun 22.03.2017 tarih 42875 </a:t>
            </a:r>
            <a:r>
              <a:rPr lang="tr-TR" dirty="0" err="1"/>
              <a:t>nolu</a:t>
            </a:r>
            <a:r>
              <a:rPr lang="tr-TR" dirty="0"/>
              <a:t> kararında Gelir getirici katkısı olmayan birtakım idari personele döner sermaye katkı payı ödenmesi konusunda kamu zararı kararı vermiştir. </a:t>
            </a:r>
            <a:endParaRPr lang="tr-TR" dirty="0" smtClean="0"/>
          </a:p>
          <a:p>
            <a:pPr algn="just"/>
            <a:r>
              <a:rPr lang="tr-TR" dirty="0"/>
              <a:t>Öncelikli olarak, 2547 sayılı Kanunun 58 inci maddesinin (c) fıkrasına göre; herhangi bir kamu görevlisine tıp-diş hekimliği fakültesi/sağlık uygulama ve araştırma merkezi döner sermaye gelirlerinden ek ödeme yapılabilmesi için, söz </a:t>
            </a:r>
            <a:r>
              <a:rPr lang="tr-TR" dirty="0" smtClean="0"/>
              <a:t>konusu </a:t>
            </a:r>
            <a:r>
              <a:rPr lang="tr-TR" dirty="0"/>
              <a:t>personelin, bu fakültede/merkezde </a:t>
            </a:r>
            <a:r>
              <a:rPr lang="tr-TR" b="1" dirty="0"/>
              <a:t>görevli olması</a:t>
            </a:r>
            <a:r>
              <a:rPr lang="tr-TR" dirty="0"/>
              <a:t> gerekmektedir. </a:t>
            </a:r>
            <a:endParaRPr lang="tr-TR" dirty="0" smtClean="0"/>
          </a:p>
          <a:p>
            <a:pPr algn="just"/>
            <a:r>
              <a:rPr lang="tr-TR" dirty="0"/>
              <a:t>Danıştay 8. Dairesinin 09.02.1999 tarih 1997/2068 esas kararında Döner sermaye işletmesi gelirlerinden pay ödenebilmesi için, döner sermayenin bağlı bulunduğu birimlerdeki kadrolara atanmış veya bu kadro görevlerini yürütmek üzere usulüne uygun olarak görevlendirilmiş olmak ve bu kadrolara ait görevleri fiilen yapmak koşullarının yeterli olduğu ve </a:t>
            </a:r>
            <a:r>
              <a:rPr lang="tr-TR" u="sng" dirty="0"/>
              <a:t>k</a:t>
            </a:r>
            <a:r>
              <a:rPr lang="tr-TR" u="sng" dirty="0" smtClean="0"/>
              <a:t>adro </a:t>
            </a:r>
            <a:r>
              <a:rPr lang="tr-TR" u="sng" dirty="0"/>
              <a:t>şartı aranmayacağını </a:t>
            </a:r>
            <a:r>
              <a:rPr lang="tr-TR" dirty="0"/>
              <a:t>belirtmiştir. </a:t>
            </a:r>
          </a:p>
          <a:p>
            <a:pPr algn="just"/>
            <a:endParaRPr lang="tr-TR" dirty="0"/>
          </a:p>
        </p:txBody>
      </p:sp>
    </p:spTree>
    <p:extLst>
      <p:ext uri="{BB962C8B-B14F-4D97-AF65-F5344CB8AC3E}">
        <p14:creationId xmlns:p14="http://schemas.microsoft.com/office/powerpoint/2010/main" val="4005937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6223" y="404664"/>
            <a:ext cx="11302805" cy="864096"/>
          </a:xfrm>
        </p:spPr>
        <p:txBody>
          <a:bodyPr>
            <a:normAutofit fontScale="90000"/>
          </a:bodyPr>
          <a:lstStyle/>
          <a:p>
            <a:r>
              <a:rPr lang="tr-TR" i="1" dirty="0"/>
              <a:t>İdari Personele Gelir Getirici Katkısı Olmadan Ödeme Yapılması</a:t>
            </a:r>
            <a:r>
              <a:rPr lang="tr-TR" dirty="0"/>
              <a:t/>
            </a:r>
            <a:br>
              <a:rPr lang="tr-TR" dirty="0"/>
            </a:br>
            <a:endParaRPr lang="tr-TR" dirty="0"/>
          </a:p>
        </p:txBody>
      </p:sp>
      <p:sp>
        <p:nvSpPr>
          <p:cNvPr id="3" name="İçerik Yer Tutucusu 2"/>
          <p:cNvSpPr>
            <a:spLocks noGrp="1"/>
          </p:cNvSpPr>
          <p:nvPr>
            <p:ph idx="1"/>
          </p:nvPr>
        </p:nvSpPr>
        <p:spPr>
          <a:xfrm>
            <a:off x="549796" y="1052736"/>
            <a:ext cx="11233248" cy="5184576"/>
          </a:xfrm>
        </p:spPr>
        <p:txBody>
          <a:bodyPr>
            <a:normAutofit/>
          </a:bodyPr>
          <a:lstStyle/>
          <a:p>
            <a:pPr algn="just"/>
            <a:r>
              <a:rPr lang="tr-TR" dirty="0"/>
              <a:t>2547 sayılı Kanunun rektörün görevlerini düzenleyen 13 üncü maddesinin (b) fıkrasının 4 üncü bendinde ise rektöre; gerekli gördüğü hallerde üniversiteyi oluşturan kuruluş ve birimlerde görevli öğretim elemanlarının ve diğer personelin </a:t>
            </a:r>
            <a:r>
              <a:rPr lang="tr-TR" b="1" dirty="0"/>
              <a:t>görev yerlerini değiştirmek</a:t>
            </a:r>
            <a:r>
              <a:rPr lang="tr-TR" dirty="0"/>
              <a:t> veya </a:t>
            </a:r>
            <a:r>
              <a:rPr lang="tr-TR" b="1" dirty="0"/>
              <a:t>bunlara yeni görevler verme</a:t>
            </a:r>
            <a:r>
              <a:rPr lang="tr-TR" dirty="0"/>
              <a:t> yetkisi verilmiştir</a:t>
            </a:r>
            <a:r>
              <a:rPr lang="tr-TR" dirty="0" smtClean="0"/>
              <a:t>.</a:t>
            </a:r>
          </a:p>
          <a:p>
            <a:pPr algn="just"/>
            <a:r>
              <a:rPr lang="tr-TR" dirty="0"/>
              <a:t>İnceleme Heyetinde görevlendirilen personelin durumu bu madde bendine göre değerlendirilecek olursa; bunların </a:t>
            </a:r>
            <a:r>
              <a:rPr lang="tr-TR" b="1" dirty="0"/>
              <a:t>görev yerleri değiştirilmemiş</a:t>
            </a:r>
            <a:r>
              <a:rPr lang="tr-TR" dirty="0"/>
              <a:t>, bu kişilere, Rektör tarafından </a:t>
            </a:r>
            <a:r>
              <a:rPr lang="tr-TR" b="1" dirty="0"/>
              <a:t>yeni görevler</a:t>
            </a:r>
            <a:r>
              <a:rPr lang="tr-TR" dirty="0"/>
              <a:t> verilmiştir. Dolayısıyla, ilamda adı geçen Tıp Fakültesine bağlı Hastanede görevli olmayan heyet üyelerine, bu Hastanenin gelirlerinden ek ödeme yapılamaz</a:t>
            </a:r>
            <a:r>
              <a:rPr lang="tr-TR" dirty="0" smtClean="0"/>
              <a:t>.</a:t>
            </a:r>
          </a:p>
          <a:p>
            <a:pPr algn="just"/>
            <a:r>
              <a:rPr lang="tr-TR" dirty="0" smtClean="0"/>
              <a:t>Heyete </a:t>
            </a:r>
            <a:r>
              <a:rPr lang="tr-TR" dirty="0"/>
              <a:t>verilen görevler, inceleme heyetini oluşturan personelin </a:t>
            </a:r>
            <a:r>
              <a:rPr lang="tr-TR" b="1" dirty="0"/>
              <a:t>asli görevlerinden</a:t>
            </a:r>
            <a:r>
              <a:rPr lang="tr-TR" dirty="0"/>
              <a:t> olup, bütün üniversite birimlerini kapsamaktadır. </a:t>
            </a:r>
          </a:p>
        </p:txBody>
      </p:sp>
    </p:spTree>
    <p:extLst>
      <p:ext uri="{BB962C8B-B14F-4D97-AF65-F5344CB8AC3E}">
        <p14:creationId xmlns:p14="http://schemas.microsoft.com/office/powerpoint/2010/main" val="240113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6223" y="404664"/>
            <a:ext cx="11302805" cy="864096"/>
          </a:xfrm>
        </p:spPr>
        <p:txBody>
          <a:bodyPr>
            <a:normAutofit fontScale="90000"/>
          </a:bodyPr>
          <a:lstStyle/>
          <a:p>
            <a:r>
              <a:rPr lang="tr-TR" i="1" dirty="0"/>
              <a:t>İdari Personele Gelir Getirici Katkısı Olmadan Ödeme Yapılması</a:t>
            </a:r>
            <a:r>
              <a:rPr lang="tr-TR" dirty="0"/>
              <a:t/>
            </a:r>
            <a:br>
              <a:rPr lang="tr-TR" dirty="0"/>
            </a:br>
            <a:endParaRPr lang="tr-TR" dirty="0"/>
          </a:p>
        </p:txBody>
      </p:sp>
      <p:sp>
        <p:nvSpPr>
          <p:cNvPr id="3" name="İçerik Yer Tutucusu 2"/>
          <p:cNvSpPr>
            <a:spLocks noGrp="1"/>
          </p:cNvSpPr>
          <p:nvPr>
            <p:ph idx="1"/>
          </p:nvPr>
        </p:nvSpPr>
        <p:spPr>
          <a:xfrm>
            <a:off x="549796" y="1124744"/>
            <a:ext cx="11089232" cy="5112568"/>
          </a:xfrm>
        </p:spPr>
        <p:txBody>
          <a:bodyPr/>
          <a:lstStyle/>
          <a:p>
            <a:pPr algn="just"/>
            <a:r>
              <a:rPr lang="tr-TR" dirty="0"/>
              <a:t>Maliye Bakanlığı tarafından yayımlanan Yükseköğretim Kanunu ve Yükseköğretim Personel Kanunu Genel Tebliğ (Seri </a:t>
            </a:r>
            <a:r>
              <a:rPr lang="tr-TR" dirty="0" err="1"/>
              <a:t>no</a:t>
            </a:r>
            <a:r>
              <a:rPr lang="tr-TR" dirty="0"/>
              <a:t> :18) 3 üncü maddesine göre; </a:t>
            </a:r>
            <a:r>
              <a:rPr lang="tr-TR" b="1" i="1" dirty="0"/>
              <a:t>“</a:t>
            </a:r>
            <a:r>
              <a:rPr lang="tr-TR" i="1" dirty="0"/>
              <a:t>Döner sermaye gelirinin elde edildiği birimlerde usulüne uygun olarak görevlendirilenlere,</a:t>
            </a:r>
            <a:r>
              <a:rPr lang="tr-TR" b="1" i="1" dirty="0"/>
              <a:t> </a:t>
            </a:r>
            <a:r>
              <a:rPr lang="tr-TR" i="1" dirty="0"/>
              <a:t>görevlendirildikleri birimlerin</a:t>
            </a:r>
            <a:r>
              <a:rPr lang="tr-TR" b="1" i="1" dirty="0"/>
              <a:t> </a:t>
            </a:r>
            <a:r>
              <a:rPr lang="tr-TR" i="1" dirty="0"/>
              <a:t>döner sermaye gelirlerinden döner sermaye payı ödenecek, </a:t>
            </a:r>
            <a:r>
              <a:rPr lang="tr-TR" b="1" i="1" dirty="0"/>
              <a:t>kadrolarının bulunduğu birim dışındaki bir birimde usulüne uygun olarak görevlendirilmemiş olanlara</a:t>
            </a:r>
            <a:r>
              <a:rPr lang="tr-TR" i="1" dirty="0"/>
              <a:t>, görevlendirildikleri birimde elde edilen döner sermaye gelirlerinden döner sermaye payı ödenmeyecektir. Ancak, döner sermaye gelirlerinin elde edildiği birimlere yapılacak görevlendirilmelerde, görevlendirilecek personelin anılan birimlerin görev alanıyla ilgili olmaları, görevlendirmenin süresi, gerekliliği, yerindeliği ve kamu hizmetlerinde etkinlik ve verimliliğin sağlanması hususlarına özen gösterilecek ve </a:t>
            </a:r>
            <a:r>
              <a:rPr lang="tr-TR" b="1" i="1" dirty="0"/>
              <a:t>asli görevlerini yürütürken sadece </a:t>
            </a:r>
            <a:r>
              <a:rPr lang="tr-TR" i="1" dirty="0"/>
              <a:t>döner sermaye payı ödemesinden yararlandırılması amacıyla personel, döner sermaye gelirinin elde edildiği birimlerde görevlendirilmeyecektir.” </a:t>
            </a:r>
          </a:p>
        </p:txBody>
      </p:sp>
    </p:spTree>
    <p:extLst>
      <p:ext uri="{BB962C8B-B14F-4D97-AF65-F5344CB8AC3E}">
        <p14:creationId xmlns:p14="http://schemas.microsoft.com/office/powerpoint/2010/main" val="301580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77789" y="431800"/>
            <a:ext cx="2664296" cy="476920"/>
          </a:xfrm>
        </p:spPr>
        <p:txBody>
          <a:bodyPr>
            <a:normAutofit fontScale="90000"/>
          </a:bodyPr>
          <a:lstStyle/>
          <a:p>
            <a:r>
              <a:rPr lang="tr-TR" i="1" dirty="0" smtClean="0"/>
              <a:t>Temel Mevzuat</a:t>
            </a:r>
            <a:endParaRPr lang="tr-TR" i="1" dirty="0"/>
          </a:p>
        </p:txBody>
      </p:sp>
      <p:sp>
        <p:nvSpPr>
          <p:cNvPr id="3" name="İçerik Yer Tutucusu 2"/>
          <p:cNvSpPr>
            <a:spLocks noGrp="1"/>
          </p:cNvSpPr>
          <p:nvPr>
            <p:ph idx="1"/>
          </p:nvPr>
        </p:nvSpPr>
        <p:spPr>
          <a:xfrm>
            <a:off x="442619" y="809328"/>
            <a:ext cx="11233247" cy="5544616"/>
          </a:xfrm>
        </p:spPr>
        <p:txBody>
          <a:bodyPr/>
          <a:lstStyle/>
          <a:p>
            <a:r>
              <a:rPr lang="tr-TR" u="sng" dirty="0" smtClean="0">
                <a:hlinkClick r:id="rId2"/>
              </a:rPr>
              <a:t>2547 Sayılı Yükseköğretim Kanunu 58. Madde</a:t>
            </a:r>
          </a:p>
          <a:p>
            <a:r>
              <a:rPr lang="tr-TR" u="sng" dirty="0" smtClean="0">
                <a:hlinkClick r:id="rId2"/>
              </a:rPr>
              <a:t>2547 </a:t>
            </a:r>
            <a:r>
              <a:rPr lang="tr-TR" u="sng" dirty="0">
                <a:hlinkClick r:id="rId2"/>
              </a:rPr>
              <a:t>Sayılı Yükseköğretim Kanunu'nun 58. Maddesine Göre Döner Sermaye İşletmelerinin Kurulmasında Uyulacak Esaslara İlişkin </a:t>
            </a:r>
            <a:r>
              <a:rPr lang="tr-TR" u="sng" dirty="0" smtClean="0">
                <a:hlinkClick r:id="rId2"/>
              </a:rPr>
              <a:t>Yönetmelik</a:t>
            </a:r>
            <a:endParaRPr lang="tr-TR" u="sng" dirty="0" smtClean="0"/>
          </a:p>
          <a:p>
            <a:r>
              <a:rPr lang="tr-TR" dirty="0">
                <a:hlinkClick r:id="rId3"/>
              </a:rPr>
              <a:t>Yükseköğretim Kurumlarında Döner Sermaye Gelirlerinden Yapılacak Ek Ödemenin Dağıtılmasında Uygulanacak Usul ve Esaslara İlişkin </a:t>
            </a:r>
            <a:r>
              <a:rPr lang="tr-TR" dirty="0" smtClean="0">
                <a:hlinkClick r:id="rId3"/>
              </a:rPr>
              <a:t>Yönetmelik</a:t>
            </a:r>
            <a:endParaRPr lang="tr-TR" dirty="0" smtClean="0"/>
          </a:p>
          <a:p>
            <a:r>
              <a:rPr lang="tr-TR" dirty="0"/>
              <a:t>Döner Sermayeli İşletmeler Bütçe </a:t>
            </a:r>
            <a:r>
              <a:rPr lang="tr-TR" dirty="0" smtClean="0"/>
              <a:t>ve </a:t>
            </a:r>
            <a:r>
              <a:rPr lang="tr-TR" dirty="0"/>
              <a:t>Muhasebe Yönetmeliği</a:t>
            </a:r>
          </a:p>
          <a:p>
            <a:r>
              <a:rPr lang="tr-TR" dirty="0" smtClean="0"/>
              <a:t>Pedagojik </a:t>
            </a:r>
            <a:r>
              <a:rPr lang="tr-TR" dirty="0"/>
              <a:t>Formasyon Eğitimi Sertifika Programına İlişkin Usul </a:t>
            </a:r>
            <a:r>
              <a:rPr lang="tr-TR" dirty="0" smtClean="0"/>
              <a:t>ve Esaslar</a:t>
            </a:r>
          </a:p>
          <a:p>
            <a:r>
              <a:rPr lang="tr-TR" dirty="0" smtClean="0"/>
              <a:t>Diğer İlgili Mevzuatlar</a:t>
            </a:r>
            <a:endParaRPr lang="tr-TR" dirty="0"/>
          </a:p>
        </p:txBody>
      </p:sp>
    </p:spTree>
    <p:extLst>
      <p:ext uri="{BB962C8B-B14F-4D97-AF65-F5344CB8AC3E}">
        <p14:creationId xmlns:p14="http://schemas.microsoft.com/office/powerpoint/2010/main" val="4255599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6223" y="404664"/>
            <a:ext cx="11302805" cy="864096"/>
          </a:xfrm>
        </p:spPr>
        <p:txBody>
          <a:bodyPr>
            <a:normAutofit fontScale="90000"/>
          </a:bodyPr>
          <a:lstStyle/>
          <a:p>
            <a:r>
              <a:rPr lang="tr-TR" i="1" dirty="0"/>
              <a:t>İdari Personele Gelir Getirici Katkısı Olmadan Ödeme Yapılması</a:t>
            </a:r>
            <a:r>
              <a:rPr lang="tr-TR" dirty="0"/>
              <a:t/>
            </a:r>
            <a:br>
              <a:rPr lang="tr-TR" dirty="0"/>
            </a:br>
            <a:endParaRPr lang="tr-TR" dirty="0"/>
          </a:p>
        </p:txBody>
      </p:sp>
      <p:sp>
        <p:nvSpPr>
          <p:cNvPr id="3" name="İçerik Yer Tutucusu 2"/>
          <p:cNvSpPr>
            <a:spLocks noGrp="1"/>
          </p:cNvSpPr>
          <p:nvPr>
            <p:ph idx="1"/>
          </p:nvPr>
        </p:nvSpPr>
        <p:spPr>
          <a:xfrm>
            <a:off x="549796" y="1484784"/>
            <a:ext cx="11089232" cy="4752528"/>
          </a:xfrm>
        </p:spPr>
        <p:txBody>
          <a:bodyPr/>
          <a:lstStyle/>
          <a:p>
            <a:r>
              <a:rPr lang="tr-TR" dirty="0"/>
              <a:t>«Bu maddenin (c) ve (f) fıkraları kapsamında bulunanlar dışındaki 657 sayılı Devlet Memurları Kanununa tabi memurlar ile aynı Kanunun 4 üncü maddesinin (B) fıkrasına göre sözleşmeli olarak çalışan personele 375 sayılı Kanun Hükmünde Kararnamenin ek 9 uncu maddesi kapsamında ödeme yapılır ve bunlara bu madde uyarınca ayrıca ek ödeme yapılmaz.”</a:t>
            </a:r>
          </a:p>
          <a:p>
            <a:pPr algn="just"/>
            <a:r>
              <a:rPr lang="tr-TR" dirty="0"/>
              <a:t>Danıştay 8. Dairesinin 10.11.2008 tarih 2008/7269 esas kararında Hukuk müşaviri olarak üniversitede görevli olan davacının, döner sermaye gelirlerinin elde edilmesinde doğrudan katkısı olmadığından, döner sermaye gelirlerinden faydalandırılamayacağı hükmü verilmiştir. Kararda 58/c maddesine göre katkı payı ödenebilmesi için döner sermaye gelirlerinin elde edilmesine direkt katkıda bulunulması gerektiği belirtilerek bu konudan istisna olarak sadece yönetici payı alan kişilerin belirtildiği dile getirilmiştir. </a:t>
            </a:r>
          </a:p>
        </p:txBody>
      </p:sp>
    </p:spTree>
    <p:extLst>
      <p:ext uri="{BB962C8B-B14F-4D97-AF65-F5344CB8AC3E}">
        <p14:creationId xmlns:p14="http://schemas.microsoft.com/office/powerpoint/2010/main" val="4042576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6223" y="404664"/>
            <a:ext cx="11302805" cy="864096"/>
          </a:xfrm>
        </p:spPr>
        <p:txBody>
          <a:bodyPr>
            <a:normAutofit fontScale="90000"/>
          </a:bodyPr>
          <a:lstStyle/>
          <a:p>
            <a:r>
              <a:rPr lang="tr-TR" i="1" dirty="0"/>
              <a:t>İdari Personele Gelir Getirici Katkısı Olmadan Ödeme Yapılması</a:t>
            </a:r>
            <a:r>
              <a:rPr lang="tr-TR" dirty="0"/>
              <a:t/>
            </a:r>
            <a:br>
              <a:rPr lang="tr-TR" dirty="0"/>
            </a:br>
            <a:endParaRPr lang="tr-TR" dirty="0"/>
          </a:p>
        </p:txBody>
      </p:sp>
      <p:sp>
        <p:nvSpPr>
          <p:cNvPr id="3" name="İçerik Yer Tutucusu 2"/>
          <p:cNvSpPr>
            <a:spLocks noGrp="1"/>
          </p:cNvSpPr>
          <p:nvPr>
            <p:ph idx="1"/>
          </p:nvPr>
        </p:nvSpPr>
        <p:spPr>
          <a:xfrm>
            <a:off x="549796" y="980728"/>
            <a:ext cx="11089232" cy="5256584"/>
          </a:xfrm>
        </p:spPr>
        <p:txBody>
          <a:bodyPr/>
          <a:lstStyle/>
          <a:p>
            <a:r>
              <a:rPr lang="tr-TR" dirty="0"/>
              <a:t>Doğrudan Katkı Maliye Bakanlığınca 09.07.2005 tarihinde Resmi Gazetede yayımlanan Yükseköğretim Kanunu ve Yükseköğretim Personel Kanunu Genel Tebliği’nin (Seri No: 18) 6’ncı maddesinde ise aynen: </a:t>
            </a:r>
            <a:br>
              <a:rPr lang="tr-TR" dirty="0"/>
            </a:br>
            <a:r>
              <a:rPr lang="tr-TR" dirty="0"/>
              <a:t/>
            </a:r>
            <a:br>
              <a:rPr lang="tr-TR" dirty="0"/>
            </a:br>
            <a:r>
              <a:rPr lang="tr-TR" i="1" dirty="0"/>
              <a:t>“Doğrudan katkıdan; resmi çalışma günlerinde saat 8.00-14.00 arasındaki zaman dilimi dışındaki zamanlarda ve tatil günlerinde, öğretim üyesinin hizmet sürecinde bilfiil yer alarak mal ve hizmet oluşumunda birebir bulunması ile döner sermaye gelirlerine sağladıkları katkının anlaşılması gerekmektedir. Hangi işlemlerin doğrudan gelir getirici katkı kapsamında değerlendirileceği, belirtilen koşulların bulunması ve genel iş akışı içerisinde gerçekleştirilen mal ve hizmet üretimlerini içermemesi kaydıyla üniversite yönetim kurullarının yetki ve sorumluluğundadır</a:t>
            </a:r>
            <a:r>
              <a:rPr lang="tr-TR" i="1" dirty="0" smtClean="0"/>
              <a:t>.”</a:t>
            </a:r>
          </a:p>
          <a:p>
            <a:r>
              <a:rPr lang="tr-TR" dirty="0"/>
              <a:t>Sayıştay Dairesinin 27.10.2015 tarih ve 35344 karar </a:t>
            </a:r>
            <a:r>
              <a:rPr lang="tr-TR" dirty="0" err="1"/>
              <a:t>nolu</a:t>
            </a:r>
            <a:r>
              <a:rPr lang="tr-TR" dirty="0"/>
              <a:t> kararında gelir getirici katkıları olmaksızın görevlendirilen idari personele performans ek ödemesi yapılması kamu zararı olarak değerlendirilmiştir. </a:t>
            </a:r>
          </a:p>
          <a:p>
            <a:endParaRPr lang="tr-TR" i="1" dirty="0"/>
          </a:p>
        </p:txBody>
      </p:sp>
    </p:spTree>
    <p:extLst>
      <p:ext uri="{BB962C8B-B14F-4D97-AF65-F5344CB8AC3E}">
        <p14:creationId xmlns:p14="http://schemas.microsoft.com/office/powerpoint/2010/main" val="3221630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6223" y="404664"/>
            <a:ext cx="11302805" cy="864096"/>
          </a:xfrm>
        </p:spPr>
        <p:txBody>
          <a:bodyPr>
            <a:normAutofit fontScale="90000"/>
          </a:bodyPr>
          <a:lstStyle/>
          <a:p>
            <a:r>
              <a:rPr lang="tr-TR" i="1" dirty="0"/>
              <a:t>İdari Personele Gelir Getirici Katkısı Olmadan Ödeme Yapılması</a:t>
            </a:r>
            <a:r>
              <a:rPr lang="tr-TR" dirty="0"/>
              <a:t/>
            </a:r>
            <a:br>
              <a:rPr lang="tr-TR" dirty="0"/>
            </a:br>
            <a:endParaRPr lang="tr-TR" dirty="0"/>
          </a:p>
        </p:txBody>
      </p:sp>
      <p:sp>
        <p:nvSpPr>
          <p:cNvPr id="3" name="İçerik Yer Tutucusu 2"/>
          <p:cNvSpPr>
            <a:spLocks noGrp="1"/>
          </p:cNvSpPr>
          <p:nvPr>
            <p:ph idx="1"/>
          </p:nvPr>
        </p:nvSpPr>
        <p:spPr>
          <a:xfrm>
            <a:off x="549796" y="1484784"/>
            <a:ext cx="11089232" cy="4752528"/>
          </a:xfrm>
        </p:spPr>
        <p:txBody>
          <a:bodyPr/>
          <a:lstStyle/>
          <a:p>
            <a:r>
              <a:rPr lang="tr-TR" u="sng" dirty="0"/>
              <a:t>Yönetmeliğin 4 üncü maddesinin ikinci ve yedinci fıkralarında;</a:t>
            </a:r>
            <a:endParaRPr lang="tr-TR" dirty="0"/>
          </a:p>
          <a:p>
            <a:r>
              <a:rPr lang="tr-TR" u="sng" dirty="0"/>
              <a:t>“(2) Kanunun 58 inci maddesinin (c) fıkrası kapsamında bulunan birimlerde çalışan personel ile diğer birimlerde döner sermaye gelirlerinin elde edilmesine katkısı bulunan öğretim elemanları dışındaki personele bu Yönetmelik kapsamında hiçbir şekilde ek ödeme yapılamaz. </a:t>
            </a:r>
            <a:endParaRPr lang="tr-TR" u="sng" dirty="0" smtClean="0"/>
          </a:p>
          <a:p>
            <a:r>
              <a:rPr lang="tr-TR" i="1" dirty="0" smtClean="0"/>
              <a:t>«döner </a:t>
            </a:r>
            <a:r>
              <a:rPr lang="tr-TR" i="1" dirty="0"/>
              <a:t>sermaye gelirlerinin etkili, ekonomik ve verimli bir şekilde elde edilmesi ve kullanılmasını sağlamak üzere (mal ve hizmet alımı ihaleleri ile ilgili danışmanlık yapmak, taşınır işlemleri konusunda danışmanlık yapmak ve personelin etkin ve verimli çalışmalarını sağlamak, personeli gerektiğinde hizmet içi eğitime tabi </a:t>
            </a:r>
            <a:r>
              <a:rPr lang="tr-TR" i="1" dirty="0" smtClean="0"/>
              <a:t>tutmak»</a:t>
            </a:r>
            <a:endParaRPr lang="tr-TR" i="1" dirty="0"/>
          </a:p>
          <a:p>
            <a:endParaRPr lang="tr-TR" dirty="0"/>
          </a:p>
        </p:txBody>
      </p:sp>
    </p:spTree>
    <p:extLst>
      <p:ext uri="{BB962C8B-B14F-4D97-AF65-F5344CB8AC3E}">
        <p14:creationId xmlns:p14="http://schemas.microsoft.com/office/powerpoint/2010/main" val="3552234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6223" y="404664"/>
            <a:ext cx="11302805" cy="864096"/>
          </a:xfrm>
        </p:spPr>
        <p:txBody>
          <a:bodyPr>
            <a:normAutofit fontScale="90000"/>
          </a:bodyPr>
          <a:lstStyle/>
          <a:p>
            <a:r>
              <a:rPr lang="tr-TR" i="1" dirty="0"/>
              <a:t>İdari Personele Gelir Getirici Katkısı Olmadan Ödeme Yapılması</a:t>
            </a:r>
            <a:r>
              <a:rPr lang="tr-TR" dirty="0"/>
              <a:t/>
            </a:r>
            <a:br>
              <a:rPr lang="tr-TR" dirty="0"/>
            </a:br>
            <a:endParaRPr lang="tr-TR" dirty="0"/>
          </a:p>
        </p:txBody>
      </p:sp>
      <p:sp>
        <p:nvSpPr>
          <p:cNvPr id="3" name="İçerik Yer Tutucusu 2"/>
          <p:cNvSpPr>
            <a:spLocks noGrp="1"/>
          </p:cNvSpPr>
          <p:nvPr>
            <p:ph idx="1"/>
          </p:nvPr>
        </p:nvSpPr>
        <p:spPr>
          <a:xfrm>
            <a:off x="549796" y="1052736"/>
            <a:ext cx="11089232" cy="5184576"/>
          </a:xfrm>
        </p:spPr>
        <p:txBody>
          <a:bodyPr/>
          <a:lstStyle/>
          <a:p>
            <a:r>
              <a:rPr lang="tr-TR" dirty="0"/>
              <a:t>Sayıştay 6. Dairesi 03.06.2008 tarih ve 11711 </a:t>
            </a:r>
            <a:r>
              <a:rPr lang="tr-TR" dirty="0" err="1"/>
              <a:t>nolu</a:t>
            </a:r>
            <a:r>
              <a:rPr lang="tr-TR" dirty="0"/>
              <a:t> kararında idari personele Döner sermaye katkı payı ödenebilmesi için kanuni paylar ayrıldıktan sonra kalan kısım içerisinde idari personele </a:t>
            </a:r>
            <a:r>
              <a:rPr lang="tr-TR" b="1" dirty="0"/>
              <a:t>ne oranda pay verileceğinin kurul kararında</a:t>
            </a:r>
            <a:r>
              <a:rPr lang="tr-TR" dirty="0"/>
              <a:t> belirtilmesi gerektiğine hükmetmiştir.</a:t>
            </a:r>
          </a:p>
          <a:p>
            <a:r>
              <a:rPr lang="tr-TR" dirty="0"/>
              <a:t>Sayıştay Dairesi 04.02.2016 tarih ve 35372 karar </a:t>
            </a:r>
            <a:r>
              <a:rPr lang="tr-TR" dirty="0" err="1"/>
              <a:t>nolu</a:t>
            </a:r>
            <a:r>
              <a:rPr lang="tr-TR" dirty="0"/>
              <a:t> kararında iki yerde görevlendirilen okutman statüsündeki kişinin ek ödeme sınırının kadrosunun bulunduğu birimdeki </a:t>
            </a:r>
            <a:r>
              <a:rPr lang="tr-TR" b="1" dirty="0"/>
              <a:t>görev uhdesinde kaldığından </a:t>
            </a:r>
            <a:r>
              <a:rPr lang="tr-TR" dirty="0"/>
              <a:t>yüzde 150 olarak değerlendirilmesi gerektiği belirtilerek bu sınırın aşılmasını kamu zararı olarak nitelendirmiştir. </a:t>
            </a:r>
          </a:p>
          <a:p>
            <a:r>
              <a:rPr lang="tr-TR" dirty="0"/>
              <a:t>Sayıştay Dairesi 30.03.2017 tarih 35469 sayılı kararında döner sermaye işletme biriminde gelirin elde edilmesine katkısı olmayan personele bu gelirden ek ödeme yapılmasını kamu zararı olarak nitelemiştir. </a:t>
            </a:r>
          </a:p>
          <a:p>
            <a:endParaRPr lang="tr-TR" dirty="0"/>
          </a:p>
        </p:txBody>
      </p:sp>
    </p:spTree>
    <p:extLst>
      <p:ext uri="{BB962C8B-B14F-4D97-AF65-F5344CB8AC3E}">
        <p14:creationId xmlns:p14="http://schemas.microsoft.com/office/powerpoint/2010/main" val="1125887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6223" y="404664"/>
            <a:ext cx="11302805" cy="864096"/>
          </a:xfrm>
        </p:spPr>
        <p:txBody>
          <a:bodyPr>
            <a:normAutofit fontScale="90000"/>
          </a:bodyPr>
          <a:lstStyle/>
          <a:p>
            <a:r>
              <a:rPr lang="tr-TR" i="1" dirty="0"/>
              <a:t>İdari Personele Gelir Getirici Katkısı Olmadan Ödeme Yapılması</a:t>
            </a:r>
            <a:r>
              <a:rPr lang="tr-TR" dirty="0"/>
              <a:t/>
            </a:r>
            <a:br>
              <a:rPr lang="tr-TR" dirty="0"/>
            </a:br>
            <a:endParaRPr lang="tr-TR" dirty="0"/>
          </a:p>
        </p:txBody>
      </p:sp>
      <p:sp>
        <p:nvSpPr>
          <p:cNvPr id="3" name="İçerik Yer Tutucusu 2"/>
          <p:cNvSpPr>
            <a:spLocks noGrp="1"/>
          </p:cNvSpPr>
          <p:nvPr>
            <p:ph idx="1"/>
          </p:nvPr>
        </p:nvSpPr>
        <p:spPr>
          <a:xfrm>
            <a:off x="549796" y="1124744"/>
            <a:ext cx="11089232" cy="5112568"/>
          </a:xfrm>
        </p:spPr>
        <p:txBody>
          <a:bodyPr/>
          <a:lstStyle/>
          <a:p>
            <a:pPr marL="301752" lvl="1" indent="0">
              <a:buNone/>
            </a:pPr>
            <a:r>
              <a:rPr lang="tr-TR" sz="2400" b="1" u="sng" dirty="0" smtClean="0"/>
              <a:t>İLKELER</a:t>
            </a:r>
          </a:p>
          <a:p>
            <a:pPr lvl="0"/>
            <a:r>
              <a:rPr lang="tr-TR" b="1" dirty="0"/>
              <a:t>Katkı Alacak Kişilerin Katkı Alacağı Birimlerdeki Kadrolara Atanmış Veya Kadro Şartı Aranmaksızın Usulüne Uygun Görevlendirilmiş Olmaları Gerekmektedir,</a:t>
            </a:r>
            <a:endParaRPr lang="tr-TR" dirty="0"/>
          </a:p>
          <a:p>
            <a:pPr lvl="0"/>
            <a:r>
              <a:rPr lang="tr-TR" b="1" dirty="0"/>
              <a:t>Kişiler İlgili Kadrolara Ait Görevleri Fiilen Yerine Getirmelidir,</a:t>
            </a:r>
            <a:endParaRPr lang="tr-TR" dirty="0"/>
          </a:p>
          <a:p>
            <a:pPr lvl="0"/>
            <a:r>
              <a:rPr lang="tr-TR" b="1" dirty="0"/>
              <a:t>Asli Faaliyetler Karşılığında Kadro Maaşı Alındığından Ek Ödemede Bulunulamaz,</a:t>
            </a:r>
            <a:endParaRPr lang="tr-TR" dirty="0"/>
          </a:p>
          <a:p>
            <a:pPr lvl="0"/>
            <a:r>
              <a:rPr lang="tr-TR" b="1" dirty="0"/>
              <a:t>13/B 4 E Göre Yapılacak Görevlendirmede Yeni Bir Görev Verme Şeklinde Değil Görev Yerinin Değiştirilmesi Şeklinde Olmalıdır,</a:t>
            </a:r>
            <a:endParaRPr lang="tr-TR" dirty="0"/>
          </a:p>
          <a:p>
            <a:pPr lvl="1"/>
            <a:endParaRPr lang="tr-TR" b="1" u="sng" dirty="0" smtClean="0"/>
          </a:p>
        </p:txBody>
      </p:sp>
    </p:spTree>
    <p:extLst>
      <p:ext uri="{BB962C8B-B14F-4D97-AF65-F5344CB8AC3E}">
        <p14:creationId xmlns:p14="http://schemas.microsoft.com/office/powerpoint/2010/main" val="353198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6223" y="404664"/>
            <a:ext cx="11302805" cy="864096"/>
          </a:xfrm>
        </p:spPr>
        <p:txBody>
          <a:bodyPr>
            <a:normAutofit fontScale="90000"/>
          </a:bodyPr>
          <a:lstStyle/>
          <a:p>
            <a:r>
              <a:rPr lang="tr-TR" i="1" dirty="0"/>
              <a:t>İdari Personele Gelir Getirici Katkısı Olmadan Ödeme Yapılması</a:t>
            </a:r>
            <a:r>
              <a:rPr lang="tr-TR" dirty="0"/>
              <a:t/>
            </a:r>
            <a:br>
              <a:rPr lang="tr-TR" dirty="0"/>
            </a:br>
            <a:endParaRPr lang="tr-TR" dirty="0"/>
          </a:p>
        </p:txBody>
      </p:sp>
      <p:sp>
        <p:nvSpPr>
          <p:cNvPr id="3" name="İçerik Yer Tutucusu 2"/>
          <p:cNvSpPr>
            <a:spLocks noGrp="1"/>
          </p:cNvSpPr>
          <p:nvPr>
            <p:ph idx="1"/>
          </p:nvPr>
        </p:nvSpPr>
        <p:spPr>
          <a:xfrm>
            <a:off x="549796" y="980728"/>
            <a:ext cx="11089232" cy="5256584"/>
          </a:xfrm>
        </p:spPr>
        <p:txBody>
          <a:bodyPr/>
          <a:lstStyle/>
          <a:p>
            <a:r>
              <a:rPr lang="tr-TR" b="1" dirty="0" smtClean="0"/>
              <a:t>İLKELER</a:t>
            </a:r>
          </a:p>
          <a:p>
            <a:pPr lvl="0"/>
            <a:r>
              <a:rPr lang="tr-TR" b="1" dirty="0"/>
              <a:t>Verilen Görevlerin İlgili Kişilerin Asli Görevleri Kapsamında Olmaması Gerekmektedir,</a:t>
            </a:r>
            <a:endParaRPr lang="tr-TR" dirty="0"/>
          </a:p>
          <a:p>
            <a:pPr lvl="0"/>
            <a:r>
              <a:rPr lang="tr-TR" b="1" dirty="0"/>
              <a:t>Kişilerin Döner Sermaye Gelirlerin Doğrudan Katkıda Bulunması Gerekmektedir,</a:t>
            </a:r>
            <a:endParaRPr lang="tr-TR" dirty="0"/>
          </a:p>
          <a:p>
            <a:pPr lvl="0"/>
            <a:r>
              <a:rPr lang="tr-TR" b="1" dirty="0"/>
              <a:t>Eğer Katkısı Yoksa Katkısı Aranmayan Kişiler Arasında Sayılmalıdır.(Yönetici Payı Alacak Kişiler Arasında Olmalıdır),</a:t>
            </a:r>
            <a:endParaRPr lang="tr-TR" dirty="0"/>
          </a:p>
          <a:p>
            <a:pPr lvl="0"/>
            <a:r>
              <a:rPr lang="tr-TR" b="1" dirty="0"/>
              <a:t>Personele Döner Sermaye Katkı Payı Ödenebilmesi İçin Kanuni Paylar Ayrıldıktan Sonra Kalan Kısım İçerisinde İdari Personele Ne Oranda Pay Verileceğinin Kurul Kararında Belirtilmesi,</a:t>
            </a:r>
            <a:endParaRPr lang="tr-TR" dirty="0"/>
          </a:p>
          <a:p>
            <a:pPr lvl="0"/>
            <a:r>
              <a:rPr lang="tr-TR" b="1" dirty="0"/>
              <a:t>Dağıtılacak Ek Ödemenin İhtiyaç Payının İçinden Yapılmaması Gerekir.</a:t>
            </a:r>
            <a:endParaRPr lang="tr-TR" dirty="0"/>
          </a:p>
          <a:p>
            <a:endParaRPr lang="tr-TR" b="1" dirty="0"/>
          </a:p>
        </p:txBody>
      </p:sp>
    </p:spTree>
    <p:extLst>
      <p:ext uri="{BB962C8B-B14F-4D97-AF65-F5344CB8AC3E}">
        <p14:creationId xmlns:p14="http://schemas.microsoft.com/office/powerpoint/2010/main" val="2341998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4680520" cy="576064"/>
          </a:xfrm>
        </p:spPr>
        <p:txBody>
          <a:bodyPr>
            <a:normAutofit fontScale="90000"/>
          </a:bodyPr>
          <a:lstStyle/>
          <a:p>
            <a:r>
              <a:rPr lang="tr-TR" i="1" dirty="0" smtClean="0"/>
              <a:t>Öğretim Üyesine Ek Ödeme</a:t>
            </a:r>
            <a:endParaRPr lang="tr-TR" i="1" dirty="0"/>
          </a:p>
        </p:txBody>
      </p:sp>
      <p:sp>
        <p:nvSpPr>
          <p:cNvPr id="3" name="İçerik Yer Tutucusu 2"/>
          <p:cNvSpPr>
            <a:spLocks noGrp="1"/>
          </p:cNvSpPr>
          <p:nvPr>
            <p:ph idx="1"/>
          </p:nvPr>
        </p:nvSpPr>
        <p:spPr>
          <a:xfrm>
            <a:off x="333772" y="1196752"/>
            <a:ext cx="11449272" cy="5184576"/>
          </a:xfrm>
        </p:spPr>
        <p:txBody>
          <a:bodyPr/>
          <a:lstStyle/>
          <a:p>
            <a:r>
              <a:rPr lang="tr-TR" dirty="0" smtClean="0"/>
              <a:t>2547/58/c/d/e</a:t>
            </a:r>
          </a:p>
          <a:p>
            <a:r>
              <a:rPr lang="tr-TR" dirty="0" smtClean="0"/>
              <a:t>Yönetmeliğin </a:t>
            </a:r>
            <a:r>
              <a:rPr lang="tr-TR" dirty="0"/>
              <a:t>1 inci maddesinde </a:t>
            </a:r>
          </a:p>
          <a:p>
            <a:r>
              <a:rPr lang="tr-TR" i="1" dirty="0"/>
              <a:t>“Yönetmelik, yükseköğretim kurumlarının döner sermaye faaliyetleri çerçevesinde; hizmet sunum şartları ve kriterleri de dikkate alınmak suretiyle personelin unvanı, görevi, çalışma şartları ve süresi, eğitim-öğretim ve araştırma faaliyetleri ve mesleki uygulamalar ile ilgili performansı ve özellik arz eden riskli bölümlerde çalışma gibi hizmete katkı unsurları esas alınarak yapılacak ek ödeme oranları ile bu ödemelerin usul ve esaslarını belirlemek amacıyla hazırlanmıştır.”</a:t>
            </a:r>
          </a:p>
          <a:p>
            <a:endParaRPr lang="tr-TR" dirty="0"/>
          </a:p>
        </p:txBody>
      </p:sp>
    </p:spTree>
    <p:extLst>
      <p:ext uri="{BB962C8B-B14F-4D97-AF65-F5344CB8AC3E}">
        <p14:creationId xmlns:p14="http://schemas.microsoft.com/office/powerpoint/2010/main" val="2442887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6223" y="476672"/>
            <a:ext cx="6118229" cy="792088"/>
          </a:xfrm>
        </p:spPr>
        <p:txBody>
          <a:bodyPr>
            <a:normAutofit fontScale="90000"/>
          </a:bodyPr>
          <a:lstStyle/>
          <a:p>
            <a:r>
              <a:rPr lang="tr-TR" i="1" dirty="0" smtClean="0"/>
              <a:t>Öğretim Üyesine Ek Ödeme Yapılması</a:t>
            </a:r>
            <a:r>
              <a:rPr lang="tr-TR" dirty="0"/>
              <a:t/>
            </a:r>
            <a:br>
              <a:rPr lang="tr-TR" dirty="0"/>
            </a:br>
            <a:endParaRPr lang="tr-TR" dirty="0"/>
          </a:p>
        </p:txBody>
      </p:sp>
      <p:sp>
        <p:nvSpPr>
          <p:cNvPr id="3" name="İçerik Yer Tutucusu 2"/>
          <p:cNvSpPr>
            <a:spLocks noGrp="1"/>
          </p:cNvSpPr>
          <p:nvPr>
            <p:ph idx="1"/>
          </p:nvPr>
        </p:nvSpPr>
        <p:spPr>
          <a:xfrm>
            <a:off x="549796" y="1124744"/>
            <a:ext cx="11089232" cy="5112568"/>
          </a:xfrm>
        </p:spPr>
        <p:txBody>
          <a:bodyPr>
            <a:normAutofit fontScale="85000" lnSpcReduction="20000"/>
          </a:bodyPr>
          <a:lstStyle/>
          <a:p>
            <a:r>
              <a:rPr lang="tr-TR" dirty="0"/>
              <a:t>Yönetmeliğin “Genel İlkeler Başlıklı” 4 üncü maddesinde;</a:t>
            </a:r>
          </a:p>
          <a:p>
            <a:r>
              <a:rPr lang="tr-TR" dirty="0"/>
              <a:t>“(2)  Kanunun 58 inci maddesinin (c) fıkrası kapsamında bulunan birimlerde çalışan personel ile diğer birimlerde döner sermaye gelirlerinin elde edilmesine katkısı bulunan öğretim elemanları dışındaki personele bu Yönetmelik kapsamında hiçbir şekilde ek ödeme yapılamaz.</a:t>
            </a:r>
          </a:p>
          <a:p>
            <a:r>
              <a:rPr lang="tr-TR" dirty="0"/>
              <a:t>(5) Yapılacak ödemelerde gelir gider dengesi gözetilerek, döner sermaye kaynakları uygun olduğu takdirde ek ödeme yapılır.</a:t>
            </a:r>
          </a:p>
          <a:p>
            <a:r>
              <a:rPr lang="tr-TR" dirty="0"/>
              <a:t> (6) Yönetim kurullarınca uygun görülmesi halinde öğretim elemanlarına gelir getirici katkılarına göre yapılacak ek ödemelerde; yapılan hizmetlerde verimlilik unsurları da dikkate alınarak gelire doğrudan katkıları ile birim veya alt birim gelirine veya karına katkılarına göre ek ödeme hesaplaması yapılabilir.</a:t>
            </a:r>
          </a:p>
          <a:p>
            <a:r>
              <a:rPr lang="tr-TR" dirty="0"/>
              <a:t>(7) Yapılacak ek ödemeye esas katkı oranlarının belirlenmesinde 5 inci maddede belirlenen; kurumsal katkı puanı (A puanı),  bireysel gelir getirici faaliyet puanı (B puanı), eğitim-öğretim faaliyeti puanı (C puanı), bilimsel faaliyet puanı (D puanı) ve diğer faaliyetler puanı (E puanı) esas alınır. Kanunun 58 inci maddesinin (c) fıkrası kapsamında bulunan birimlerde söz konusu puanların tamamı kullanılır. Anılan fıkra dışındaki birimlerde ise yönetim kurullarınca, yükseköğretim kurumunun yapısı ve mali durumu göz önünde bulundurularak bir veya birden fazlasının kullanılmasına karar verilmek suretiyle belirleme yapılır.”</a:t>
            </a:r>
          </a:p>
        </p:txBody>
      </p:sp>
    </p:spTree>
    <p:extLst>
      <p:ext uri="{BB962C8B-B14F-4D97-AF65-F5344CB8AC3E}">
        <p14:creationId xmlns:p14="http://schemas.microsoft.com/office/powerpoint/2010/main" val="3672457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4680520" cy="576064"/>
          </a:xfrm>
        </p:spPr>
        <p:txBody>
          <a:bodyPr>
            <a:normAutofit fontScale="90000"/>
          </a:bodyPr>
          <a:lstStyle/>
          <a:p>
            <a:r>
              <a:rPr lang="tr-TR" i="1" dirty="0" smtClean="0"/>
              <a:t>Öğretim Üyesine Ek Ödeme</a:t>
            </a:r>
            <a:endParaRPr lang="tr-TR" i="1" dirty="0"/>
          </a:p>
        </p:txBody>
      </p:sp>
      <p:sp>
        <p:nvSpPr>
          <p:cNvPr id="3" name="İçerik Yer Tutucusu 2"/>
          <p:cNvSpPr>
            <a:spLocks noGrp="1"/>
          </p:cNvSpPr>
          <p:nvPr>
            <p:ph idx="1"/>
          </p:nvPr>
        </p:nvSpPr>
        <p:spPr>
          <a:xfrm>
            <a:off x="333772" y="1196752"/>
            <a:ext cx="11449272" cy="5184576"/>
          </a:xfrm>
        </p:spPr>
        <p:txBody>
          <a:bodyPr/>
          <a:lstStyle/>
          <a:p>
            <a:r>
              <a:rPr lang="tr-TR" dirty="0"/>
              <a:t>“Yasaklar” başlıklı 9 uncu maddesinde ise;</a:t>
            </a:r>
          </a:p>
          <a:p>
            <a:r>
              <a:rPr lang="tr-TR" dirty="0"/>
              <a:t>“(1) Kurumlarda gelir getirici işlemleri ve diğer faaliyetleri yapmadığı hâlde yapmış gibi gösterenler ve gerekmediği hâlde işlemleri artıranlar hakkında genel hükümlere göre işlem yapılır.</a:t>
            </a:r>
          </a:p>
          <a:p>
            <a:r>
              <a:rPr lang="tr-TR" dirty="0"/>
              <a:t>(2) Haksız olarak ek ödeme aldıkları tespit edilenlerden, haksız olarak yapılan ek ödemeler geri alınır.” Denilmektedir. </a:t>
            </a:r>
          </a:p>
          <a:p>
            <a:endParaRPr lang="tr-TR" dirty="0"/>
          </a:p>
        </p:txBody>
      </p:sp>
    </p:spTree>
    <p:extLst>
      <p:ext uri="{BB962C8B-B14F-4D97-AF65-F5344CB8AC3E}">
        <p14:creationId xmlns:p14="http://schemas.microsoft.com/office/powerpoint/2010/main" val="624606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4680520" cy="576064"/>
          </a:xfrm>
        </p:spPr>
        <p:txBody>
          <a:bodyPr>
            <a:normAutofit fontScale="90000"/>
          </a:bodyPr>
          <a:lstStyle/>
          <a:p>
            <a:r>
              <a:rPr lang="tr-TR" i="1" dirty="0" smtClean="0"/>
              <a:t>Öğretim Üyesine Ek Ödeme</a:t>
            </a:r>
            <a:endParaRPr lang="tr-TR" i="1" dirty="0"/>
          </a:p>
        </p:txBody>
      </p:sp>
      <p:sp>
        <p:nvSpPr>
          <p:cNvPr id="3" name="İçerik Yer Tutucusu 2"/>
          <p:cNvSpPr>
            <a:spLocks noGrp="1"/>
          </p:cNvSpPr>
          <p:nvPr>
            <p:ph idx="1"/>
          </p:nvPr>
        </p:nvSpPr>
        <p:spPr>
          <a:xfrm>
            <a:off x="333772" y="1196752"/>
            <a:ext cx="11449272" cy="5184576"/>
          </a:xfrm>
        </p:spPr>
        <p:txBody>
          <a:bodyPr/>
          <a:lstStyle/>
          <a:p>
            <a:r>
              <a:rPr lang="tr-TR" dirty="0"/>
              <a:t>Danıştay 8 inci Dairesinin 25.01.1996 tarih ve 1998/2840 Esas numaralı kararında Doçentler için belirlenen oranda döner sermaye katkı priminin ödenebilmesi için doçent unvanının kazanılmış olması yeterli olup, </a:t>
            </a:r>
            <a:r>
              <a:rPr lang="tr-TR" b="1" dirty="0"/>
              <a:t>ayrıca akademik kadroya atanma koşulu aranmayacağı</a:t>
            </a:r>
            <a:r>
              <a:rPr lang="tr-TR" dirty="0"/>
              <a:t> hükmü vermiştir. </a:t>
            </a:r>
          </a:p>
          <a:p>
            <a:r>
              <a:rPr lang="tr-TR" dirty="0"/>
              <a:t>Sayıştay Temyiz Kurulu 19.04.2017 tarih 42997 </a:t>
            </a:r>
            <a:r>
              <a:rPr lang="tr-TR" dirty="0" err="1"/>
              <a:t>nolu</a:t>
            </a:r>
            <a:r>
              <a:rPr lang="tr-TR" dirty="0"/>
              <a:t> kararında 58/d maddesi kapsamında olan ve Gelir getirici katkıları olmayan öğretim üyelerine döner sermayeden pay dağıtılması konusunda </a:t>
            </a:r>
            <a:r>
              <a:rPr lang="tr-TR" b="1" dirty="0"/>
              <a:t>ispat edici belgeler </a:t>
            </a:r>
            <a:r>
              <a:rPr lang="tr-TR" dirty="0"/>
              <a:t>ile ilgili karar vermiştir. </a:t>
            </a:r>
          </a:p>
          <a:p>
            <a:r>
              <a:rPr lang="tr-TR" dirty="0"/>
              <a:t>Sayıştay Temyiz Kurulunun 26.02.2008 tarih ve 29971 </a:t>
            </a:r>
            <a:r>
              <a:rPr lang="tr-TR" dirty="0" err="1"/>
              <a:t>nolu</a:t>
            </a:r>
            <a:r>
              <a:rPr lang="tr-TR" dirty="0"/>
              <a:t> kararında Döner sermaye gelirinin elde edilmesinde herhangi bir katkısı bulunmayan, aynı zamanda fakülte dekanları olan üniversite yönetim kurulu üyelerine döner sermaye katkı payı ödenmesinin mümkün olmadığı hükmü vermiştir. </a:t>
            </a:r>
          </a:p>
          <a:p>
            <a:endParaRPr lang="tr-TR" dirty="0"/>
          </a:p>
        </p:txBody>
      </p:sp>
    </p:spTree>
    <p:extLst>
      <p:ext uri="{BB962C8B-B14F-4D97-AF65-F5344CB8AC3E}">
        <p14:creationId xmlns:p14="http://schemas.microsoft.com/office/powerpoint/2010/main" val="286977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332656"/>
            <a:ext cx="9751060" cy="476920"/>
          </a:xfrm>
        </p:spPr>
        <p:txBody>
          <a:bodyPr>
            <a:normAutofit fontScale="90000"/>
          </a:bodyPr>
          <a:lstStyle/>
          <a:p>
            <a:r>
              <a:rPr lang="tr-TR" i="1" dirty="0" smtClean="0"/>
              <a:t>5018 Sayılı Kanun ve Döner Sermayeler</a:t>
            </a:r>
            <a:endParaRPr lang="tr-TR" i="1" dirty="0"/>
          </a:p>
        </p:txBody>
      </p:sp>
      <p:sp>
        <p:nvSpPr>
          <p:cNvPr id="3" name="İçerik Yer Tutucusu 2"/>
          <p:cNvSpPr>
            <a:spLocks noGrp="1"/>
          </p:cNvSpPr>
          <p:nvPr>
            <p:ph idx="1"/>
          </p:nvPr>
        </p:nvSpPr>
        <p:spPr>
          <a:xfrm>
            <a:off x="405780" y="1124744"/>
            <a:ext cx="11377264" cy="5400600"/>
          </a:xfrm>
        </p:spPr>
        <p:txBody>
          <a:bodyPr/>
          <a:lstStyle/>
          <a:p>
            <a:pPr algn="just">
              <a:lnSpc>
                <a:spcPct val="100000"/>
              </a:lnSpc>
            </a:pPr>
            <a:r>
              <a:rPr lang="tr-TR" dirty="0"/>
              <a:t>Döner sermaye işletmelerinin, yeni kamu mali yönetim sistemi içerisinde bir zemine oturtulması ve kamu idaresi bütçesinin her türlü kamu kaynağını kapsaması amacıyla 5018 sayılı Kanun'un </a:t>
            </a:r>
            <a:r>
              <a:rPr lang="tr-TR" b="1" dirty="0"/>
              <a:t>geçici 11'inci maddesinde </a:t>
            </a:r>
            <a:r>
              <a:rPr lang="tr-TR" dirty="0"/>
              <a:t>bir düzenleme yapılarak; </a:t>
            </a:r>
            <a:endParaRPr lang="tr-TR" dirty="0" smtClean="0"/>
          </a:p>
          <a:p>
            <a:pPr marL="0" indent="0" algn="just">
              <a:lnSpc>
                <a:spcPct val="100000"/>
              </a:lnSpc>
              <a:buNone/>
            </a:pPr>
            <a:r>
              <a:rPr lang="tr-TR" i="1" dirty="0"/>
              <a:t>	</a:t>
            </a:r>
            <a:r>
              <a:rPr lang="tr-TR" i="1" dirty="0" smtClean="0"/>
              <a:t>"</a:t>
            </a:r>
            <a:r>
              <a:rPr lang="tr-TR" i="1" dirty="0"/>
              <a:t>Genel yönetim kapsamındaki kamu idarelerine bağlı olarak kurulan döner sermaye işletmeleri ve fonların bütçeleri, ilgili idarelerin bütçeleri içinde yer alır. Bu Kanun kapsamındaki kamu idarelerinde kurulmuş döner sermaye işletmeleri ile fonlar, 31.12.2007 tarihine kadar tasfiye edilir. Bu süre sonuna kadar döner sermaye işletmeleri ile fonların borç ve yükümlülüklerinin tasfiyesi için ilgili idarelerce gerekli tedbirler alınır. Bu süre sonunda varlıkları ve kadroları ilgili kamu idaresine devredilir. Döner sermaye işletmeleri ve fonların tasfiyesine ilişkin esas ve usuller, Maliye Bakanlığının teklifi üzerine Bakanlar Kurulunca çıkarılacak yönetmelikle belirlenir."</a:t>
            </a:r>
            <a:r>
              <a:rPr lang="tr-TR" dirty="0"/>
              <a:t> </a:t>
            </a:r>
            <a:endParaRPr lang="tr-TR" dirty="0" smtClean="0"/>
          </a:p>
          <a:p>
            <a:pPr marL="0" indent="0" algn="just">
              <a:lnSpc>
                <a:spcPct val="100000"/>
              </a:lnSpc>
              <a:buNone/>
            </a:pPr>
            <a:r>
              <a:rPr lang="tr-TR" dirty="0"/>
              <a:t>	</a:t>
            </a:r>
            <a:r>
              <a:rPr lang="tr-TR" dirty="0" smtClean="0"/>
              <a:t>hükmüne </a:t>
            </a:r>
            <a:r>
              <a:rPr lang="tr-TR" dirty="0"/>
              <a:t>yer verilmiştir.</a:t>
            </a:r>
          </a:p>
        </p:txBody>
      </p:sp>
    </p:spTree>
    <p:extLst>
      <p:ext uri="{BB962C8B-B14F-4D97-AF65-F5344CB8AC3E}">
        <p14:creationId xmlns:p14="http://schemas.microsoft.com/office/powerpoint/2010/main" val="1776462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4680520" cy="576064"/>
          </a:xfrm>
        </p:spPr>
        <p:txBody>
          <a:bodyPr>
            <a:normAutofit fontScale="90000"/>
          </a:bodyPr>
          <a:lstStyle/>
          <a:p>
            <a:r>
              <a:rPr lang="tr-TR" i="1" dirty="0" smtClean="0"/>
              <a:t>Öğretim Üyesine Ek Ödeme</a:t>
            </a:r>
            <a:endParaRPr lang="tr-TR" i="1" dirty="0"/>
          </a:p>
        </p:txBody>
      </p:sp>
      <p:sp>
        <p:nvSpPr>
          <p:cNvPr id="3" name="İçerik Yer Tutucusu 2"/>
          <p:cNvSpPr>
            <a:spLocks noGrp="1"/>
          </p:cNvSpPr>
          <p:nvPr>
            <p:ph idx="1"/>
          </p:nvPr>
        </p:nvSpPr>
        <p:spPr>
          <a:xfrm>
            <a:off x="333772" y="1196752"/>
            <a:ext cx="11449272" cy="5184576"/>
          </a:xfrm>
        </p:spPr>
        <p:txBody>
          <a:bodyPr/>
          <a:lstStyle/>
          <a:p>
            <a:r>
              <a:rPr lang="tr-TR" dirty="0"/>
              <a:t>Sayıştay Temyiz Kurulu 21.06.2016 tarih 42098 </a:t>
            </a:r>
            <a:r>
              <a:rPr lang="tr-TR" dirty="0" err="1"/>
              <a:t>nolu</a:t>
            </a:r>
            <a:r>
              <a:rPr lang="tr-TR" dirty="0"/>
              <a:t> kararında Doğrudan Gelir Getirici Katkı Döner Sermaye Katkı Payı Ödemesinde Yönetim Kurulu Kararına Uyulmamasını kamu zararı olarak değerlendirilmiştir</a:t>
            </a:r>
            <a:r>
              <a:rPr lang="tr-TR" dirty="0" smtClean="0"/>
              <a:t>.</a:t>
            </a:r>
          </a:p>
          <a:p>
            <a:r>
              <a:rPr lang="tr-TR" dirty="0"/>
              <a:t>Sayıştay Temyiz Kurulu 22.03.2017 tarih 42875 </a:t>
            </a:r>
            <a:r>
              <a:rPr lang="tr-TR" dirty="0" err="1"/>
              <a:t>nolu</a:t>
            </a:r>
            <a:r>
              <a:rPr lang="tr-TR" dirty="0"/>
              <a:t> kararında Döner sermaye katkı payı ödemelerinden SGK kesintilerinin mahsup edilmemesini değerlendirmiştir. </a:t>
            </a:r>
          </a:p>
          <a:p>
            <a:r>
              <a:rPr lang="tr-TR" i="1" dirty="0" smtClean="0"/>
              <a:t>«döner </a:t>
            </a:r>
            <a:r>
              <a:rPr lang="tr-TR" i="1" dirty="0"/>
              <a:t>sermayeden yapılan ek ödemelerin Sosyal Güvenlik Kurumuna fatura edilen hizmetler kesinleşmeden döner sermaye biriminin öz kaynağı haline gelmemiş bir gelirden yapıldığı; diğer bir ifadeyle, tahsil edilmiş olan gelirlerden yapılmadığı, daha sonra yapılan Sosyal Güvenlik Kurumu incelemelerinin sonucunda oluşan kesintilerin, personele rücu edilmesi ve/veya bu kesintilerin ilerleyen aylardaki döner sermaye ek ödemelerinden mahsup edilmesi gerekirken bu işlemin </a:t>
            </a:r>
            <a:r>
              <a:rPr lang="tr-TR" i="1" dirty="0" smtClean="0"/>
              <a:t>yapılmadığı»</a:t>
            </a:r>
            <a:endParaRPr lang="tr-TR" i="1" dirty="0"/>
          </a:p>
        </p:txBody>
      </p:sp>
    </p:spTree>
    <p:extLst>
      <p:ext uri="{BB962C8B-B14F-4D97-AF65-F5344CB8AC3E}">
        <p14:creationId xmlns:p14="http://schemas.microsoft.com/office/powerpoint/2010/main" val="2634553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4680520" cy="576064"/>
          </a:xfrm>
        </p:spPr>
        <p:txBody>
          <a:bodyPr>
            <a:normAutofit fontScale="90000"/>
          </a:bodyPr>
          <a:lstStyle/>
          <a:p>
            <a:r>
              <a:rPr lang="tr-TR" i="1" dirty="0" smtClean="0"/>
              <a:t>Öğretim Üyesine Ek Ödeme</a:t>
            </a:r>
            <a:endParaRPr lang="tr-TR" i="1" dirty="0"/>
          </a:p>
        </p:txBody>
      </p:sp>
      <p:sp>
        <p:nvSpPr>
          <p:cNvPr id="3" name="İçerik Yer Tutucusu 2"/>
          <p:cNvSpPr>
            <a:spLocks noGrp="1"/>
          </p:cNvSpPr>
          <p:nvPr>
            <p:ph idx="1"/>
          </p:nvPr>
        </p:nvSpPr>
        <p:spPr>
          <a:xfrm>
            <a:off x="333772" y="1196752"/>
            <a:ext cx="11449272" cy="5184576"/>
          </a:xfrm>
        </p:spPr>
        <p:txBody>
          <a:bodyPr/>
          <a:lstStyle/>
          <a:p>
            <a:r>
              <a:rPr lang="tr-TR" dirty="0"/>
              <a:t>Sayıştay 2. Dairesi 22.10.2015 tarih 35342 </a:t>
            </a:r>
            <a:r>
              <a:rPr lang="tr-TR" dirty="0" err="1"/>
              <a:t>nolu</a:t>
            </a:r>
            <a:r>
              <a:rPr lang="tr-TR" dirty="0"/>
              <a:t> kararında personele (araştırma görevlisine) raporlu olduğu günler için döner sermaye gelirlerinden ek ödeme yapılmasını mevzuata aykırı bulmuştur. </a:t>
            </a:r>
          </a:p>
          <a:p>
            <a:r>
              <a:rPr lang="tr-TR" dirty="0"/>
              <a:t>Sayıştay Dairesinin 04.02.2016 ve 35372 </a:t>
            </a:r>
            <a:r>
              <a:rPr lang="tr-TR" dirty="0" err="1"/>
              <a:t>nolu</a:t>
            </a:r>
            <a:r>
              <a:rPr lang="tr-TR" dirty="0"/>
              <a:t> kararında 58 inci maddede yer alan sınırlamalara uyulmadan ek ödeme yapılasını kamu zararı olarak nitelendirilmiştir.</a:t>
            </a:r>
          </a:p>
          <a:p>
            <a:r>
              <a:rPr lang="tr-TR" dirty="0"/>
              <a:t>Sayıştay Dairesinin 18.10.2016 tarih 35425 </a:t>
            </a:r>
            <a:r>
              <a:rPr lang="tr-TR" dirty="0" err="1"/>
              <a:t>nolu</a:t>
            </a:r>
            <a:r>
              <a:rPr lang="tr-TR" dirty="0"/>
              <a:t> kararında döner sermaye gelirlerinden ödenen ek ödemeye esas puanlardan biri olan eğitim-öğretim faaliyeti puanı hesaplanırken (C) , eğitici eğitimi almış olan öğretim elemanları için uygulanan katsayının bu eğitimi almayan öğretim üyeleri için de uygulanması hakkında kamu zararı hükmü vermiştir. </a:t>
            </a:r>
            <a:endParaRPr lang="tr-TR" dirty="0" smtClean="0"/>
          </a:p>
          <a:p>
            <a:r>
              <a:rPr lang="tr-TR" dirty="0"/>
              <a:t>Örneğin 5510 sayılı kanunun 73 üncü maddesine göre alınan ilave ücretlerin ayrı bir hesapta izlenmesi gerekmektedir. Bunun için de 600.01.13 Mesai Dışı İlave Çalışma Gelirleri hesabı oluşturulmuştur.</a:t>
            </a:r>
          </a:p>
        </p:txBody>
      </p:sp>
    </p:spTree>
    <p:extLst>
      <p:ext uri="{BB962C8B-B14F-4D97-AF65-F5344CB8AC3E}">
        <p14:creationId xmlns:p14="http://schemas.microsoft.com/office/powerpoint/2010/main" val="1604947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4680520" cy="576064"/>
          </a:xfrm>
        </p:spPr>
        <p:txBody>
          <a:bodyPr>
            <a:normAutofit fontScale="90000"/>
          </a:bodyPr>
          <a:lstStyle/>
          <a:p>
            <a:r>
              <a:rPr lang="tr-TR" i="1" dirty="0" smtClean="0"/>
              <a:t>Öğretim Üyesine Ek Ödeme</a:t>
            </a:r>
            <a:endParaRPr lang="tr-TR" i="1" dirty="0"/>
          </a:p>
        </p:txBody>
      </p:sp>
      <p:sp>
        <p:nvSpPr>
          <p:cNvPr id="3" name="İçerik Yer Tutucusu 2"/>
          <p:cNvSpPr>
            <a:spLocks noGrp="1"/>
          </p:cNvSpPr>
          <p:nvPr>
            <p:ph idx="1"/>
          </p:nvPr>
        </p:nvSpPr>
        <p:spPr>
          <a:xfrm>
            <a:off x="333772" y="1196752"/>
            <a:ext cx="11449272" cy="5184576"/>
          </a:xfrm>
        </p:spPr>
        <p:txBody>
          <a:bodyPr>
            <a:normAutofit fontScale="92500"/>
          </a:bodyPr>
          <a:lstStyle/>
          <a:p>
            <a:r>
              <a:rPr lang="tr-TR" dirty="0"/>
              <a:t>Sayıştay Dairesi 13.04.2017 tarih 35470 </a:t>
            </a:r>
            <a:r>
              <a:rPr lang="tr-TR" dirty="0" err="1"/>
              <a:t>nolu</a:t>
            </a:r>
            <a:r>
              <a:rPr lang="tr-TR" dirty="0"/>
              <a:t> kararı ile mesai dışı fark ücretlerinin mesai içinde yapılan faaliyetlerden işlem puanı mı yoksa vaka sayısı mı anlaşılması gerektiği açığa kavuşturulmuştur.</a:t>
            </a:r>
          </a:p>
          <a:p>
            <a:r>
              <a:rPr lang="tr-TR" i="1" dirty="0"/>
              <a:t>“(15) </a:t>
            </a:r>
            <a:r>
              <a:rPr lang="tr-TR" b="1" i="1" dirty="0"/>
              <a:t>(Ek:RG-8/7/2014-29054) </a:t>
            </a:r>
            <a:r>
              <a:rPr lang="tr-TR" i="1" dirty="0"/>
              <a:t>Öğretim üyelerinin mesai saatleri dışında üniversitede sundukları sağlık hizmetlerinden dolayı 5510 sayılı Kanunun 73 üncü maddesinin üçüncü fıkrası uyarınca alınan ilave ücretler döner sermaye işletmesinin ayrı bir hesabında toplanır. Elde edilen gelirin % 50’sinden az % 60’ından fazla olmamak üzere Üniversite Yönetim kurulunca tespit edilecek oranı, </a:t>
            </a:r>
            <a:r>
              <a:rPr lang="tr-TR" b="1" i="1" dirty="0"/>
              <a:t>mesai saatleri dışında sağlık hizmeti sunan öğretim üyesine/üyelerine mesai içinde gerçekleştirilen iş miktarı ve çeşidi dikkate alınarak belirlenen toplam performansı aşmamak kaydıyla, ek ödeme matrahının % 800’ünü geçmemek üzere </a:t>
            </a:r>
            <a:r>
              <a:rPr lang="tr-TR" i="1" dirty="0"/>
              <a:t>her ay ayrıca ödenir. Bu fıkra uyarınca dağıtılan gelirlerden kalan tutarlar 2547 sayılı Kanunun 58 inci maddesinin (b) fıkrasında belirtilen işler ile (c) fıkrasının ikinci paragrafı uyarınca fiilen mesai dışında çalışan diğer personele aynı paragraf uyarınca ve Üniversite Yönetim Kurullarınca belirlenecek usul ve esaslar çerçevesinde yapılacak ek ödemenin finansmanında kullanılır. 2547 sayılı Kanunun 58 inci maddesinin (b) fıkrası uyarınca kesinti yapılmaz.</a:t>
            </a:r>
            <a:endParaRPr lang="tr-TR" dirty="0"/>
          </a:p>
          <a:p>
            <a:endParaRPr lang="tr-TR" dirty="0"/>
          </a:p>
        </p:txBody>
      </p:sp>
    </p:spTree>
    <p:extLst>
      <p:ext uri="{BB962C8B-B14F-4D97-AF65-F5344CB8AC3E}">
        <p14:creationId xmlns:p14="http://schemas.microsoft.com/office/powerpoint/2010/main" val="1312894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4680520" cy="576064"/>
          </a:xfrm>
        </p:spPr>
        <p:txBody>
          <a:bodyPr>
            <a:normAutofit fontScale="90000"/>
          </a:bodyPr>
          <a:lstStyle/>
          <a:p>
            <a:r>
              <a:rPr lang="tr-TR" i="1" dirty="0" smtClean="0"/>
              <a:t>Öğretim Üyesine Ek Ödeme</a:t>
            </a:r>
            <a:endParaRPr lang="tr-TR" i="1" dirty="0"/>
          </a:p>
        </p:txBody>
      </p:sp>
      <p:sp>
        <p:nvSpPr>
          <p:cNvPr id="3" name="İçerik Yer Tutucusu 2"/>
          <p:cNvSpPr>
            <a:spLocks noGrp="1"/>
          </p:cNvSpPr>
          <p:nvPr>
            <p:ph idx="1"/>
          </p:nvPr>
        </p:nvSpPr>
        <p:spPr>
          <a:xfrm>
            <a:off x="333772" y="1196752"/>
            <a:ext cx="11449272" cy="5184576"/>
          </a:xfrm>
        </p:spPr>
        <p:txBody>
          <a:bodyPr>
            <a:normAutofit lnSpcReduction="10000"/>
          </a:bodyPr>
          <a:lstStyle/>
          <a:p>
            <a:r>
              <a:rPr lang="tr-TR" i="1" dirty="0" smtClean="0"/>
              <a:t>«(</a:t>
            </a:r>
            <a:r>
              <a:rPr lang="tr-TR" i="1" dirty="0"/>
              <a:t>16) </a:t>
            </a:r>
            <a:r>
              <a:rPr lang="tr-TR" b="1" i="1" dirty="0"/>
              <a:t>(Ek:RG-8/7/2014-29054) </a:t>
            </a:r>
            <a:r>
              <a:rPr lang="tr-TR" i="1" dirty="0"/>
              <a:t>Mesai dışı fark ödemesine esas alınan sağlık hizmetlerinin karşılığı işlem puanı, mesai için sağlık hizmetleri karşılığı puandan daha fazla olursa, sadece mesai içi işlem karşılığı puan kadar olanı ödenir</a:t>
            </a:r>
            <a:r>
              <a:rPr lang="tr-TR" i="1" dirty="0" smtClean="0"/>
              <a:t>.»</a:t>
            </a:r>
          </a:p>
          <a:p>
            <a:r>
              <a:rPr lang="tr-TR" dirty="0"/>
              <a:t>SAYIŞTAY 5. DAİRE T. 15.1.2009 K. 11573 Döner Sermaye Gayri Safi Gelirinden Kanuni Payları Ayrıldıktan Sonra Dağıtımı Gereği - Döner Sermaye Gelirinin Üniversite Yönetim Kurulunun Belirleyeceği Oranlarda Öğretim Görevlileri ve Personele Katkıları Dikkate Alınarak Dağıtılması </a:t>
            </a:r>
            <a:r>
              <a:rPr lang="tr-TR" dirty="0" smtClean="0"/>
              <a:t>gerekmektedir. </a:t>
            </a:r>
            <a:endParaRPr lang="tr-TR" dirty="0"/>
          </a:p>
          <a:p>
            <a:r>
              <a:rPr lang="tr-TR" dirty="0"/>
              <a:t>Sayıştay Dairesi 13.04.2017 tarih 35470 </a:t>
            </a:r>
            <a:r>
              <a:rPr lang="tr-TR" dirty="0" err="1"/>
              <a:t>nolu</a:t>
            </a:r>
            <a:r>
              <a:rPr lang="tr-TR" dirty="0"/>
              <a:t> kararı ile yapılan ek ödemelerde, fiilen yöneticilik yapmakta olan akademik personele Üniversite Senato üyeliği ve Üniversite Yönetim Kurulu Üyeliği için E diğer faaliyetler puanı hesaplanmasını tartışmıştır.</a:t>
            </a:r>
          </a:p>
          <a:p>
            <a:r>
              <a:rPr lang="tr-TR" dirty="0"/>
              <a:t>Sayıştay Dairesinin 23.03.2017 tarih ve 35466 </a:t>
            </a:r>
            <a:r>
              <a:rPr lang="tr-TR" dirty="0" err="1"/>
              <a:t>nolu</a:t>
            </a:r>
            <a:r>
              <a:rPr lang="tr-TR" dirty="0"/>
              <a:t> kararında mühendislik mimarlık fakültesinin döner sermaye kapsamında elde edilen gelirlerinden, bu gelirlere katkısı olmayan dekan yardımcı ve fakülte yönetim kurulu üyelerine mevzuata aykırı olarak ek ödeme bulunulduğu kararı verilmiştir. </a:t>
            </a:r>
          </a:p>
          <a:p>
            <a:endParaRPr lang="tr-TR" dirty="0"/>
          </a:p>
          <a:p>
            <a:endParaRPr lang="tr-TR" dirty="0"/>
          </a:p>
        </p:txBody>
      </p:sp>
    </p:spTree>
    <p:extLst>
      <p:ext uri="{BB962C8B-B14F-4D97-AF65-F5344CB8AC3E}">
        <p14:creationId xmlns:p14="http://schemas.microsoft.com/office/powerpoint/2010/main" val="849665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4680520" cy="576064"/>
          </a:xfrm>
        </p:spPr>
        <p:txBody>
          <a:bodyPr>
            <a:normAutofit fontScale="90000"/>
          </a:bodyPr>
          <a:lstStyle/>
          <a:p>
            <a:r>
              <a:rPr lang="tr-TR" i="1" dirty="0" smtClean="0"/>
              <a:t>Öğretim Üyesine Ek Ödeme</a:t>
            </a:r>
            <a:endParaRPr lang="tr-TR" i="1" dirty="0"/>
          </a:p>
        </p:txBody>
      </p:sp>
      <p:sp>
        <p:nvSpPr>
          <p:cNvPr id="3" name="İçerik Yer Tutucusu 2"/>
          <p:cNvSpPr>
            <a:spLocks noGrp="1"/>
          </p:cNvSpPr>
          <p:nvPr>
            <p:ph idx="1"/>
          </p:nvPr>
        </p:nvSpPr>
        <p:spPr>
          <a:xfrm>
            <a:off x="333772" y="1196752"/>
            <a:ext cx="11449272" cy="5184576"/>
          </a:xfrm>
        </p:spPr>
        <p:txBody>
          <a:bodyPr/>
          <a:lstStyle/>
          <a:p>
            <a:r>
              <a:rPr lang="tr-TR" dirty="0"/>
              <a:t>Sayıştay dairesinin 04.02.2016 tarih ve 35371 </a:t>
            </a:r>
            <a:r>
              <a:rPr lang="tr-TR" dirty="0" err="1"/>
              <a:t>nolu</a:t>
            </a:r>
            <a:r>
              <a:rPr lang="tr-TR" dirty="0"/>
              <a:t> kararında mühendislik mimarlık fakültesi döner sermaye gelirlerinden gelirlerin elde edilmesinde katkısı olmayan dekan yardımcılarına ve fakülte yönetim kurulu üyelerine ek ödeme yapılması hakkında kamu zararı hükmü tesis etmiştir. </a:t>
            </a:r>
          </a:p>
          <a:p>
            <a:endParaRPr lang="tr-TR" dirty="0"/>
          </a:p>
        </p:txBody>
      </p:sp>
    </p:spTree>
    <p:extLst>
      <p:ext uri="{BB962C8B-B14F-4D97-AF65-F5344CB8AC3E}">
        <p14:creationId xmlns:p14="http://schemas.microsoft.com/office/powerpoint/2010/main" val="1350035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4680520" cy="576064"/>
          </a:xfrm>
        </p:spPr>
        <p:txBody>
          <a:bodyPr>
            <a:normAutofit fontScale="90000"/>
          </a:bodyPr>
          <a:lstStyle/>
          <a:p>
            <a:r>
              <a:rPr lang="tr-TR" i="1" dirty="0" smtClean="0"/>
              <a:t>Öğretim Üyesine Ek Ödeme</a:t>
            </a:r>
            <a:endParaRPr lang="tr-TR" i="1" dirty="0"/>
          </a:p>
        </p:txBody>
      </p:sp>
      <p:sp>
        <p:nvSpPr>
          <p:cNvPr id="3" name="İçerik Yer Tutucusu 2"/>
          <p:cNvSpPr>
            <a:spLocks noGrp="1"/>
          </p:cNvSpPr>
          <p:nvPr>
            <p:ph idx="1"/>
          </p:nvPr>
        </p:nvSpPr>
        <p:spPr>
          <a:xfrm>
            <a:off x="333772" y="1196752"/>
            <a:ext cx="11449272" cy="5184576"/>
          </a:xfrm>
        </p:spPr>
        <p:txBody>
          <a:bodyPr/>
          <a:lstStyle/>
          <a:p>
            <a:r>
              <a:rPr lang="tr-TR" b="1" dirty="0" smtClean="0"/>
              <a:t>İLKELER</a:t>
            </a:r>
          </a:p>
          <a:p>
            <a:pPr lvl="0"/>
            <a:r>
              <a:rPr lang="tr-TR" b="1" dirty="0"/>
              <a:t> Ek Ödeme Yapılacak Kişilerin Gelir Getirici Faaliyette Bulunarak Gelirin Oluşmasına Doğrudan Katkı Sağlamaları Gerekmektedir.</a:t>
            </a:r>
            <a:endParaRPr lang="tr-TR" dirty="0"/>
          </a:p>
          <a:p>
            <a:pPr lvl="0"/>
            <a:r>
              <a:rPr lang="tr-TR" dirty="0"/>
              <a:t> </a:t>
            </a:r>
            <a:r>
              <a:rPr lang="tr-TR" b="1" dirty="0"/>
              <a:t>Akademik Unvan Yeterli Olup Ayrıca Kadro Şartı Aranmayacaktır</a:t>
            </a:r>
            <a:endParaRPr lang="tr-TR" dirty="0"/>
          </a:p>
          <a:p>
            <a:pPr lvl="0"/>
            <a:r>
              <a:rPr lang="tr-TR" dirty="0"/>
              <a:t> </a:t>
            </a:r>
            <a:r>
              <a:rPr lang="tr-TR" b="1" dirty="0"/>
              <a:t>Çeşitli Fakültelerde Çalışan Öğretim Elamanlarının Usulüne Uygun Olarak Döner Sermayenin Bağlı Bulunduğu Birimlerde Görevlendirildiğine İlişkin Belgelerin, Döner Sermaye Hasılatının Elde Edilmesinde Katkılarının Olup Olmadığının Ödemenin Dayandırıldığı Yönetim Kurulu Kararının, Döner Sermayeye Ne Kadar Kakı Sağladığına İlişkin Bilgi Ve Belgelerin, Dağıtımın Yapıldığı Hasılatın Hangi Zaman Diliminde Elde Edildiğini Gösteren Belgelerin İdareler Tarafından Tutulması Ve Mahkemelere Verilmesi Gerekir.</a:t>
            </a:r>
            <a:endParaRPr lang="tr-TR" dirty="0"/>
          </a:p>
          <a:p>
            <a:pPr lvl="0"/>
            <a:r>
              <a:rPr lang="tr-TR" b="1" dirty="0"/>
              <a:t>Asli Görevi Olan Faaliyetleri Yapan Kişilere Ekstradan Ek Ödeme Verilemez</a:t>
            </a:r>
            <a:endParaRPr lang="tr-TR" dirty="0"/>
          </a:p>
          <a:p>
            <a:endParaRPr lang="tr-TR" b="1" dirty="0"/>
          </a:p>
          <a:p>
            <a:endParaRPr lang="tr-TR" dirty="0"/>
          </a:p>
        </p:txBody>
      </p:sp>
    </p:spTree>
    <p:extLst>
      <p:ext uri="{BB962C8B-B14F-4D97-AF65-F5344CB8AC3E}">
        <p14:creationId xmlns:p14="http://schemas.microsoft.com/office/powerpoint/2010/main" val="2687648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4680520" cy="576064"/>
          </a:xfrm>
        </p:spPr>
        <p:txBody>
          <a:bodyPr>
            <a:normAutofit fontScale="90000"/>
          </a:bodyPr>
          <a:lstStyle/>
          <a:p>
            <a:r>
              <a:rPr lang="tr-TR" i="1" dirty="0" smtClean="0"/>
              <a:t>Öğretim Üyesine Ek Ödeme</a:t>
            </a:r>
            <a:endParaRPr lang="tr-TR" i="1" dirty="0"/>
          </a:p>
        </p:txBody>
      </p:sp>
      <p:sp>
        <p:nvSpPr>
          <p:cNvPr id="3" name="İçerik Yer Tutucusu 2"/>
          <p:cNvSpPr>
            <a:spLocks noGrp="1"/>
          </p:cNvSpPr>
          <p:nvPr>
            <p:ph idx="1"/>
          </p:nvPr>
        </p:nvSpPr>
        <p:spPr>
          <a:xfrm>
            <a:off x="333772" y="1196752"/>
            <a:ext cx="11449272" cy="5184576"/>
          </a:xfrm>
        </p:spPr>
        <p:txBody>
          <a:bodyPr/>
          <a:lstStyle/>
          <a:p>
            <a:r>
              <a:rPr lang="tr-TR" b="1" dirty="0" smtClean="0"/>
              <a:t>İLKELER</a:t>
            </a:r>
          </a:p>
          <a:p>
            <a:pPr lvl="0"/>
            <a:r>
              <a:rPr lang="tr-TR" b="1" dirty="0"/>
              <a:t>Yönetim Kurulları Tarafından Alınan Dağıtım Kurallarına Uyulması Gerekmektedir.</a:t>
            </a:r>
            <a:endParaRPr lang="tr-TR" dirty="0"/>
          </a:p>
          <a:p>
            <a:pPr lvl="0"/>
            <a:r>
              <a:rPr lang="tr-TR" b="1" dirty="0"/>
              <a:t>Hatalı Katkı Payı Ödemesinin Geri Alınmasının Söz Konusu Olması İçin, İlgili Kişiye Haksız Bir Şekilde Ödenmiş Olması, Sorumluluk Hukuku Bakından Mevzuata Aykırı Bir İşlemin Olması, Gelirin Sonradan Kesilmesi Durumunda İse Bundan Doğrudan Katkı Sağlayan Öğretim Görevlisinin Kusurunun Ve Sorumluluğunun Bulunması Gerekmektedir.</a:t>
            </a:r>
            <a:endParaRPr lang="tr-TR" dirty="0"/>
          </a:p>
          <a:p>
            <a:pPr lvl="0"/>
            <a:r>
              <a:rPr lang="tr-TR" b="1" dirty="0"/>
              <a:t>Raporlu Olunan Günlerin Çalışılmayan Gün Olarak Değerlendirilmesi Ve Bu Günler İçin Ek Ödeme Yapılmaması Gerekmektedir. </a:t>
            </a:r>
            <a:endParaRPr lang="tr-TR" dirty="0"/>
          </a:p>
          <a:p>
            <a:pPr lvl="0"/>
            <a:r>
              <a:rPr lang="tr-TR" b="1" dirty="0"/>
              <a:t>Maddelerin Hükümlerinde Geçen Unvanlara Göre Ek Ödeme Yapılması Gerekmektedir</a:t>
            </a:r>
            <a:endParaRPr lang="tr-TR" dirty="0"/>
          </a:p>
          <a:p>
            <a:endParaRPr lang="tr-TR" b="1" dirty="0"/>
          </a:p>
        </p:txBody>
      </p:sp>
    </p:spTree>
    <p:extLst>
      <p:ext uri="{BB962C8B-B14F-4D97-AF65-F5344CB8AC3E}">
        <p14:creationId xmlns:p14="http://schemas.microsoft.com/office/powerpoint/2010/main" val="2468019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4680520" cy="576064"/>
          </a:xfrm>
        </p:spPr>
        <p:txBody>
          <a:bodyPr>
            <a:normAutofit fontScale="90000"/>
          </a:bodyPr>
          <a:lstStyle/>
          <a:p>
            <a:r>
              <a:rPr lang="tr-TR" i="1" dirty="0" smtClean="0"/>
              <a:t>Öğretim Üyesine Ek Ödeme</a:t>
            </a:r>
            <a:endParaRPr lang="tr-TR" i="1" dirty="0"/>
          </a:p>
        </p:txBody>
      </p:sp>
      <p:sp>
        <p:nvSpPr>
          <p:cNvPr id="3" name="İçerik Yer Tutucusu 2"/>
          <p:cNvSpPr>
            <a:spLocks noGrp="1"/>
          </p:cNvSpPr>
          <p:nvPr>
            <p:ph idx="1"/>
          </p:nvPr>
        </p:nvSpPr>
        <p:spPr>
          <a:xfrm>
            <a:off x="333772" y="1196752"/>
            <a:ext cx="11449272" cy="5184576"/>
          </a:xfrm>
        </p:spPr>
        <p:txBody>
          <a:bodyPr>
            <a:normAutofit fontScale="92500"/>
          </a:bodyPr>
          <a:lstStyle/>
          <a:p>
            <a:r>
              <a:rPr lang="tr-TR" b="1" dirty="0" smtClean="0"/>
              <a:t>İLKELER</a:t>
            </a:r>
          </a:p>
          <a:p>
            <a:pPr lvl="0"/>
            <a:r>
              <a:rPr lang="tr-TR" b="1" dirty="0"/>
              <a:t>Cetvellerde Belirtilen Kurallara Uygun Olarak Katsayı Puanlarının Uygulanması Gerekmektedir</a:t>
            </a:r>
            <a:endParaRPr lang="tr-TR" dirty="0"/>
          </a:p>
          <a:p>
            <a:pPr lvl="0"/>
            <a:r>
              <a:rPr lang="tr-TR" b="1" dirty="0"/>
              <a:t>Mesai Dışında Alınabilecek İşlem Puanı Mesai İçi İşlem Puanları İle Sınırlanmıştır</a:t>
            </a:r>
            <a:endParaRPr lang="tr-TR" dirty="0"/>
          </a:p>
          <a:p>
            <a:pPr lvl="0"/>
            <a:r>
              <a:rPr lang="tr-TR" b="1" dirty="0"/>
              <a:t>Döner Sermayeden Pay Alınabilmesi İçin Döner Sermaye Gelirlerine Somut, Genel Kabul Görmüş Ve Ölçülebilir Katkıda Bulunulması Gerekmektedir.</a:t>
            </a:r>
            <a:endParaRPr lang="tr-TR" dirty="0"/>
          </a:p>
          <a:p>
            <a:pPr lvl="0"/>
            <a:r>
              <a:rPr lang="tr-TR" b="1" dirty="0"/>
              <a:t>Alınan Kararlar Sonrasında Yürütülen Hizmetler İle Gelir Getirici Faaliyette Bulunulması Gerekmektedir. </a:t>
            </a:r>
            <a:endParaRPr lang="tr-TR" dirty="0"/>
          </a:p>
          <a:p>
            <a:pPr lvl="0"/>
            <a:r>
              <a:rPr lang="tr-TR" b="1" dirty="0"/>
              <a:t>Gelir Getirici Faaliyetin Doğrudan Katkı Şeklinde Olması Ve Fili Olarak Yapılması</a:t>
            </a:r>
            <a:endParaRPr lang="tr-TR" dirty="0"/>
          </a:p>
          <a:p>
            <a:pPr lvl="0"/>
            <a:r>
              <a:rPr lang="tr-TR" b="1" dirty="0"/>
              <a:t>Asli Faaliyetin Bizzat Belirtilmese Bile Asli Faaliyetin Doğal Uzantısı Olacak Bir Faaliyetten Elde Edilen Gelirlerden Olmaması Gerekmektedir.</a:t>
            </a:r>
            <a:endParaRPr lang="tr-TR" dirty="0"/>
          </a:p>
          <a:p>
            <a:endParaRPr lang="tr-TR" b="1" dirty="0"/>
          </a:p>
        </p:txBody>
      </p:sp>
    </p:spTree>
    <p:extLst>
      <p:ext uri="{BB962C8B-B14F-4D97-AF65-F5344CB8AC3E}">
        <p14:creationId xmlns:p14="http://schemas.microsoft.com/office/powerpoint/2010/main" val="1706097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553" y="188640"/>
            <a:ext cx="7488832" cy="576064"/>
          </a:xfrm>
        </p:spPr>
        <p:txBody>
          <a:bodyPr>
            <a:normAutofit fontScale="90000"/>
          </a:bodyPr>
          <a:lstStyle/>
          <a:p>
            <a:r>
              <a:rPr lang="tr-TR" i="1" dirty="0" smtClean="0"/>
              <a:t>Görevlendirmelerde Döner Sermaye Ödenmesi</a:t>
            </a:r>
            <a:endParaRPr lang="tr-TR" i="1" dirty="0"/>
          </a:p>
        </p:txBody>
      </p:sp>
      <p:sp>
        <p:nvSpPr>
          <p:cNvPr id="3" name="İçerik Yer Tutucusu 2"/>
          <p:cNvSpPr>
            <a:spLocks noGrp="1"/>
          </p:cNvSpPr>
          <p:nvPr>
            <p:ph idx="1"/>
          </p:nvPr>
        </p:nvSpPr>
        <p:spPr>
          <a:xfrm>
            <a:off x="333772" y="1052736"/>
            <a:ext cx="11449272" cy="5328592"/>
          </a:xfrm>
        </p:spPr>
        <p:txBody>
          <a:bodyPr>
            <a:normAutofit lnSpcReduction="10000"/>
          </a:bodyPr>
          <a:lstStyle/>
          <a:p>
            <a:r>
              <a:rPr lang="tr-TR" dirty="0"/>
              <a:t>Sayıştay 8. Dairesinin 18.06.2009 tarih ve 6422 </a:t>
            </a:r>
            <a:r>
              <a:rPr lang="tr-TR" dirty="0" err="1"/>
              <a:t>nolu</a:t>
            </a:r>
            <a:r>
              <a:rPr lang="tr-TR" dirty="0"/>
              <a:t> kararında öğretim üyelerinin Başka Yerde Bulunduğu Süreler İçin Üniversite Döner Sermaye Gelirinden Kendisine Pay Ödenemeyeceği Ancak Üç Ayı Geçmemek ve Bilim ve Meslekleriyle İlgili Olmak Koşuluyla Yurt İçi ve Dışındaki Eğitim Konferans Toplantı Gibi Etkinliklere Katılan Öğretim Elemanlarına Bu Sürede Döner Sermaye Katkı Payı Ödenebileceği hükmü verilmiştir.</a:t>
            </a:r>
          </a:p>
          <a:p>
            <a:r>
              <a:rPr lang="tr-TR" dirty="0"/>
              <a:t>2547 sayılı Yükseköğretim Kanununun "Yurt içinde ve yurt dışında görevlendirme" başlıklı 39 uncu maddesinde</a:t>
            </a:r>
            <a:r>
              <a:rPr lang="tr-TR" dirty="0" smtClean="0"/>
              <a:t>;</a:t>
            </a:r>
            <a:r>
              <a:rPr lang="tr-TR" i="1" dirty="0"/>
              <a:t> </a:t>
            </a:r>
            <a:r>
              <a:rPr lang="tr-TR" i="1" dirty="0" smtClean="0"/>
              <a:t>«Öğretim </a:t>
            </a:r>
            <a:r>
              <a:rPr lang="tr-TR" i="1" dirty="0"/>
              <a:t>elemanlarının kurumlarından yolluk almaksızın yurt içinde ve dışında </a:t>
            </a:r>
            <a:r>
              <a:rPr lang="tr-TR" b="1" i="1" dirty="0"/>
              <a:t>kongre, konferans, seminer ve benzeri bilimsel toplantılarla, bilim ve meslekleri ile ilgili diğer toplantılara katılmalarına, araştırma ve inceleme gezileri yapmalarına, araştırma ve incelemenin gerektirdiği yerde bulunmalarına</a:t>
            </a:r>
            <a:r>
              <a:rPr lang="tr-TR" i="1" dirty="0"/>
              <a:t>, bir haftaya kadar dekan, enstitü ve yüksek okul müdürleri, </a:t>
            </a:r>
            <a:r>
              <a:rPr lang="tr-TR" i="1" dirty="0" err="1"/>
              <a:t>onbeş</a:t>
            </a:r>
            <a:r>
              <a:rPr lang="tr-TR" i="1" dirty="0"/>
              <a:t> güne kadar rektörler izin verebilirler. Bu şekilde </a:t>
            </a:r>
            <a:r>
              <a:rPr lang="tr-TR" i="1" dirty="0" err="1"/>
              <a:t>onbeş</a:t>
            </a:r>
            <a:r>
              <a:rPr lang="tr-TR" i="1" dirty="0"/>
              <a:t> günü aşan veya yolluk verilmesini gerektiren veya araştırma ve incelemenin gerektirdiği masrafların üniversite ile buna bağlı birimlerin bütçesinden veya döner sermaye gelirlerinden ödenmesi </a:t>
            </a:r>
            <a:r>
              <a:rPr lang="tr-TR" i="1" dirty="0" err="1"/>
              <a:t>icabeden</a:t>
            </a:r>
            <a:r>
              <a:rPr lang="tr-TR" i="1" dirty="0"/>
              <a:t> durumlarda, ilgili yönetim kurulunun kararı ve rektörün onayı gereklidir</a:t>
            </a:r>
            <a:r>
              <a:rPr lang="tr-TR" i="1" dirty="0" smtClean="0"/>
              <a:t>.»</a:t>
            </a:r>
            <a:endParaRPr lang="tr-TR" i="1" dirty="0"/>
          </a:p>
          <a:p>
            <a:endParaRPr lang="tr-TR" dirty="0"/>
          </a:p>
          <a:p>
            <a:endParaRPr lang="tr-TR" dirty="0"/>
          </a:p>
        </p:txBody>
      </p:sp>
    </p:spTree>
    <p:extLst>
      <p:ext uri="{BB962C8B-B14F-4D97-AF65-F5344CB8AC3E}">
        <p14:creationId xmlns:p14="http://schemas.microsoft.com/office/powerpoint/2010/main" val="1163634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404664"/>
            <a:ext cx="7467817" cy="404912"/>
          </a:xfrm>
        </p:spPr>
        <p:txBody>
          <a:bodyPr>
            <a:normAutofit fontScale="90000"/>
          </a:bodyPr>
          <a:lstStyle/>
          <a:p>
            <a:r>
              <a:rPr lang="tr-TR" i="1" dirty="0"/>
              <a:t>Görevlendirmelerde Döner Sermaye Ödenmesi</a:t>
            </a:r>
            <a:endParaRPr lang="tr-TR" dirty="0"/>
          </a:p>
        </p:txBody>
      </p:sp>
      <p:sp>
        <p:nvSpPr>
          <p:cNvPr id="3" name="İçerik Yer Tutucusu 2"/>
          <p:cNvSpPr>
            <a:spLocks noGrp="1"/>
          </p:cNvSpPr>
          <p:nvPr>
            <p:ph idx="1"/>
          </p:nvPr>
        </p:nvSpPr>
        <p:spPr>
          <a:xfrm>
            <a:off x="477788" y="1052736"/>
            <a:ext cx="11233248" cy="5400600"/>
          </a:xfrm>
        </p:spPr>
        <p:txBody>
          <a:bodyPr>
            <a:normAutofit fontScale="92500"/>
          </a:bodyPr>
          <a:lstStyle/>
          <a:p>
            <a:r>
              <a:rPr lang="tr-TR" i="1" dirty="0" smtClean="0"/>
              <a:t>«Öğretim </a:t>
            </a:r>
            <a:r>
              <a:rPr lang="tr-TR" i="1" dirty="0"/>
              <a:t>elemanları birinci fıkrada ve bu Kanunun 33 üncü maddesinde sayılan yurt dışına gönderilme halleri dışında </a:t>
            </a:r>
            <a:r>
              <a:rPr lang="tr-TR" b="1" i="1" dirty="0"/>
              <a:t>mesleklerine ait hizmetlerde yetiştirilmek, eğitilmek, bilgilerini artırmak veya staj yapmak </a:t>
            </a:r>
            <a:r>
              <a:rPr lang="tr-TR" i="1" dirty="0"/>
              <a:t>için Yükseköğretim Kurulunun teklifi üzerine Bakanlar Kurulunca üniversiteler itibariyle bir yılı geçmeyecek şekilde her yıl belirlenecek kontenjan ve süreler dahilinde yurt dışına gönderilebilecekleri gibi aynı amaçlarla dış burslara dayanılarak da gönderilebilirler</a:t>
            </a:r>
            <a:r>
              <a:rPr lang="tr-TR" i="1" dirty="0" smtClean="0"/>
              <a:t>..»</a:t>
            </a:r>
            <a:endParaRPr lang="tr-TR" i="1" dirty="0"/>
          </a:p>
          <a:p>
            <a:r>
              <a:rPr lang="tr-TR" dirty="0"/>
              <a:t>18 Seri No.lu Yükseköğretim Kanunu ve Yükseköğretim Personel Kanunu Genel Tebliğinin 12 </a:t>
            </a:r>
            <a:r>
              <a:rPr lang="tr-TR" dirty="0" err="1"/>
              <a:t>nci</a:t>
            </a:r>
            <a:r>
              <a:rPr lang="tr-TR" dirty="0"/>
              <a:t> maddesinde;</a:t>
            </a:r>
          </a:p>
          <a:p>
            <a:r>
              <a:rPr lang="tr-TR" i="1" dirty="0"/>
              <a:t>"2547 sayılı Kanunun </a:t>
            </a:r>
            <a:r>
              <a:rPr lang="tr-TR" i="1" u="sng" dirty="0">
                <a:hlinkClick r:id="rId2" tooltip="İlgili maddeyi görmek için tıklayınız"/>
              </a:rPr>
              <a:t>39</a:t>
            </a:r>
            <a:r>
              <a:rPr lang="tr-TR" i="1" dirty="0"/>
              <a:t> uncu maddesine göre görevlendirilen öğretim elemanlarına görevlendirildikleri dönemde döner sermaye gelirlerinden pay ödenmeyecektir. Ancak, söz konusu maddenin birinci fıkrasına göre yurt içi veya yurt dışında kongre, konferans, seminer ve benzeri bilimsel toplantılarla, bilim ve meslekleriyle ilgili diğer toplantılara katılanlara, araştırma ve inceleme gezileri yapanlara, araştırma ve incelemenin gerektirdiği yerde bulunanlara, her ne suretle olursa olsun bir takvim yılı içinde üç ayı geçmemek üzere üniversite yönetim kurullarınca belirlenecek süreler için döner sermaye payı ödenebilecektir."</a:t>
            </a:r>
          </a:p>
          <a:p>
            <a:endParaRPr lang="tr-TR" dirty="0"/>
          </a:p>
        </p:txBody>
      </p:sp>
    </p:spTree>
    <p:extLst>
      <p:ext uri="{BB962C8B-B14F-4D97-AF65-F5344CB8AC3E}">
        <p14:creationId xmlns:p14="http://schemas.microsoft.com/office/powerpoint/2010/main" val="2486166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260648"/>
            <a:ext cx="6408712" cy="548928"/>
          </a:xfrm>
        </p:spPr>
        <p:txBody>
          <a:bodyPr>
            <a:normAutofit fontScale="90000"/>
          </a:bodyPr>
          <a:lstStyle/>
          <a:p>
            <a:r>
              <a:rPr lang="tr-TR" i="1" dirty="0"/>
              <a:t>5018 Sayılı Kanun ve Döner Sermayeler</a:t>
            </a:r>
            <a:endParaRPr lang="tr-TR" dirty="0"/>
          </a:p>
        </p:txBody>
      </p:sp>
      <p:sp>
        <p:nvSpPr>
          <p:cNvPr id="3" name="İçerik Yer Tutucusu 2"/>
          <p:cNvSpPr>
            <a:spLocks noGrp="1"/>
          </p:cNvSpPr>
          <p:nvPr>
            <p:ph idx="1"/>
          </p:nvPr>
        </p:nvSpPr>
        <p:spPr>
          <a:xfrm>
            <a:off x="333772" y="980728"/>
            <a:ext cx="11377264" cy="5472608"/>
          </a:xfrm>
        </p:spPr>
        <p:txBody>
          <a:bodyPr/>
          <a:lstStyle/>
          <a:p>
            <a:pPr algn="just"/>
            <a:r>
              <a:rPr lang="tr-TR" dirty="0"/>
              <a:t>Kanun’un 2'nci ve 3'üncü fıkraları ise 22.12.2005 tarihli 5436 sayılı Kanun’un 10'uncu maddesi ile </a:t>
            </a:r>
            <a:endParaRPr lang="tr-TR" dirty="0" smtClean="0"/>
          </a:p>
          <a:p>
            <a:pPr marL="0" indent="0" algn="just">
              <a:buNone/>
            </a:pPr>
            <a:r>
              <a:rPr lang="tr-TR" dirty="0"/>
              <a:t>	</a:t>
            </a:r>
            <a:r>
              <a:rPr lang="tr-TR" dirty="0" smtClean="0"/>
              <a:t>"</a:t>
            </a:r>
            <a:r>
              <a:rPr lang="tr-TR" i="1" dirty="0"/>
              <a:t>Bu Kanun kapsamında kamu idarelerinde</a:t>
            </a:r>
            <a:r>
              <a:rPr lang="tr-TR" dirty="0"/>
              <a:t> </a:t>
            </a:r>
            <a:r>
              <a:rPr lang="tr-TR" i="1" dirty="0"/>
              <a:t>kurulmuş döner sermaye işletmeleri 31.12.2007 tarihine kadar yeniden yapılandırılır. Döner</a:t>
            </a:r>
            <a:r>
              <a:rPr lang="tr-TR" dirty="0"/>
              <a:t> </a:t>
            </a:r>
            <a:r>
              <a:rPr lang="tr-TR" i="1" dirty="0"/>
              <a:t>sermaye işletmeleri yeniden yapılandırılıncaya kadar bunların bütçelerinin hazırlanması,</a:t>
            </a:r>
            <a:r>
              <a:rPr lang="tr-TR" dirty="0"/>
              <a:t> </a:t>
            </a:r>
            <a:r>
              <a:rPr lang="tr-TR" i="1" dirty="0"/>
              <a:t>uygulanması, sonuçlandırılması ve muhasebesi ile kontrol ve denetimi Maliye Bakanlığınca</a:t>
            </a:r>
            <a:r>
              <a:rPr lang="tr-TR" dirty="0"/>
              <a:t> </a:t>
            </a:r>
            <a:r>
              <a:rPr lang="tr-TR" i="1" dirty="0"/>
              <a:t>yürürlüğe konulacak yönetmelikle belirlenir. Fonların muhasebesi de bu Kanunun öngördüğü</a:t>
            </a:r>
            <a:r>
              <a:rPr lang="tr-TR" dirty="0"/>
              <a:t> </a:t>
            </a:r>
            <a:r>
              <a:rPr lang="tr-TR" i="1" dirty="0"/>
              <a:t>muhasebe sistemine göre yürütülür." </a:t>
            </a:r>
            <a:endParaRPr lang="tr-TR" i="1" dirty="0" smtClean="0"/>
          </a:p>
          <a:p>
            <a:pPr marL="0" indent="0" algn="just">
              <a:buNone/>
            </a:pPr>
            <a:r>
              <a:rPr lang="tr-TR" dirty="0" smtClean="0"/>
              <a:t>Şeklinde </a:t>
            </a:r>
            <a:r>
              <a:rPr lang="tr-TR" dirty="0"/>
              <a:t>değiştirilmiş ve döner sermaye işletmelerinin tasfiyesinden vazgeçilerek yeniden yapılandırılmalarına karar verilmiştir. Sonraki süreçte yeniden yapılandırılma tarihinde ertelemelere gidilmiş ve 5793 sayılı Kanun'un 38'inci maddesiyle yeniden yapılandırılma tarihi 31.12.2010 olarak değiştirilmiştir.</a:t>
            </a:r>
          </a:p>
          <a:p>
            <a:endParaRPr lang="tr-TR" dirty="0"/>
          </a:p>
        </p:txBody>
      </p:sp>
    </p:spTree>
    <p:extLst>
      <p:ext uri="{BB962C8B-B14F-4D97-AF65-F5344CB8AC3E}">
        <p14:creationId xmlns:p14="http://schemas.microsoft.com/office/powerpoint/2010/main" val="3801373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404664"/>
            <a:ext cx="7467817" cy="404912"/>
          </a:xfrm>
        </p:spPr>
        <p:txBody>
          <a:bodyPr>
            <a:normAutofit fontScale="90000"/>
          </a:bodyPr>
          <a:lstStyle/>
          <a:p>
            <a:r>
              <a:rPr lang="tr-TR" i="1" dirty="0"/>
              <a:t>Görevlendirmelerde Döner Sermaye Ödenmesi</a:t>
            </a:r>
            <a:endParaRPr lang="tr-TR" dirty="0"/>
          </a:p>
        </p:txBody>
      </p:sp>
      <p:sp>
        <p:nvSpPr>
          <p:cNvPr id="3" name="İçerik Yer Tutucusu 2"/>
          <p:cNvSpPr>
            <a:spLocks noGrp="1"/>
          </p:cNvSpPr>
          <p:nvPr>
            <p:ph idx="1"/>
          </p:nvPr>
        </p:nvSpPr>
        <p:spPr>
          <a:xfrm>
            <a:off x="477788" y="1052736"/>
            <a:ext cx="11233248" cy="5400600"/>
          </a:xfrm>
        </p:spPr>
        <p:txBody>
          <a:bodyPr/>
          <a:lstStyle/>
          <a:p>
            <a:r>
              <a:rPr lang="tr-TR" dirty="0"/>
              <a:t>Görüldüğü üzere, 2547 sayılı Kanunun </a:t>
            </a:r>
            <a:r>
              <a:rPr lang="tr-TR" u="sng" dirty="0">
                <a:hlinkClick r:id="rId2" tooltip="İlgili maddeyi görmek için tıklayınız"/>
              </a:rPr>
              <a:t>39</a:t>
            </a:r>
            <a:r>
              <a:rPr lang="tr-TR" dirty="0"/>
              <a:t> uncu maddesinin birinci fıkrasında, öğretim elemanlarının yurt içinde ve dışında kongre, konferans, seminer ve benzeri bilimsel toplantılarla, bilim ve meslekleri ile ilgili diğer toplantılara katılmaları, araştırma ve inceleme gezileri yapmaları, araştırma ve incelemenin gerektirdiği yerde bulunmaları hususu düzenlenmiş olup; anılan Tebliğ uyarınca, bu tür görevlendirmelerde bir takvim yılı içinde üç ayı geçmemek üzere döner sermaye payı ödenebileceği ilgili Üniversite Yönetim Kurulu Kararı ile öngörülmüştür.</a:t>
            </a:r>
          </a:p>
          <a:p>
            <a:r>
              <a:rPr lang="tr-TR" b="1" dirty="0"/>
              <a:t>39 uncu maddenin birinci fıkrasında sayılan haller haricinde döner sermaye gelirlerinden ek ödeme yapılamaz. </a:t>
            </a:r>
            <a:endParaRPr lang="tr-TR" b="1" dirty="0" smtClean="0"/>
          </a:p>
          <a:p>
            <a:r>
              <a:rPr lang="tr-TR" b="1" dirty="0"/>
              <a:t>Ayrıca bu ödeme 3 ayı geçemez. </a:t>
            </a:r>
            <a:endParaRPr lang="tr-TR" dirty="0"/>
          </a:p>
        </p:txBody>
      </p:sp>
    </p:spTree>
    <p:extLst>
      <p:ext uri="{BB962C8B-B14F-4D97-AF65-F5344CB8AC3E}">
        <p14:creationId xmlns:p14="http://schemas.microsoft.com/office/powerpoint/2010/main" val="3680491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404664"/>
            <a:ext cx="10009112" cy="404912"/>
          </a:xfrm>
        </p:spPr>
        <p:txBody>
          <a:bodyPr>
            <a:normAutofit fontScale="90000"/>
          </a:bodyPr>
          <a:lstStyle/>
          <a:p>
            <a:r>
              <a:rPr lang="tr-TR" i="1" dirty="0"/>
              <a:t>Performans Ödemelerinin Muhasebeleştirilmesi</a:t>
            </a:r>
          </a:p>
        </p:txBody>
      </p:sp>
      <p:sp>
        <p:nvSpPr>
          <p:cNvPr id="3" name="İçerik Yer Tutucusu 2"/>
          <p:cNvSpPr>
            <a:spLocks noGrp="1"/>
          </p:cNvSpPr>
          <p:nvPr>
            <p:ph idx="1"/>
          </p:nvPr>
        </p:nvSpPr>
        <p:spPr>
          <a:xfrm>
            <a:off x="477788" y="809576"/>
            <a:ext cx="11233248" cy="5643760"/>
          </a:xfrm>
        </p:spPr>
        <p:txBody>
          <a:bodyPr/>
          <a:lstStyle/>
          <a:p>
            <a:r>
              <a:rPr lang="tr-TR" dirty="0"/>
              <a:t>01.05.2007 tarih ve 26509 sayılı Resmi </a:t>
            </a:r>
            <a:r>
              <a:rPr lang="tr-TR" dirty="0" err="1"/>
              <a:t>Gazete’de</a:t>
            </a:r>
            <a:r>
              <a:rPr lang="tr-TR" dirty="0"/>
              <a:t> yayımlanan Döner Sermayeli İşletmeler Bütçe ve Muhasebe Yönetmeliği’nin 496’ncı maddesinde 740 Hizmet Üretim Maliyeti Hesabının hizmet işletmelerinde üretilen hizmetler için yapılan giderlerin izlenmesi için kullanılacağı belirtilmiştir. </a:t>
            </a:r>
          </a:p>
          <a:p>
            <a:r>
              <a:rPr lang="tr-TR" dirty="0"/>
              <a:t>01.05.2007 tarih ve 26509 sayılı Resmi </a:t>
            </a:r>
            <a:r>
              <a:rPr lang="tr-TR" dirty="0" err="1"/>
              <a:t>Gazete’de</a:t>
            </a:r>
            <a:r>
              <a:rPr lang="tr-TR" dirty="0"/>
              <a:t> yayımlanan Döner Sermayeli İşletmeler Bütçe ve Muhasebe Yönetmeliği’nin 517’nci maddesinde de 770 </a:t>
            </a:r>
            <a:r>
              <a:rPr lang="tr-TR" dirty="0" err="1"/>
              <a:t>nolu</a:t>
            </a:r>
            <a:r>
              <a:rPr lang="tr-TR" dirty="0"/>
              <a:t> Genel Yönetim Giderleri Hesabının, işletmenin yönetim fonksiyonları, işletme politikasının tayini, organizasyon ve personel, idare hizmetleri, büro hizmetleri gibi üretilen veya satılan malın maliyeti ile doğrudan ilişkisi kurulamayan genel mahiyetteki giderlerin izlenmesi için kullanılacağı belirtilmiştir.</a:t>
            </a:r>
          </a:p>
          <a:p>
            <a:endParaRPr lang="tr-TR" dirty="0"/>
          </a:p>
        </p:txBody>
      </p:sp>
    </p:spTree>
    <p:extLst>
      <p:ext uri="{BB962C8B-B14F-4D97-AF65-F5344CB8AC3E}">
        <p14:creationId xmlns:p14="http://schemas.microsoft.com/office/powerpoint/2010/main" val="384900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Başlık 9"/>
          <p:cNvSpPr>
            <a:spLocks noGrp="1"/>
          </p:cNvSpPr>
          <p:nvPr>
            <p:ph type="title"/>
          </p:nvPr>
        </p:nvSpPr>
        <p:spPr>
          <a:xfrm>
            <a:off x="1422030" y="990599"/>
            <a:ext cx="9344765" cy="2235203"/>
          </a:xfrm>
        </p:spPr>
        <p:txBody>
          <a:bodyPr rtlCol="0"/>
          <a:lstStyle/>
          <a:p>
            <a:pPr rtl="0"/>
            <a:r>
              <a:rPr lang="tr-TR" dirty="0"/>
              <a:t>YÖNETİCİ PAYI</a:t>
            </a:r>
            <a:endParaRPr lang="tr" dirty="0"/>
          </a:p>
        </p:txBody>
      </p:sp>
      <p:sp>
        <p:nvSpPr>
          <p:cNvPr id="11" name="Metin Yer Tutucusu 10"/>
          <p:cNvSpPr>
            <a:spLocks noGrp="1"/>
          </p:cNvSpPr>
          <p:nvPr>
            <p:ph type="body" idx="1"/>
          </p:nvPr>
        </p:nvSpPr>
        <p:spPr>
          <a:xfrm>
            <a:off x="1422030" y="3733800"/>
            <a:ext cx="9344765" cy="1219200"/>
          </a:xfrm>
        </p:spPr>
        <p:txBody>
          <a:bodyPr rtlCol="0"/>
          <a:lstStyle/>
          <a:p>
            <a:pPr rtl="0"/>
            <a:endParaRPr lang="en-US" dirty="0"/>
          </a:p>
        </p:txBody>
      </p:sp>
    </p:spTree>
    <p:extLst>
      <p:ext uri="{BB962C8B-B14F-4D97-AF65-F5344CB8AC3E}">
        <p14:creationId xmlns:p14="http://schemas.microsoft.com/office/powerpoint/2010/main" val="969542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05780" y="332656"/>
            <a:ext cx="3363361" cy="454744"/>
          </a:xfrm>
        </p:spPr>
        <p:txBody>
          <a:bodyPr rtlCol="0">
            <a:normAutofit fontScale="90000"/>
          </a:bodyPr>
          <a:lstStyle/>
          <a:p>
            <a:pPr rtl="0"/>
            <a:r>
              <a:rPr lang="tr" dirty="0"/>
              <a:t>58 / </a:t>
            </a:r>
            <a:r>
              <a:rPr lang="tr-TR" dirty="0"/>
              <a:t>f</a:t>
            </a:r>
            <a:endParaRPr lang="tr" dirty="0"/>
          </a:p>
        </p:txBody>
      </p:sp>
      <p:graphicFrame>
        <p:nvGraphicFramePr>
          <p:cNvPr id="4" name="İçerik Yer Tutucusu 3">
            <a:extLst>
              <a:ext uri="{FF2B5EF4-FFF2-40B4-BE49-F238E27FC236}">
                <a16:creationId xmlns:a16="http://schemas.microsoft.com/office/drawing/2014/main" xmlns="" id="{1AEA2DED-43EF-4473-B474-91B940D1FD2A}"/>
              </a:ext>
            </a:extLst>
          </p:cNvPr>
          <p:cNvGraphicFramePr>
            <a:graphicFrameLocks noGrp="1"/>
          </p:cNvGraphicFramePr>
          <p:nvPr>
            <p:ph idx="1"/>
            <p:extLst>
              <p:ext uri="{D42A27DB-BD31-4B8C-83A1-F6EECF244321}">
                <p14:modId xmlns:p14="http://schemas.microsoft.com/office/powerpoint/2010/main" val="2458187950"/>
              </p:ext>
            </p:extLst>
          </p:nvPr>
        </p:nvGraphicFramePr>
        <p:xfrm>
          <a:off x="433388" y="787400"/>
          <a:ext cx="11206162" cy="55943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91111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1872208" cy="548928"/>
          </a:xfrm>
        </p:spPr>
        <p:txBody>
          <a:bodyPr>
            <a:normAutofit fontScale="90000"/>
          </a:bodyPr>
          <a:lstStyle/>
          <a:p>
            <a:r>
              <a:rPr lang="tr-TR" i="1" dirty="0" smtClean="0"/>
              <a:t>2547/58/f</a:t>
            </a:r>
            <a:endParaRPr lang="tr-TR" i="1" dirty="0"/>
          </a:p>
        </p:txBody>
      </p:sp>
      <p:sp>
        <p:nvSpPr>
          <p:cNvPr id="3" name="İçerik Yer Tutucusu 2"/>
          <p:cNvSpPr>
            <a:spLocks noGrp="1"/>
          </p:cNvSpPr>
          <p:nvPr>
            <p:ph idx="1"/>
          </p:nvPr>
        </p:nvSpPr>
        <p:spPr>
          <a:xfrm>
            <a:off x="549796" y="1124744"/>
            <a:ext cx="11161240" cy="5256584"/>
          </a:xfrm>
        </p:spPr>
        <p:txBody>
          <a:bodyPr>
            <a:normAutofit fontScale="92500" lnSpcReduction="10000"/>
          </a:bodyPr>
          <a:lstStyle/>
          <a:p>
            <a:r>
              <a:rPr lang="tr-TR" i="1" dirty="0"/>
              <a:t>Rektör, rektör yardımcısı ve genel sekreterlere gelir getirici katkılarına bakılmaksızın, üniversite yönetim kurulunun uygun gördüğü birimin döner sermaye hesabından yönetici payı olarak ayrılan tutardan ek ödeme yapılır. Yapılacak ek ödemenin tutarı ek ödeme matrahının, rektörler için yüzde 600’ünü, rektör yardımcıları için yüzde 300’ünü, genel sekreterler için yüzde 200’ünü geçemez. </a:t>
            </a:r>
          </a:p>
          <a:p>
            <a:r>
              <a:rPr lang="tr-TR" i="1" dirty="0"/>
              <a:t>Döner sermaye gelirinin elde edildiği birimlerin dekan, başhekim ve enstitü ve yüksekokul müdürleri ile bunların yardımcılarına, gelir getirici katkılarına bakılmaksızın, görev yaptıkları birimin döner sermaye gelirlerinden yönetici payı olarak ayrılan tutardan ek ödeme yapılır. Yapılacak ek ödemenin tutarı, ek ödeme matrahının, dekan, enstitü ve yüksekokul müdürü için yüzde 250’sini, bunların yardımcıları için yüzde 100’ünü, tıp ve diş hekimliği fakülteleri dekanları ile sağlık uygulama ve araştırma merkezleri başhekimleri için yüzde 500’ünü, bunların yardımcıları için yüzde 300’ünü geçemez. </a:t>
            </a:r>
          </a:p>
          <a:p>
            <a:r>
              <a:rPr lang="tr-TR" i="1" dirty="0"/>
              <a:t>Bu fıkra kapsamında bulunan yöneticilere, mesai saatleri içerisinde verdikleri mesleki hizmetlerinden dolayı ayrıca ek ödeme yapılmaz. Mesai saatleri dışında döner sermaye gelirlerine katkıları bulunması hâlinde alabilecekleri toplam ek ödeme tutarı, hiçbir şekilde yönetici payı dahil ilgisine göre (c) ve (d) fıkralarında belirtilen esaslara göre hesaplanacak tutarı geçemez.”</a:t>
            </a:r>
          </a:p>
          <a:p>
            <a:endParaRPr lang="tr-TR" dirty="0"/>
          </a:p>
        </p:txBody>
      </p:sp>
    </p:spTree>
    <p:extLst>
      <p:ext uri="{BB962C8B-B14F-4D97-AF65-F5344CB8AC3E}">
        <p14:creationId xmlns:p14="http://schemas.microsoft.com/office/powerpoint/2010/main" val="1997135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29290" y="260648"/>
            <a:ext cx="1779185" cy="476920"/>
          </a:xfrm>
        </p:spPr>
        <p:txBody>
          <a:bodyPr>
            <a:normAutofit fontScale="90000"/>
          </a:bodyPr>
          <a:lstStyle/>
          <a:p>
            <a:r>
              <a:rPr lang="tr-TR" dirty="0" smtClean="0"/>
              <a:t>2547/58/i</a:t>
            </a:r>
            <a:endParaRPr lang="tr-TR" dirty="0"/>
          </a:p>
        </p:txBody>
      </p:sp>
      <p:sp>
        <p:nvSpPr>
          <p:cNvPr id="3" name="İçerik Yer Tutucusu 2"/>
          <p:cNvSpPr>
            <a:spLocks noGrp="1"/>
          </p:cNvSpPr>
          <p:nvPr>
            <p:ph idx="1"/>
          </p:nvPr>
        </p:nvSpPr>
        <p:spPr>
          <a:xfrm>
            <a:off x="477788" y="908720"/>
            <a:ext cx="11233248" cy="5544616"/>
          </a:xfrm>
        </p:spPr>
        <p:txBody>
          <a:bodyPr/>
          <a:lstStyle/>
          <a:p>
            <a:r>
              <a:rPr lang="tr-TR" i="1" dirty="0"/>
              <a:t>“Üniversitelerin (c) ve (f) fıkraları kapsamındaki personeline bu madde uyarınca her ay yapılacak ek ödemenin net tutarı, 375 sayılı Kanun Hükmünde Kararnamenin ek 9 uncu maddesi uyarınca kadro ve görev unvanı veya pozisyon unvanı itibarıyla belirlenmiş olan ek ödemenin net tutarından az olamaz. Bu kapsamda ek ödemeden yararlanan personele, ayrıca 375 sayılı Kanun Hükmünde Kararnamenin ek 9 uncu maddesi uyarınca ödeme yapılmaz.”</a:t>
            </a:r>
          </a:p>
          <a:p>
            <a:r>
              <a:rPr lang="tr-TR" dirty="0"/>
              <a:t>Sayıştay Dairesi 13.04.2017 tarih 35470 </a:t>
            </a:r>
            <a:r>
              <a:rPr lang="tr-TR" dirty="0" err="1"/>
              <a:t>nolu</a:t>
            </a:r>
            <a:r>
              <a:rPr lang="tr-TR" dirty="0"/>
              <a:t> kararı ile elde edilen gelirlerin dağıtımında yönetici için belirlenen </a:t>
            </a:r>
            <a:r>
              <a:rPr lang="tr-TR" b="1" dirty="0"/>
              <a:t>üst limitin aşılması </a:t>
            </a:r>
            <a:r>
              <a:rPr lang="tr-TR" dirty="0"/>
              <a:t>hakkında kamu zararına hükmetmiştir. </a:t>
            </a:r>
          </a:p>
          <a:p>
            <a:r>
              <a:rPr lang="tr-TR" dirty="0"/>
              <a:t>Sayıştay 2.dairesinin 22.10.2015 tarih 35341 </a:t>
            </a:r>
            <a:r>
              <a:rPr lang="tr-TR" dirty="0" err="1"/>
              <a:t>nolu</a:t>
            </a:r>
            <a:r>
              <a:rPr lang="tr-TR" dirty="0"/>
              <a:t> kararında döner sermaye birimi hesabından </a:t>
            </a:r>
            <a:r>
              <a:rPr lang="tr-TR" b="1" dirty="0"/>
              <a:t>Genel Sekreter Yardımcısına </a:t>
            </a:r>
            <a:r>
              <a:rPr lang="tr-TR" dirty="0"/>
              <a:t>yönetici payından ek ödeme yapılması hakkında hüküm verilmiştir. </a:t>
            </a:r>
          </a:p>
          <a:p>
            <a:endParaRPr lang="tr-TR" dirty="0"/>
          </a:p>
        </p:txBody>
      </p:sp>
    </p:spTree>
    <p:extLst>
      <p:ext uri="{BB962C8B-B14F-4D97-AF65-F5344CB8AC3E}">
        <p14:creationId xmlns:p14="http://schemas.microsoft.com/office/powerpoint/2010/main" val="4154819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2283241" cy="548928"/>
          </a:xfrm>
        </p:spPr>
        <p:txBody>
          <a:bodyPr>
            <a:normAutofit fontScale="90000"/>
          </a:bodyPr>
          <a:lstStyle/>
          <a:p>
            <a:r>
              <a:rPr lang="tr-TR" i="1" dirty="0" smtClean="0"/>
              <a:t>Yönetici Payı</a:t>
            </a:r>
            <a:endParaRPr lang="tr-TR" i="1" dirty="0"/>
          </a:p>
        </p:txBody>
      </p:sp>
      <p:sp>
        <p:nvSpPr>
          <p:cNvPr id="3" name="İçerik Yer Tutucusu 2"/>
          <p:cNvSpPr>
            <a:spLocks noGrp="1"/>
          </p:cNvSpPr>
          <p:nvPr>
            <p:ph idx="1"/>
          </p:nvPr>
        </p:nvSpPr>
        <p:spPr>
          <a:xfrm>
            <a:off x="477788" y="1124744"/>
            <a:ext cx="11233248" cy="5256584"/>
          </a:xfrm>
        </p:spPr>
        <p:txBody>
          <a:bodyPr/>
          <a:lstStyle/>
          <a:p>
            <a:r>
              <a:rPr lang="tr-TR" dirty="0"/>
              <a:t>Sayıştay 1. Dairesinin 12.11.2015 tarih ve 10504 sayılı kararı ile yönetici paylarının hesaplanmasına esas matraha ikinci görev aylığının dahil edilmesi hakkında kamu zararı hükmü verilmiştir. </a:t>
            </a:r>
          </a:p>
          <a:p>
            <a:r>
              <a:rPr lang="tr-TR" dirty="0"/>
              <a:t>Sayıştay 2. Dairesinin 01.12.2015 tarih ve 35352 </a:t>
            </a:r>
            <a:r>
              <a:rPr lang="tr-TR" dirty="0" err="1"/>
              <a:t>nolu</a:t>
            </a:r>
            <a:r>
              <a:rPr lang="tr-TR" dirty="0"/>
              <a:t> kararında yöneticilik yapan statüdeki kişilere bireysel gelir getirici faaliyet puanı esas alınarak döner sermaye gelirlerinden ek ödeme yapılmasına rağmen ayrıca 375 sayılı KHK ek 9 a göre ek ödeme yapılması hakkında hüküm tesis etmiştir. </a:t>
            </a:r>
          </a:p>
          <a:p>
            <a:r>
              <a:rPr lang="tr-TR" dirty="0"/>
              <a:t>Sayıştay 2. Dairesinin 19.11.2015 tarih 35349 </a:t>
            </a:r>
            <a:r>
              <a:rPr lang="tr-TR" dirty="0" err="1"/>
              <a:t>nolu</a:t>
            </a:r>
            <a:r>
              <a:rPr lang="tr-TR" dirty="0"/>
              <a:t> kararında fakültede fiilen yöneticilik yapmakta olan akademik personele yönetici payı yanında mesai için mesleki faaliyetlerine karşılık olarak mesai içi performans ödemesi yapılması hakkında kamu zararına hükmetmiştir. </a:t>
            </a:r>
          </a:p>
          <a:p>
            <a:endParaRPr lang="tr-TR" dirty="0"/>
          </a:p>
        </p:txBody>
      </p:sp>
    </p:spTree>
    <p:extLst>
      <p:ext uri="{BB962C8B-B14F-4D97-AF65-F5344CB8AC3E}">
        <p14:creationId xmlns:p14="http://schemas.microsoft.com/office/powerpoint/2010/main" val="1715866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2283241" cy="548928"/>
          </a:xfrm>
        </p:spPr>
        <p:txBody>
          <a:bodyPr>
            <a:normAutofit fontScale="90000"/>
          </a:bodyPr>
          <a:lstStyle/>
          <a:p>
            <a:r>
              <a:rPr lang="tr-TR" i="1" dirty="0" smtClean="0"/>
              <a:t>Yönetici Payı</a:t>
            </a:r>
            <a:endParaRPr lang="tr-TR" i="1" dirty="0"/>
          </a:p>
        </p:txBody>
      </p:sp>
      <p:sp>
        <p:nvSpPr>
          <p:cNvPr id="3" name="İçerik Yer Tutucusu 2"/>
          <p:cNvSpPr>
            <a:spLocks noGrp="1"/>
          </p:cNvSpPr>
          <p:nvPr>
            <p:ph idx="1"/>
          </p:nvPr>
        </p:nvSpPr>
        <p:spPr>
          <a:xfrm>
            <a:off x="477788" y="1124744"/>
            <a:ext cx="11233248" cy="5256584"/>
          </a:xfrm>
        </p:spPr>
        <p:txBody>
          <a:bodyPr/>
          <a:lstStyle/>
          <a:p>
            <a:r>
              <a:rPr lang="tr-TR" dirty="0"/>
              <a:t>Sayıştay 2. Dairesinin 04.02.2016 tarih ve 35371 </a:t>
            </a:r>
            <a:r>
              <a:rPr lang="tr-TR" dirty="0" err="1"/>
              <a:t>nolu</a:t>
            </a:r>
            <a:r>
              <a:rPr lang="tr-TR" dirty="0"/>
              <a:t> ve 23.03.2017 tarih,35466 </a:t>
            </a:r>
            <a:r>
              <a:rPr lang="tr-TR" dirty="0" err="1"/>
              <a:t>nolu</a:t>
            </a:r>
            <a:r>
              <a:rPr lang="tr-TR" dirty="0"/>
              <a:t> kararlarında başhekim yardımcılarına </a:t>
            </a:r>
            <a:r>
              <a:rPr lang="tr-TR" b="1" dirty="0"/>
              <a:t>rutin işlem puanı verilerek </a:t>
            </a:r>
            <a:r>
              <a:rPr lang="tr-TR" dirty="0"/>
              <a:t>bu puan karşılığında ek ödeme yapılması hakkında kamu zararı hükmü verilmiştir.</a:t>
            </a:r>
          </a:p>
          <a:p>
            <a:r>
              <a:rPr lang="tr-TR" dirty="0"/>
              <a:t>Rutin işlem yönetmelikte “</a:t>
            </a:r>
            <a:r>
              <a:rPr lang="tr-TR" i="1" dirty="0"/>
              <a:t>Sonuçları, işlemi/hizmeti talep eden öğretim elemanı tarafından yorumlanan (işlemi talep eden öğretim elemanı tarafından uygulanan endoskopi, ultrasonografi, ekokardiyografi gibi </a:t>
            </a:r>
            <a:r>
              <a:rPr lang="tr-TR" i="1" dirty="0" err="1"/>
              <a:t>vs</a:t>
            </a:r>
            <a:r>
              <a:rPr lang="tr-TR" i="1" dirty="0"/>
              <a:t> işlemler hariç) laboratuvar, görüntüleme, tahlil ve tetkikleri ifade </a:t>
            </a:r>
            <a:r>
              <a:rPr lang="tr-TR" i="1" dirty="0" smtClean="0"/>
              <a:t>eder.”</a:t>
            </a:r>
            <a:r>
              <a:rPr lang="tr-TR" dirty="0" smtClean="0"/>
              <a:t> </a:t>
            </a:r>
          </a:p>
          <a:p>
            <a:r>
              <a:rPr lang="tr-TR" dirty="0"/>
              <a:t>Y</a:t>
            </a:r>
            <a:r>
              <a:rPr lang="tr-TR" dirty="0" smtClean="0"/>
              <a:t>önetmeliğin </a:t>
            </a:r>
            <a:r>
              <a:rPr lang="tr-TR" dirty="0"/>
              <a:t>5 inci maddesinin 12 inci fıkrasında </a:t>
            </a:r>
            <a:r>
              <a:rPr lang="tr-TR" i="1" dirty="0"/>
              <a:t>“ Rutin işlemler, bu işlemleri yapan alt birimler için yapılan hesaplamalara yansıtılamaz. Ancak bu alt birimlerde (B puanı bulunmayan) görevli öğretim üyeleri ve öğretim görevlilerine (A) puanının % 150'sine kadar ek puan yönetim kurulu kararıyla verilebilir.”</a:t>
            </a:r>
          </a:p>
        </p:txBody>
      </p:sp>
    </p:spTree>
    <p:extLst>
      <p:ext uri="{BB962C8B-B14F-4D97-AF65-F5344CB8AC3E}">
        <p14:creationId xmlns:p14="http://schemas.microsoft.com/office/powerpoint/2010/main" val="2600502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2283241" cy="548928"/>
          </a:xfrm>
        </p:spPr>
        <p:txBody>
          <a:bodyPr>
            <a:normAutofit fontScale="90000"/>
          </a:bodyPr>
          <a:lstStyle/>
          <a:p>
            <a:r>
              <a:rPr lang="tr-TR" i="1" dirty="0" smtClean="0"/>
              <a:t>Yönetici Payı</a:t>
            </a:r>
            <a:endParaRPr lang="tr-TR" i="1" dirty="0"/>
          </a:p>
        </p:txBody>
      </p:sp>
      <p:sp>
        <p:nvSpPr>
          <p:cNvPr id="3" name="İçerik Yer Tutucusu 2"/>
          <p:cNvSpPr>
            <a:spLocks noGrp="1"/>
          </p:cNvSpPr>
          <p:nvPr>
            <p:ph idx="1"/>
          </p:nvPr>
        </p:nvSpPr>
        <p:spPr>
          <a:xfrm>
            <a:off x="477788" y="1124744"/>
            <a:ext cx="11233248" cy="5256584"/>
          </a:xfrm>
        </p:spPr>
        <p:txBody>
          <a:bodyPr/>
          <a:lstStyle/>
          <a:p>
            <a:r>
              <a:rPr lang="tr-TR" dirty="0"/>
              <a:t>Sayıştay 2. Dairesi 08.11.2016 tarih 35435 </a:t>
            </a:r>
            <a:r>
              <a:rPr lang="tr-TR" dirty="0" err="1"/>
              <a:t>nolu</a:t>
            </a:r>
            <a:r>
              <a:rPr lang="tr-TR" dirty="0"/>
              <a:t> kararında Araştırma ve uygulama merkezi müdür vekiline yönetici payı ödenmesi hakkında kamu zararı hükmü tesis etmiştir. </a:t>
            </a:r>
          </a:p>
          <a:p>
            <a:r>
              <a:rPr lang="tr-TR" dirty="0"/>
              <a:t>Sayıştay 2. Daire 20.12.2016 tarih ve 35445 </a:t>
            </a:r>
            <a:r>
              <a:rPr lang="tr-TR" dirty="0" err="1"/>
              <a:t>nolu</a:t>
            </a:r>
            <a:r>
              <a:rPr lang="tr-TR" dirty="0"/>
              <a:t> karar : </a:t>
            </a:r>
          </a:p>
          <a:p>
            <a:r>
              <a:rPr lang="tr-TR" i="1" dirty="0"/>
              <a:t>“… yönetici payı alması gerekenler arasında Sürekli eğitim Merkezi Müdürü ve bunların Yardımcıları yer almadığından bu kişilerin yönetici payı almaları mümkün değildir.”</a:t>
            </a:r>
            <a:endParaRPr lang="tr-TR" dirty="0"/>
          </a:p>
          <a:p>
            <a:r>
              <a:rPr lang="tr-TR" i="1" dirty="0"/>
              <a:t>“… yönetici payı alması gerekenler arasında araştırma ve uygulama merkezi müdürü ve bunların yardımcıları yer bu kişilerin yönetici payı almaları mümkün değildir.”</a:t>
            </a:r>
            <a:endParaRPr lang="tr-TR" dirty="0"/>
          </a:p>
          <a:p>
            <a:endParaRPr lang="tr-TR" dirty="0"/>
          </a:p>
        </p:txBody>
      </p:sp>
    </p:spTree>
    <p:extLst>
      <p:ext uri="{BB962C8B-B14F-4D97-AF65-F5344CB8AC3E}">
        <p14:creationId xmlns:p14="http://schemas.microsoft.com/office/powerpoint/2010/main" val="1632122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2283241" cy="548928"/>
          </a:xfrm>
        </p:spPr>
        <p:txBody>
          <a:bodyPr>
            <a:normAutofit fontScale="90000"/>
          </a:bodyPr>
          <a:lstStyle/>
          <a:p>
            <a:r>
              <a:rPr lang="tr-TR" i="1" dirty="0" smtClean="0"/>
              <a:t>Yönetici Payı</a:t>
            </a:r>
            <a:endParaRPr lang="tr-TR" i="1" dirty="0"/>
          </a:p>
        </p:txBody>
      </p:sp>
      <p:sp>
        <p:nvSpPr>
          <p:cNvPr id="3" name="İçerik Yer Tutucusu 2"/>
          <p:cNvSpPr>
            <a:spLocks noGrp="1"/>
          </p:cNvSpPr>
          <p:nvPr>
            <p:ph idx="1"/>
          </p:nvPr>
        </p:nvSpPr>
        <p:spPr>
          <a:xfrm>
            <a:off x="477788" y="881584"/>
            <a:ext cx="11233248" cy="5499744"/>
          </a:xfrm>
        </p:spPr>
        <p:txBody>
          <a:bodyPr>
            <a:normAutofit/>
          </a:bodyPr>
          <a:lstStyle/>
          <a:p>
            <a:r>
              <a:rPr lang="tr-TR" dirty="0"/>
              <a:t>Sayıştay 2. Dairesinin 19.11.2015 tarih 35348 </a:t>
            </a:r>
            <a:r>
              <a:rPr lang="tr-TR" dirty="0" err="1"/>
              <a:t>nolu</a:t>
            </a:r>
            <a:r>
              <a:rPr lang="tr-TR" dirty="0"/>
              <a:t> kararında Eğitim fakültesinde yürütülen pedagojik formasyon eğitimi sertifika programı kapsamında, 58 inci maddede yönetici olarak tanımlanmayan ancak üniversite yönetim kurlu kararı ile kendilerine koordinatörlük görevi verilen akademik personele, kanunen yönetici sayılanların yasal görev tanımına giren iş ve işlemleri yapmalarına mukabil ek ödeme yapılması hakkında karar vermiştir</a:t>
            </a:r>
            <a:r>
              <a:rPr lang="tr-TR" dirty="0" smtClean="0"/>
              <a:t>.</a:t>
            </a:r>
          </a:p>
          <a:p>
            <a:r>
              <a:rPr lang="tr-TR" b="1" dirty="0"/>
              <a:t>2547 Sayılı Kanunun 58/f Kapsamındaki Yöneticilere Diğer Faaliyetler Puanı Altında Ek Ödeme Yapılması </a:t>
            </a:r>
            <a:endParaRPr lang="tr-TR" dirty="0"/>
          </a:p>
          <a:p>
            <a:r>
              <a:rPr lang="tr-TR" dirty="0"/>
              <a:t>2547 Sayılı Kanun ‟un 58‟inci maddesinin (f) fıkrasının 1‟inci ve 2‟nci bentlerine göre adı geçen yöneticilere gelir getirici katkılarına bakılmaksızın, üniversite yönetim kurulunun uygun gördüğü birimin döner sermaye hesabından yönetici payı olarak ayrılan tutardan ek ödeme yapılacağı, aynı fıkranın 3‟üncü bendine göre ise bu fıkra kapsamında bulunan yöneticilere, mesai saatleri içerisinde verdikleri mesleki hizmetlerinden dolayı ayrıca ek ödeme yapılamayacağı hükme bağlanmıştır. </a:t>
            </a:r>
          </a:p>
          <a:p>
            <a:endParaRPr lang="tr-TR" dirty="0"/>
          </a:p>
        </p:txBody>
      </p:sp>
    </p:spTree>
    <p:extLst>
      <p:ext uri="{BB962C8B-B14F-4D97-AF65-F5344CB8AC3E}">
        <p14:creationId xmlns:p14="http://schemas.microsoft.com/office/powerpoint/2010/main" val="1230839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6315689" cy="476920"/>
          </a:xfrm>
        </p:spPr>
        <p:txBody>
          <a:bodyPr>
            <a:normAutofit fontScale="90000"/>
          </a:bodyPr>
          <a:lstStyle/>
          <a:p>
            <a:r>
              <a:rPr lang="tr-TR" i="1" dirty="0"/>
              <a:t>5018 Sayılı Kanun ve Döner Sermayeler</a:t>
            </a:r>
            <a:endParaRPr lang="tr-TR" dirty="0"/>
          </a:p>
        </p:txBody>
      </p:sp>
      <p:sp>
        <p:nvSpPr>
          <p:cNvPr id="3" name="İçerik Yer Tutucusu 2"/>
          <p:cNvSpPr>
            <a:spLocks noGrp="1"/>
          </p:cNvSpPr>
          <p:nvPr>
            <p:ph idx="1"/>
          </p:nvPr>
        </p:nvSpPr>
        <p:spPr>
          <a:xfrm>
            <a:off x="549796" y="1124744"/>
            <a:ext cx="11017224" cy="5256584"/>
          </a:xfrm>
        </p:spPr>
        <p:txBody>
          <a:bodyPr/>
          <a:lstStyle/>
          <a:p>
            <a:pPr algn="just"/>
            <a:r>
              <a:rPr lang="tr-TR" dirty="0"/>
              <a:t>Maliye Bakanlığınca 2007 yılı başından geçerli olmak üzere Döner Sermayeli İşletmeler Bütçe ve Muhasebe Yönetmeliği yayımlanmış ve bu Yönetmelik ile döner sermaye işletmelerinin bütçelerinin hazırlanması, uygulanması, sonuçlandırılması, muhasebesi, kontrol ve denetimi ile muhasebe yetkililerinin niteliklerine ilişkin usul ve esaslarla ilgili düzenlemeler yapılarak 5018 sayılı Kanun paralelinde uygulamalar getirilmiştir. </a:t>
            </a:r>
            <a:endParaRPr lang="tr-TR" dirty="0" smtClean="0"/>
          </a:p>
          <a:p>
            <a:pPr algn="just"/>
            <a:r>
              <a:rPr lang="tr-TR" dirty="0"/>
              <a:t>Bünyesinde döner sermaye işletmesi bulunan kamu idarelerinin bütçeleri tüm gelir ve giderlerini göstermemektedir. </a:t>
            </a:r>
            <a:endParaRPr lang="tr-TR" dirty="0" smtClean="0"/>
          </a:p>
          <a:p>
            <a:pPr algn="just"/>
            <a:r>
              <a:rPr lang="tr-TR" dirty="0"/>
              <a:t>Kamu idaresi bünyesinde döner sermaye geliri adı altında bir gelir elde edilmekte ve elde edilen gelirden çeşitli giderler yapılmakta, hizmetlerin bir kısmı döner sermaye bütçelerinden finanse edilmektedir.</a:t>
            </a:r>
          </a:p>
          <a:p>
            <a:pPr algn="just"/>
            <a:endParaRPr lang="tr-TR" dirty="0"/>
          </a:p>
          <a:p>
            <a:pPr algn="just"/>
            <a:endParaRPr lang="tr-TR" dirty="0"/>
          </a:p>
        </p:txBody>
      </p:sp>
    </p:spTree>
    <p:extLst>
      <p:ext uri="{BB962C8B-B14F-4D97-AF65-F5344CB8AC3E}">
        <p14:creationId xmlns:p14="http://schemas.microsoft.com/office/powerpoint/2010/main" val="1544756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2283241" cy="548928"/>
          </a:xfrm>
        </p:spPr>
        <p:txBody>
          <a:bodyPr>
            <a:normAutofit fontScale="90000"/>
          </a:bodyPr>
          <a:lstStyle/>
          <a:p>
            <a:r>
              <a:rPr lang="tr-TR" i="1" dirty="0" smtClean="0"/>
              <a:t>Yönetici Payı</a:t>
            </a:r>
            <a:endParaRPr lang="tr-TR" i="1" dirty="0"/>
          </a:p>
        </p:txBody>
      </p:sp>
      <p:graphicFrame>
        <p:nvGraphicFramePr>
          <p:cNvPr id="7" name="İçerik Yer Tutucusu 6"/>
          <p:cNvGraphicFramePr>
            <a:graphicFrameLocks noGrp="1"/>
          </p:cNvGraphicFramePr>
          <p:nvPr>
            <p:ph idx="1"/>
            <p:extLst>
              <p:ext uri="{D42A27DB-BD31-4B8C-83A1-F6EECF244321}">
                <p14:modId xmlns:p14="http://schemas.microsoft.com/office/powerpoint/2010/main" val="4000890114"/>
              </p:ext>
            </p:extLst>
          </p:nvPr>
        </p:nvGraphicFramePr>
        <p:xfrm>
          <a:off x="405781" y="393804"/>
          <a:ext cx="11377262" cy="5994863"/>
        </p:xfrm>
        <a:graphic>
          <a:graphicData uri="http://schemas.openxmlformats.org/drawingml/2006/table">
            <a:tbl>
              <a:tblPr>
                <a:tableStyleId>{5C22544A-7EE6-4342-B048-85BDC9FD1C3A}</a:tableStyleId>
              </a:tblPr>
              <a:tblGrid>
                <a:gridCol w="3055087">
                  <a:extLst>
                    <a:ext uri="{9D8B030D-6E8A-4147-A177-3AD203B41FA5}">
                      <a16:colId xmlns:a16="http://schemas.microsoft.com/office/drawing/2014/main" xmlns="" val="489490599"/>
                    </a:ext>
                  </a:extLst>
                </a:gridCol>
                <a:gridCol w="2730342">
                  <a:extLst>
                    <a:ext uri="{9D8B030D-6E8A-4147-A177-3AD203B41FA5}">
                      <a16:colId xmlns:a16="http://schemas.microsoft.com/office/drawing/2014/main" xmlns="" val="61843434"/>
                    </a:ext>
                  </a:extLst>
                </a:gridCol>
                <a:gridCol w="2861491">
                  <a:extLst>
                    <a:ext uri="{9D8B030D-6E8A-4147-A177-3AD203B41FA5}">
                      <a16:colId xmlns:a16="http://schemas.microsoft.com/office/drawing/2014/main" xmlns="" val="924123536"/>
                    </a:ext>
                  </a:extLst>
                </a:gridCol>
                <a:gridCol w="2730342">
                  <a:extLst>
                    <a:ext uri="{9D8B030D-6E8A-4147-A177-3AD203B41FA5}">
                      <a16:colId xmlns:a16="http://schemas.microsoft.com/office/drawing/2014/main" xmlns="" val="3813797686"/>
                    </a:ext>
                  </a:extLst>
                </a:gridCol>
              </a:tblGrid>
              <a:tr h="184847">
                <a:tc>
                  <a:txBody>
                    <a:bodyPr/>
                    <a:lstStyle/>
                    <a:p>
                      <a:pPr>
                        <a:lnSpc>
                          <a:spcPct val="107000"/>
                        </a:lnSpc>
                        <a:spcAft>
                          <a:spcPts val="0"/>
                        </a:spcAft>
                      </a:pPr>
                      <a:r>
                        <a:rPr lang="tr-TR" sz="1200">
                          <a:effectLst/>
                        </a:rPr>
                        <a:t>EK GÖREV TANIMI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PUAN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EK GÖREV TANIMI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PUAN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extLst>
                  <a:ext uri="{0D108BD9-81ED-4DB2-BD59-A6C34878D82A}">
                    <a16:rowId xmlns:a16="http://schemas.microsoft.com/office/drawing/2014/main" xmlns="" val="3105216309"/>
                  </a:ext>
                </a:extLst>
              </a:tr>
              <a:tr h="612938">
                <a:tc>
                  <a:txBody>
                    <a:bodyPr/>
                    <a:lstStyle/>
                    <a:p>
                      <a:pPr>
                        <a:lnSpc>
                          <a:spcPct val="107000"/>
                        </a:lnSpc>
                        <a:spcAft>
                          <a:spcPts val="0"/>
                        </a:spcAft>
                      </a:pPr>
                      <a:r>
                        <a:rPr lang="tr-TR" sz="1200" dirty="0">
                          <a:effectLst/>
                        </a:rPr>
                        <a:t>YÖK Üyeliği </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30%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Ek Ödeme Güncelleme Heyeti/Komisyonu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extLst>
                  <a:ext uri="{0D108BD9-81ED-4DB2-BD59-A6C34878D82A}">
                    <a16:rowId xmlns:a16="http://schemas.microsoft.com/office/drawing/2014/main" xmlns="" val="3476771911"/>
                  </a:ext>
                </a:extLst>
              </a:tr>
              <a:tr h="612938">
                <a:tc>
                  <a:txBody>
                    <a:bodyPr/>
                    <a:lstStyle/>
                    <a:p>
                      <a:pPr>
                        <a:lnSpc>
                          <a:spcPct val="107000"/>
                        </a:lnSpc>
                        <a:spcAft>
                          <a:spcPts val="0"/>
                        </a:spcAft>
                      </a:pPr>
                      <a:r>
                        <a:rPr lang="tr-TR" sz="1200">
                          <a:effectLst/>
                        </a:rPr>
                        <a:t>Üniversitelerarası Kurul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25%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Hastane Enfeksiyon Kontrol Komitesi/Kurulu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extLst>
                  <a:ext uri="{0D108BD9-81ED-4DB2-BD59-A6C34878D82A}">
                    <a16:rowId xmlns:a16="http://schemas.microsoft.com/office/drawing/2014/main" xmlns="" val="3494322170"/>
                  </a:ext>
                </a:extLst>
              </a:tr>
              <a:tr h="458007">
                <a:tc>
                  <a:txBody>
                    <a:bodyPr/>
                    <a:lstStyle/>
                    <a:p>
                      <a:pPr>
                        <a:lnSpc>
                          <a:spcPct val="107000"/>
                        </a:lnSpc>
                        <a:spcAft>
                          <a:spcPts val="0"/>
                        </a:spcAft>
                      </a:pPr>
                      <a:r>
                        <a:rPr lang="tr-TR" sz="1200">
                          <a:effectLst/>
                        </a:rPr>
                        <a:t>YÖK Komisyon/Kurul/Çalışma Grubu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25%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Kalite Kurulları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extLst>
                  <a:ext uri="{0D108BD9-81ED-4DB2-BD59-A6C34878D82A}">
                    <a16:rowId xmlns:a16="http://schemas.microsoft.com/office/drawing/2014/main" xmlns="" val="3258217850"/>
                  </a:ext>
                </a:extLst>
              </a:tr>
              <a:tr h="303075">
                <a:tc>
                  <a:txBody>
                    <a:bodyPr/>
                    <a:lstStyle/>
                    <a:p>
                      <a:pPr>
                        <a:lnSpc>
                          <a:spcPct val="107000"/>
                        </a:lnSpc>
                        <a:spcAft>
                          <a:spcPts val="0"/>
                        </a:spcAft>
                      </a:pPr>
                      <a:r>
                        <a:rPr lang="tr-TR" sz="1200">
                          <a:effectLst/>
                        </a:rPr>
                        <a:t>Üniversite Senatosu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20%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Sağlık Kurulu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extLst>
                  <a:ext uri="{0D108BD9-81ED-4DB2-BD59-A6C34878D82A}">
                    <a16:rowId xmlns:a16="http://schemas.microsoft.com/office/drawing/2014/main" xmlns="" val="3286616200"/>
                  </a:ext>
                </a:extLst>
              </a:tr>
              <a:tr h="458007">
                <a:tc>
                  <a:txBody>
                    <a:bodyPr/>
                    <a:lstStyle/>
                    <a:p>
                      <a:pPr>
                        <a:lnSpc>
                          <a:spcPct val="107000"/>
                        </a:lnSpc>
                        <a:spcAft>
                          <a:spcPts val="0"/>
                        </a:spcAft>
                      </a:pPr>
                      <a:r>
                        <a:rPr lang="tr-TR" sz="1200">
                          <a:effectLst/>
                        </a:rPr>
                        <a:t>Fakülte Kurulu/Fakülte Yönetim Kurulu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20%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Radyasyon Güvenliği Komitesi/Kurulu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extLst>
                  <a:ext uri="{0D108BD9-81ED-4DB2-BD59-A6C34878D82A}">
                    <a16:rowId xmlns:a16="http://schemas.microsoft.com/office/drawing/2014/main" xmlns="" val="3438562068"/>
                  </a:ext>
                </a:extLst>
              </a:tr>
              <a:tr h="458007">
                <a:tc>
                  <a:txBody>
                    <a:bodyPr/>
                    <a:lstStyle/>
                    <a:p>
                      <a:pPr>
                        <a:lnSpc>
                          <a:spcPct val="107000"/>
                        </a:lnSpc>
                        <a:spcAft>
                          <a:spcPts val="0"/>
                        </a:spcAft>
                      </a:pPr>
                      <a:r>
                        <a:rPr lang="tr-TR" sz="1200">
                          <a:effectLst/>
                        </a:rPr>
                        <a:t>Bölüm Başkanlığı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20%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Transplantasyon Koordinasyon Kurulu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extLst>
                  <a:ext uri="{0D108BD9-81ED-4DB2-BD59-A6C34878D82A}">
                    <a16:rowId xmlns:a16="http://schemas.microsoft.com/office/drawing/2014/main" xmlns="" val="3879632057"/>
                  </a:ext>
                </a:extLst>
              </a:tr>
              <a:tr h="303075">
                <a:tc>
                  <a:txBody>
                    <a:bodyPr/>
                    <a:lstStyle/>
                    <a:p>
                      <a:pPr>
                        <a:lnSpc>
                          <a:spcPct val="107000"/>
                        </a:lnSpc>
                        <a:spcAft>
                          <a:spcPts val="0"/>
                        </a:spcAft>
                      </a:pPr>
                      <a:r>
                        <a:rPr lang="tr-TR" sz="1200">
                          <a:effectLst/>
                        </a:rPr>
                        <a:t>Anabilim Dalı Başkanlığı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15%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Transfüzyon Komitesi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extLst>
                  <a:ext uri="{0D108BD9-81ED-4DB2-BD59-A6C34878D82A}">
                    <a16:rowId xmlns:a16="http://schemas.microsoft.com/office/drawing/2014/main" xmlns="" val="4241887780"/>
                  </a:ext>
                </a:extLst>
              </a:tr>
              <a:tr h="458007">
                <a:tc>
                  <a:txBody>
                    <a:bodyPr/>
                    <a:lstStyle/>
                    <a:p>
                      <a:pPr>
                        <a:lnSpc>
                          <a:spcPct val="107000"/>
                        </a:lnSpc>
                        <a:spcAft>
                          <a:spcPts val="0"/>
                        </a:spcAft>
                      </a:pPr>
                      <a:r>
                        <a:rPr lang="tr-TR" sz="1200">
                          <a:effectLst/>
                        </a:rPr>
                        <a:t>Bilim Dalı Başkanlığı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Bilimsel Dosya Güncelleme Komisyonu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extLst>
                  <a:ext uri="{0D108BD9-81ED-4DB2-BD59-A6C34878D82A}">
                    <a16:rowId xmlns:a16="http://schemas.microsoft.com/office/drawing/2014/main" xmlns="" val="1952212010"/>
                  </a:ext>
                </a:extLst>
              </a:tr>
              <a:tr h="458007">
                <a:tc>
                  <a:txBody>
                    <a:bodyPr/>
                    <a:lstStyle/>
                    <a:p>
                      <a:pPr>
                        <a:lnSpc>
                          <a:spcPct val="107000"/>
                        </a:lnSpc>
                        <a:spcAft>
                          <a:spcPts val="0"/>
                        </a:spcAft>
                      </a:pPr>
                      <a:r>
                        <a:rPr lang="tr-TR" sz="1200">
                          <a:effectLst/>
                        </a:rPr>
                        <a:t>Satın alma Karar Komisyonu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Asistan Uyum Komitesi/Kurulu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extLst>
                  <a:ext uri="{0D108BD9-81ED-4DB2-BD59-A6C34878D82A}">
                    <a16:rowId xmlns:a16="http://schemas.microsoft.com/office/drawing/2014/main" xmlns="" val="3497264614"/>
                  </a:ext>
                </a:extLst>
              </a:tr>
              <a:tr h="303075">
                <a:tc>
                  <a:txBody>
                    <a:bodyPr/>
                    <a:lstStyle/>
                    <a:p>
                      <a:pPr>
                        <a:lnSpc>
                          <a:spcPct val="107000"/>
                        </a:lnSpc>
                        <a:spcAft>
                          <a:spcPts val="0"/>
                        </a:spcAft>
                      </a:pPr>
                      <a:r>
                        <a:rPr lang="tr-TR" sz="1200">
                          <a:effectLst/>
                        </a:rPr>
                        <a:t>İhale Komisyonu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Gerçekleştirme Görevlisi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extLst>
                  <a:ext uri="{0D108BD9-81ED-4DB2-BD59-A6C34878D82A}">
                    <a16:rowId xmlns:a16="http://schemas.microsoft.com/office/drawing/2014/main" xmlns="" val="2713723556"/>
                  </a:ext>
                </a:extLst>
              </a:tr>
              <a:tr h="303075">
                <a:tc>
                  <a:txBody>
                    <a:bodyPr/>
                    <a:lstStyle/>
                    <a:p>
                      <a:pPr>
                        <a:lnSpc>
                          <a:spcPct val="107000"/>
                        </a:lnSpc>
                        <a:spcAft>
                          <a:spcPts val="0"/>
                        </a:spcAft>
                      </a:pPr>
                      <a:r>
                        <a:rPr lang="tr-TR" sz="1200">
                          <a:effectLst/>
                        </a:rPr>
                        <a:t>Piyasa Fiyat Araştırma Komisyonu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Taşınır Kayıt Kontrol Yetkilisi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extLst>
                  <a:ext uri="{0D108BD9-81ED-4DB2-BD59-A6C34878D82A}">
                    <a16:rowId xmlns:a16="http://schemas.microsoft.com/office/drawing/2014/main" xmlns="" val="3355301924"/>
                  </a:ext>
                </a:extLst>
              </a:tr>
              <a:tr h="303075">
                <a:tc>
                  <a:txBody>
                    <a:bodyPr/>
                    <a:lstStyle/>
                    <a:p>
                      <a:pPr>
                        <a:lnSpc>
                          <a:spcPct val="107000"/>
                        </a:lnSpc>
                        <a:spcAft>
                          <a:spcPts val="0"/>
                        </a:spcAft>
                      </a:pPr>
                      <a:r>
                        <a:rPr lang="tr-TR" sz="1200">
                          <a:effectLst/>
                        </a:rPr>
                        <a:t>Yaklaşık Maliyet Komisyonu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Maaş/Ek Ödeme Mutemetliği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extLst>
                  <a:ext uri="{0D108BD9-81ED-4DB2-BD59-A6C34878D82A}">
                    <a16:rowId xmlns:a16="http://schemas.microsoft.com/office/drawing/2014/main" xmlns="" val="1392771610"/>
                  </a:ext>
                </a:extLst>
              </a:tr>
              <a:tr h="767870">
                <a:tc>
                  <a:txBody>
                    <a:bodyPr/>
                    <a:lstStyle/>
                    <a:p>
                      <a:pPr>
                        <a:lnSpc>
                          <a:spcPct val="107000"/>
                        </a:lnSpc>
                        <a:spcAft>
                          <a:spcPts val="0"/>
                        </a:spcAft>
                      </a:pPr>
                      <a:r>
                        <a:rPr lang="tr-TR" sz="1200">
                          <a:effectLst/>
                        </a:rPr>
                        <a:t>Muayene ve Kabul Komisyonu Üyeliği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10%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a:effectLst/>
                        </a:rPr>
                        <a:t>Ünite/Birim/Servis Sorumluluğu </a:t>
                      </a:r>
                    </a:p>
                    <a:p>
                      <a:pPr>
                        <a:lnSpc>
                          <a:spcPct val="107000"/>
                        </a:lnSpc>
                        <a:spcAft>
                          <a:spcPts val="0"/>
                        </a:spcAft>
                      </a:pPr>
                      <a:r>
                        <a:rPr lang="tr-TR" sz="1200">
                          <a:effectLst/>
                        </a:rPr>
                        <a:t>(Dekanlık/Başhekimlik onaylı sorumluluk yazısı olanlar) </a:t>
                      </a:r>
                      <a:endParaRPr lang="tr-TR" sz="120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tc>
                  <a:txBody>
                    <a:bodyPr/>
                    <a:lstStyle/>
                    <a:p>
                      <a:pPr>
                        <a:lnSpc>
                          <a:spcPct val="107000"/>
                        </a:lnSpc>
                        <a:spcAft>
                          <a:spcPts val="0"/>
                        </a:spcAft>
                      </a:pPr>
                      <a:r>
                        <a:rPr lang="tr-TR" sz="1200" dirty="0">
                          <a:effectLst/>
                        </a:rPr>
                        <a:t>10 </a:t>
                      </a:r>
                      <a:endParaRPr lang="tr-T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2505" marR="52505" marT="0" marB="0"/>
                </a:tc>
                <a:extLst>
                  <a:ext uri="{0D108BD9-81ED-4DB2-BD59-A6C34878D82A}">
                    <a16:rowId xmlns:a16="http://schemas.microsoft.com/office/drawing/2014/main" xmlns="" val="3491751329"/>
                  </a:ext>
                </a:extLst>
              </a:tr>
            </a:tbl>
          </a:graphicData>
        </a:graphic>
      </p:graphicFrame>
    </p:spTree>
    <p:extLst>
      <p:ext uri="{BB962C8B-B14F-4D97-AF65-F5344CB8AC3E}">
        <p14:creationId xmlns:p14="http://schemas.microsoft.com/office/powerpoint/2010/main" val="910474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2283241" cy="548928"/>
          </a:xfrm>
        </p:spPr>
        <p:txBody>
          <a:bodyPr>
            <a:normAutofit fontScale="90000"/>
          </a:bodyPr>
          <a:lstStyle/>
          <a:p>
            <a:r>
              <a:rPr lang="tr-TR" i="1" dirty="0" smtClean="0"/>
              <a:t>Yönetici Payı</a:t>
            </a:r>
            <a:endParaRPr lang="tr-TR" i="1" dirty="0"/>
          </a:p>
        </p:txBody>
      </p:sp>
      <p:sp>
        <p:nvSpPr>
          <p:cNvPr id="3" name="İçerik Yer Tutucusu 2"/>
          <p:cNvSpPr>
            <a:spLocks noGrp="1"/>
          </p:cNvSpPr>
          <p:nvPr>
            <p:ph idx="1"/>
          </p:nvPr>
        </p:nvSpPr>
        <p:spPr>
          <a:xfrm>
            <a:off x="477788" y="1124744"/>
            <a:ext cx="11233248" cy="5256584"/>
          </a:xfrm>
        </p:spPr>
        <p:txBody>
          <a:bodyPr/>
          <a:lstStyle/>
          <a:p>
            <a:r>
              <a:rPr lang="tr-TR" b="1" u="sng" dirty="0" smtClean="0"/>
              <a:t>İLKELER</a:t>
            </a:r>
          </a:p>
          <a:p>
            <a:pPr lvl="0"/>
            <a:r>
              <a:rPr lang="tr-TR" b="1" dirty="0"/>
              <a:t>Gelir Dağıtımı Hangi Maddeye Göre Yapılırsa Yapılsın Toplam Tavan Tutarı Geçilemez.</a:t>
            </a:r>
            <a:endParaRPr lang="tr-TR" dirty="0"/>
          </a:p>
          <a:p>
            <a:pPr lvl="0"/>
            <a:r>
              <a:rPr lang="tr-TR" b="1" dirty="0"/>
              <a:t>Fıkrada Sayılanların Haricindeki Kadro ve Görev Unvanı Ne Olursa Olsun Hiç Kimseye Birimlerden Yönetici Payı Olarak Ayrılan Tutardan Ek Ödeme Yapılamaz</a:t>
            </a:r>
            <a:endParaRPr lang="tr-TR" dirty="0"/>
          </a:p>
          <a:p>
            <a:pPr lvl="0"/>
            <a:r>
              <a:rPr lang="tr-TR" b="1" dirty="0"/>
              <a:t>Ek Ödeme Matrahı Unsurları İdareler Tarafından Genişletilmez. Mevzuat Hükmünde Belirtilenlerle Sınırlıdır.</a:t>
            </a:r>
            <a:endParaRPr lang="tr-TR" dirty="0"/>
          </a:p>
          <a:p>
            <a:pPr lvl="0"/>
            <a:r>
              <a:rPr lang="tr-TR" b="1" dirty="0"/>
              <a:t>Yönetici Pozisyonun Olan Kişilerin Yönetici Payından Vaz Geçip, Bireysel Gelir Getiri Faaliyetlerinden Ötürü Ek Ödeme Alma Şansları Yoktur. </a:t>
            </a:r>
            <a:endParaRPr lang="tr-TR" dirty="0"/>
          </a:p>
          <a:p>
            <a:endParaRPr lang="tr-TR" dirty="0"/>
          </a:p>
        </p:txBody>
      </p:sp>
    </p:spTree>
    <p:extLst>
      <p:ext uri="{BB962C8B-B14F-4D97-AF65-F5344CB8AC3E}">
        <p14:creationId xmlns:p14="http://schemas.microsoft.com/office/powerpoint/2010/main" val="3356134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2283241" cy="548928"/>
          </a:xfrm>
        </p:spPr>
        <p:txBody>
          <a:bodyPr>
            <a:normAutofit fontScale="90000"/>
          </a:bodyPr>
          <a:lstStyle/>
          <a:p>
            <a:r>
              <a:rPr lang="tr-TR" i="1" dirty="0" smtClean="0"/>
              <a:t>Yönetici Payı</a:t>
            </a:r>
            <a:endParaRPr lang="tr-TR" i="1" dirty="0"/>
          </a:p>
        </p:txBody>
      </p:sp>
      <p:sp>
        <p:nvSpPr>
          <p:cNvPr id="3" name="İçerik Yer Tutucusu 2"/>
          <p:cNvSpPr>
            <a:spLocks noGrp="1"/>
          </p:cNvSpPr>
          <p:nvPr>
            <p:ph idx="1"/>
          </p:nvPr>
        </p:nvSpPr>
        <p:spPr>
          <a:xfrm>
            <a:off x="477788" y="1124744"/>
            <a:ext cx="11233248" cy="5256584"/>
          </a:xfrm>
        </p:spPr>
        <p:txBody>
          <a:bodyPr/>
          <a:lstStyle/>
          <a:p>
            <a:r>
              <a:rPr lang="tr-TR" b="1" u="sng" dirty="0"/>
              <a:t>İLKELER</a:t>
            </a:r>
          </a:p>
          <a:p>
            <a:pPr lvl="0"/>
            <a:r>
              <a:rPr lang="tr-TR" b="1" dirty="0"/>
              <a:t>Yönetici Payı Alan Kişilere Mesai İçi Katkı Ödenemeyeceği Gibi Başka İsimler Altında Mesai İçi Katkı Sayılabilecek Kalemler de İsimleri Değiştirilerek Ödenemez.</a:t>
            </a:r>
            <a:endParaRPr lang="tr-TR" dirty="0"/>
          </a:p>
          <a:p>
            <a:pPr lvl="0"/>
            <a:r>
              <a:rPr lang="tr-TR" b="1" dirty="0"/>
              <a:t>Yönetici Pozisyonunda Çalışan Kişilere Rutin İşlem Puanı Hesaplanamaz.</a:t>
            </a:r>
            <a:endParaRPr lang="tr-TR" dirty="0"/>
          </a:p>
          <a:p>
            <a:pPr lvl="0"/>
            <a:r>
              <a:rPr lang="tr-TR" b="1" dirty="0"/>
              <a:t>Katkı Payı Yönetici Payı Olarak, Yönetici Payı Katkı Payı Olarak Ödenemez.</a:t>
            </a:r>
            <a:endParaRPr lang="tr-TR" dirty="0"/>
          </a:p>
          <a:p>
            <a:pPr lvl="0"/>
            <a:r>
              <a:rPr lang="tr-TR" b="1" dirty="0"/>
              <a:t>Kanundan Kaynaklanan Doğal Görevler İçin E Puanı Verilmez</a:t>
            </a:r>
            <a:endParaRPr lang="tr-TR" dirty="0"/>
          </a:p>
          <a:p>
            <a:endParaRPr lang="tr-TR" dirty="0"/>
          </a:p>
        </p:txBody>
      </p:sp>
    </p:spTree>
    <p:extLst>
      <p:ext uri="{BB962C8B-B14F-4D97-AF65-F5344CB8AC3E}">
        <p14:creationId xmlns:p14="http://schemas.microsoft.com/office/powerpoint/2010/main" val="3051312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Başlık 9"/>
          <p:cNvSpPr>
            <a:spLocks noGrp="1"/>
          </p:cNvSpPr>
          <p:nvPr>
            <p:ph type="title"/>
          </p:nvPr>
        </p:nvSpPr>
        <p:spPr>
          <a:xfrm>
            <a:off x="1422030" y="990599"/>
            <a:ext cx="9344765" cy="2235203"/>
          </a:xfrm>
        </p:spPr>
        <p:txBody>
          <a:bodyPr rtlCol="0"/>
          <a:lstStyle/>
          <a:p>
            <a:pPr rtl="0"/>
            <a:r>
              <a:rPr lang="tr-TR" dirty="0" smtClean="0"/>
              <a:t>VERGİ</a:t>
            </a:r>
            <a:endParaRPr lang="tr" dirty="0"/>
          </a:p>
        </p:txBody>
      </p:sp>
      <p:sp>
        <p:nvSpPr>
          <p:cNvPr id="11" name="Metin Yer Tutucusu 10"/>
          <p:cNvSpPr>
            <a:spLocks noGrp="1"/>
          </p:cNvSpPr>
          <p:nvPr>
            <p:ph type="body" idx="1"/>
          </p:nvPr>
        </p:nvSpPr>
        <p:spPr>
          <a:xfrm>
            <a:off x="1422030" y="3733800"/>
            <a:ext cx="9344765" cy="1219200"/>
          </a:xfrm>
        </p:spPr>
        <p:txBody>
          <a:bodyPr rtlCol="0"/>
          <a:lstStyle/>
          <a:p>
            <a:pPr rtl="0"/>
            <a:endParaRPr lang="en-US" dirty="0"/>
          </a:p>
        </p:txBody>
      </p:sp>
    </p:spTree>
    <p:extLst>
      <p:ext uri="{BB962C8B-B14F-4D97-AF65-F5344CB8AC3E}">
        <p14:creationId xmlns:p14="http://schemas.microsoft.com/office/powerpoint/2010/main" val="1907679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3" y="332656"/>
            <a:ext cx="1008112" cy="548928"/>
          </a:xfrm>
        </p:spPr>
        <p:txBody>
          <a:bodyPr>
            <a:normAutofit fontScale="90000"/>
          </a:bodyPr>
          <a:lstStyle/>
          <a:p>
            <a:r>
              <a:rPr lang="tr-TR" i="1" dirty="0" smtClean="0"/>
              <a:t>Vergi</a:t>
            </a:r>
            <a:endParaRPr lang="tr-TR" i="1" dirty="0"/>
          </a:p>
        </p:txBody>
      </p:sp>
      <p:sp>
        <p:nvSpPr>
          <p:cNvPr id="3" name="İçerik Yer Tutucusu 2"/>
          <p:cNvSpPr>
            <a:spLocks noGrp="1"/>
          </p:cNvSpPr>
          <p:nvPr>
            <p:ph idx="1"/>
          </p:nvPr>
        </p:nvSpPr>
        <p:spPr>
          <a:xfrm>
            <a:off x="477788" y="1124744"/>
            <a:ext cx="11233248" cy="5256584"/>
          </a:xfrm>
        </p:spPr>
        <p:txBody>
          <a:bodyPr/>
          <a:lstStyle/>
          <a:p>
            <a:r>
              <a:rPr lang="tr-TR" dirty="0"/>
              <a:t>D</a:t>
            </a:r>
            <a:r>
              <a:rPr lang="tr-TR" dirty="0" smtClean="0"/>
              <a:t>öner </a:t>
            </a:r>
            <a:r>
              <a:rPr lang="tr-TR" dirty="0"/>
              <a:t>sermaye işletmelerinin kurumlar vergisi, KDV, gelir vergisi, elektrik tüketim vergisi karşısındaki </a:t>
            </a:r>
            <a:r>
              <a:rPr lang="tr-TR" dirty="0" smtClean="0"/>
              <a:t>durumları</a:t>
            </a:r>
          </a:p>
          <a:p>
            <a:r>
              <a:rPr lang="tr-TR" dirty="0" smtClean="0"/>
              <a:t>Kurumlar Vergisi</a:t>
            </a:r>
          </a:p>
          <a:p>
            <a:r>
              <a:rPr lang="tr-TR" dirty="0"/>
              <a:t>5520 sayılı Kurumlar Vergisi kanunun 1 inci maddesinde </a:t>
            </a:r>
            <a:r>
              <a:rPr lang="tr-TR" dirty="0" smtClean="0"/>
              <a:t>«</a:t>
            </a:r>
            <a:r>
              <a:rPr lang="tr-TR" i="1" dirty="0" smtClean="0"/>
              <a:t>Sermaye </a:t>
            </a:r>
            <a:r>
              <a:rPr lang="tr-TR" i="1" dirty="0"/>
              <a:t>şirketleri, Kooperatifler, </a:t>
            </a:r>
            <a:r>
              <a:rPr lang="tr-TR" b="1" i="1" dirty="0"/>
              <a:t>İktisadî kamu kuruluşları</a:t>
            </a:r>
            <a:r>
              <a:rPr lang="tr-TR" i="1" dirty="0"/>
              <a:t>, Dernek veya vakıflara ait iktisadî işletmeler, İş ortaklıklarının kurumlar vergisine tabi </a:t>
            </a:r>
            <a:r>
              <a:rPr lang="tr-TR" i="1" dirty="0" smtClean="0"/>
              <a:t>olduğunu» </a:t>
            </a:r>
            <a:r>
              <a:rPr lang="tr-TR" dirty="0"/>
              <a:t>belirtmekte</a:t>
            </a:r>
          </a:p>
          <a:p>
            <a:r>
              <a:rPr lang="tr-TR" dirty="0"/>
              <a:t> “mükellefler” başlıklı 2 </a:t>
            </a:r>
            <a:r>
              <a:rPr lang="tr-TR" dirty="0" err="1"/>
              <a:t>nci</a:t>
            </a:r>
            <a:r>
              <a:rPr lang="tr-TR" dirty="0"/>
              <a:t> maddesinin 3 üncü ve 6 </a:t>
            </a:r>
            <a:r>
              <a:rPr lang="tr-TR" dirty="0" err="1"/>
              <a:t>ncı</a:t>
            </a:r>
            <a:r>
              <a:rPr lang="tr-TR" dirty="0"/>
              <a:t> fıkralarında </a:t>
            </a:r>
          </a:p>
          <a:p>
            <a:r>
              <a:rPr lang="tr-TR" dirty="0"/>
              <a:t>“(3) İktisadî kamu kuruluşları: Devlete, il özel idarelerine, belediyelere, diğer kamu idarelerine ve kuruluşlarına ait veya bağlı olup, faaliyetleri devamlı bulunan ve birinci ve ikinci fıkralar dışında kalan ticarî, sınaî ve ziraî işletmeler iktisadî kamu kuruluşudur.</a:t>
            </a:r>
          </a:p>
          <a:p>
            <a:endParaRPr lang="tr-TR" dirty="0"/>
          </a:p>
        </p:txBody>
      </p:sp>
    </p:spTree>
    <p:extLst>
      <p:ext uri="{BB962C8B-B14F-4D97-AF65-F5344CB8AC3E}">
        <p14:creationId xmlns:p14="http://schemas.microsoft.com/office/powerpoint/2010/main" val="35472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3" y="332656"/>
            <a:ext cx="1008112" cy="548928"/>
          </a:xfrm>
        </p:spPr>
        <p:txBody>
          <a:bodyPr>
            <a:normAutofit fontScale="90000"/>
          </a:bodyPr>
          <a:lstStyle/>
          <a:p>
            <a:r>
              <a:rPr lang="tr-TR" i="1" dirty="0" smtClean="0"/>
              <a:t>Vergi</a:t>
            </a:r>
            <a:endParaRPr lang="tr-TR" i="1" dirty="0"/>
          </a:p>
        </p:txBody>
      </p:sp>
      <p:sp>
        <p:nvSpPr>
          <p:cNvPr id="3" name="İçerik Yer Tutucusu 2"/>
          <p:cNvSpPr>
            <a:spLocks noGrp="1"/>
          </p:cNvSpPr>
          <p:nvPr>
            <p:ph idx="1"/>
          </p:nvPr>
        </p:nvSpPr>
        <p:spPr>
          <a:xfrm>
            <a:off x="477788" y="1124744"/>
            <a:ext cx="11233248" cy="5256584"/>
          </a:xfrm>
        </p:spPr>
        <p:txBody>
          <a:bodyPr>
            <a:normAutofit lnSpcReduction="10000"/>
          </a:bodyPr>
          <a:lstStyle/>
          <a:p>
            <a:r>
              <a:rPr lang="tr-TR" i="1" dirty="0" smtClean="0"/>
              <a:t>«(</a:t>
            </a:r>
            <a:r>
              <a:rPr lang="tr-TR" i="1" dirty="0"/>
              <a:t>6) İktisadî kamu kuruluşları ile dernek veya vakıflara ait iktisadî işletmelerin kazanç amacı gütmemeleri, faaliyetlerinin kanunla verilmiş görevler arasında bulunması, tüzel kişiliklerinin olmaması, bağımsız muhasebelerinin ve kendilerine ayrılmış sermayelerinin veya iş yerlerinin bulunmaması mükellefiyetlerini etkilemez. Mal veya hizmet bedelinin sadece maliyeti karşılayacak kadar olması, kâr edilmemesi veya kârın kuruluş amaçlarına tahsis edilmesi bunların iktisadî niteliğini değiştirmez</a:t>
            </a:r>
            <a:r>
              <a:rPr lang="tr-TR" i="1" dirty="0" smtClean="0"/>
              <a:t>.»</a:t>
            </a:r>
            <a:endParaRPr lang="tr-TR" i="1" dirty="0"/>
          </a:p>
          <a:p>
            <a:r>
              <a:rPr lang="tr-TR" dirty="0"/>
              <a:t>Danıştay 4. Dairesinin 19.12.1996 tarih 1996/2107 Esas, 1996/5732 Karar </a:t>
            </a:r>
            <a:r>
              <a:rPr lang="tr-TR" dirty="0" err="1"/>
              <a:t>nolu</a:t>
            </a:r>
            <a:r>
              <a:rPr lang="tr-TR" dirty="0"/>
              <a:t> kararında üniversitelere bağlı olarak faaliyet gösteren </a:t>
            </a:r>
            <a:r>
              <a:rPr lang="tr-TR" b="1" dirty="0"/>
              <a:t>döner sermaye işletmelerinin kurumlar vergisine tabi olmayacağına</a:t>
            </a:r>
            <a:r>
              <a:rPr lang="tr-TR" dirty="0"/>
              <a:t> hükmetmiştir. </a:t>
            </a:r>
          </a:p>
          <a:p>
            <a:r>
              <a:rPr lang="tr-TR" dirty="0"/>
              <a:t>Sayıştay 2. Dairesinin 24.01.2017 tarih 35453 </a:t>
            </a:r>
            <a:r>
              <a:rPr lang="tr-TR" dirty="0" err="1"/>
              <a:t>nolu</a:t>
            </a:r>
            <a:r>
              <a:rPr lang="tr-TR" dirty="0"/>
              <a:t>, 12.01.2017 tarih ve 35449 </a:t>
            </a:r>
            <a:r>
              <a:rPr lang="tr-TR" dirty="0" err="1"/>
              <a:t>nolu</a:t>
            </a:r>
            <a:r>
              <a:rPr lang="tr-TR" dirty="0"/>
              <a:t> kararlarında </a:t>
            </a:r>
            <a:r>
              <a:rPr lang="tr-TR" b="1" dirty="0"/>
              <a:t>pedagojik formasyon, kurs, eğitim ve benzeri faaliyetlerden sürekli nitelikte gelir elde eden</a:t>
            </a:r>
            <a:r>
              <a:rPr lang="tr-TR" dirty="0"/>
              <a:t> döner sermaye işletmesi adına veya işletme adına faaliyet gösteren herhangi bir birim adına kurumlar vergisi ve KDV mükellefiyeti tesis edilmemesini tartışmıştır.</a:t>
            </a:r>
          </a:p>
          <a:p>
            <a:endParaRPr lang="tr-TR" dirty="0"/>
          </a:p>
        </p:txBody>
      </p:sp>
    </p:spTree>
    <p:extLst>
      <p:ext uri="{BB962C8B-B14F-4D97-AF65-F5344CB8AC3E}">
        <p14:creationId xmlns:p14="http://schemas.microsoft.com/office/powerpoint/2010/main" val="2501723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735643" y="332656"/>
            <a:ext cx="1008112" cy="548928"/>
          </a:xfrm>
        </p:spPr>
        <p:txBody>
          <a:bodyPr>
            <a:normAutofit fontScale="90000"/>
          </a:bodyPr>
          <a:lstStyle/>
          <a:p>
            <a:r>
              <a:rPr lang="tr-TR" i="1" dirty="0" smtClean="0"/>
              <a:t>Vergi</a:t>
            </a:r>
            <a:endParaRPr lang="tr-TR" i="1" dirty="0"/>
          </a:p>
        </p:txBody>
      </p:sp>
      <p:sp>
        <p:nvSpPr>
          <p:cNvPr id="3" name="İçerik Yer Tutucusu 2"/>
          <p:cNvSpPr>
            <a:spLocks noGrp="1"/>
          </p:cNvSpPr>
          <p:nvPr>
            <p:ph idx="1"/>
          </p:nvPr>
        </p:nvSpPr>
        <p:spPr>
          <a:xfrm>
            <a:off x="477788" y="881584"/>
            <a:ext cx="11233248" cy="5499744"/>
          </a:xfrm>
        </p:spPr>
        <p:txBody>
          <a:bodyPr>
            <a:normAutofit fontScale="92500" lnSpcReduction="20000"/>
          </a:bodyPr>
          <a:lstStyle/>
          <a:p>
            <a:r>
              <a:rPr lang="tr-TR" dirty="0" smtClean="0"/>
              <a:t>Maliye Bakanlığı Tarafından Yayımlanan 1 Seri </a:t>
            </a:r>
            <a:r>
              <a:rPr lang="tr-TR" dirty="0" err="1" smtClean="0"/>
              <a:t>Nolu</a:t>
            </a:r>
            <a:r>
              <a:rPr lang="tr-TR" dirty="0" smtClean="0"/>
              <a:t> Kurumlar Vergisi Genel Tebliği</a:t>
            </a:r>
          </a:p>
          <a:p>
            <a:r>
              <a:rPr lang="tr-TR" b="1" dirty="0" smtClean="0"/>
              <a:t>“</a:t>
            </a:r>
            <a:r>
              <a:rPr lang="tr-TR" b="1" dirty="0"/>
              <a:t>2.3. İktisadi kamu kuruluşları</a:t>
            </a:r>
            <a:endParaRPr lang="tr-TR" dirty="0"/>
          </a:p>
          <a:p>
            <a:r>
              <a:rPr lang="tr-TR" b="1" dirty="0"/>
              <a:t>2.3.1. Devlete, il özel idarelerine, belediyelere, diğer kamu idarelerine ve kuruluşlarına ait veya bağlı olan ticarî, sınaî ve ziraî işletmeler</a:t>
            </a:r>
            <a:endParaRPr lang="tr-TR" dirty="0"/>
          </a:p>
          <a:p>
            <a:r>
              <a:rPr lang="tr-TR" dirty="0"/>
              <a:t>İktisadi kamu kuruluşları, kamu idare ve kuruluşlarına ait veya bağlı olan tüm iktisadi işletmeleri kapsar. Bu nedenle iktisadi kamu kuruluşları kavramı, hem kamu iktisadi teşebbüslerini hem de kamu kurum ve kuruluşlarına ait veya tabi olan veyahut bunlar tarafından kurulan veya işletilen iktisadi kuruluşlar ile döner sermayeli kuruluşları da kapsamına alır.</a:t>
            </a:r>
            <a:br>
              <a:rPr lang="tr-TR" dirty="0"/>
            </a:br>
            <a:r>
              <a:rPr lang="tr-TR" dirty="0"/>
              <a:t>Bir iktisadi kamu kuruluşunun varlığından söz edilebilmesi için kuruluşun;</a:t>
            </a:r>
          </a:p>
          <a:p>
            <a:pPr lvl="0"/>
            <a:r>
              <a:rPr lang="tr-TR" dirty="0"/>
              <a:t>Kamu idareleri veya kamu kuruluşlarına ait veya bağlı olması (ait olma, sermaye bakımından; bağlı olma ise idari bakımdan bağlılığı ifade eder),</a:t>
            </a:r>
          </a:p>
          <a:p>
            <a:pPr lvl="0"/>
            <a:r>
              <a:rPr lang="tr-TR" dirty="0"/>
              <a:t>Sermaye şirketi veya kooperatif şeklinde kurulmamış olması,</a:t>
            </a:r>
          </a:p>
          <a:p>
            <a:pPr lvl="0"/>
            <a:r>
              <a:rPr lang="tr-TR" dirty="0"/>
              <a:t>Ticari, sınai veya zirai alanda devamlı olarak faaliyette bulunması</a:t>
            </a:r>
          </a:p>
          <a:p>
            <a:r>
              <a:rPr lang="tr-TR" dirty="0"/>
              <a:t>gerekmektedir.</a:t>
            </a:r>
          </a:p>
          <a:p>
            <a:endParaRPr lang="tr-TR" dirty="0"/>
          </a:p>
        </p:txBody>
      </p:sp>
    </p:spTree>
    <p:extLst>
      <p:ext uri="{BB962C8B-B14F-4D97-AF65-F5344CB8AC3E}">
        <p14:creationId xmlns:p14="http://schemas.microsoft.com/office/powerpoint/2010/main" val="3623930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3" y="332656"/>
            <a:ext cx="1008112" cy="548928"/>
          </a:xfrm>
        </p:spPr>
        <p:txBody>
          <a:bodyPr>
            <a:normAutofit fontScale="90000"/>
          </a:bodyPr>
          <a:lstStyle/>
          <a:p>
            <a:r>
              <a:rPr lang="tr-TR" i="1" dirty="0" smtClean="0"/>
              <a:t>Vergi</a:t>
            </a:r>
            <a:endParaRPr lang="tr-TR" i="1" dirty="0"/>
          </a:p>
        </p:txBody>
      </p:sp>
      <p:sp>
        <p:nvSpPr>
          <p:cNvPr id="3" name="İçerik Yer Tutucusu 2"/>
          <p:cNvSpPr>
            <a:spLocks noGrp="1"/>
          </p:cNvSpPr>
          <p:nvPr>
            <p:ph idx="1"/>
          </p:nvPr>
        </p:nvSpPr>
        <p:spPr>
          <a:xfrm>
            <a:off x="477788" y="1124744"/>
            <a:ext cx="11233248" cy="5256584"/>
          </a:xfrm>
        </p:spPr>
        <p:txBody>
          <a:bodyPr>
            <a:normAutofit lnSpcReduction="10000"/>
          </a:bodyPr>
          <a:lstStyle/>
          <a:p>
            <a:r>
              <a:rPr lang="tr-TR" dirty="0"/>
              <a:t>2.4</a:t>
            </a:r>
          </a:p>
          <a:p>
            <a:pPr marL="0" indent="0">
              <a:buNone/>
            </a:pPr>
            <a:r>
              <a:rPr lang="tr-TR" i="1" dirty="0" smtClean="0"/>
              <a:t>	«İktisadi </a:t>
            </a:r>
            <a:r>
              <a:rPr lang="tr-TR" i="1" dirty="0"/>
              <a:t>işletmenin belirlenmesinde Kanunun 2 </a:t>
            </a:r>
            <a:r>
              <a:rPr lang="tr-TR" i="1" dirty="0" err="1"/>
              <a:t>nci</a:t>
            </a:r>
            <a:r>
              <a:rPr lang="tr-TR" i="1" dirty="0"/>
              <a:t> maddesinin beşinci fıkrasında belirlenen koşullar dikkate alınacak olup işletmelerin belirgin özellikleri </a:t>
            </a:r>
            <a:r>
              <a:rPr lang="tr-TR" b="1" i="1" dirty="0"/>
              <a:t>bağlılık</a:t>
            </a:r>
            <a:r>
              <a:rPr lang="tr-TR" i="1" dirty="0"/>
              <a:t>, </a:t>
            </a:r>
            <a:r>
              <a:rPr lang="tr-TR" b="1" i="1" dirty="0"/>
              <a:t>devamlılık</a:t>
            </a:r>
            <a:r>
              <a:rPr lang="tr-TR" i="1" dirty="0"/>
              <a:t> ve </a:t>
            </a:r>
            <a:r>
              <a:rPr lang="tr-TR" b="1" i="1" dirty="0"/>
              <a:t>faaliyetin ticari, sınai veya zirai bir mahiyet arz etmesi</a:t>
            </a:r>
            <a:r>
              <a:rPr lang="tr-TR" i="1" dirty="0"/>
              <a:t>dir. Diğer bir anlatımla iktisadi işletmenin unsurları, </a:t>
            </a:r>
            <a:r>
              <a:rPr lang="tr-TR" b="1" i="1" dirty="0"/>
              <a:t>ticari faaliyetin de temel özelliklerinden olan, bir organizasyona bağlı olarak piyasa ekonomisi içerisinde bedel karşılığı mal alım-satımı</a:t>
            </a:r>
            <a:r>
              <a:rPr lang="tr-TR" i="1" dirty="0"/>
              <a:t>, imalatı ya da hizmet ifaları gibi faaliyetlerdir. Kanun, bu gibi halleri tek tek saymak yerine, dernek ya da vakıf tarafından piyasa ekonomisi içerisinde icra edilen tüm iktisadi faaliyetleri kapsama almıştır</a:t>
            </a:r>
            <a:r>
              <a:rPr lang="tr-TR" i="1" dirty="0" smtClean="0"/>
              <a:t>.»</a:t>
            </a:r>
            <a:endParaRPr lang="tr-TR" i="1" dirty="0"/>
          </a:p>
          <a:p>
            <a:r>
              <a:rPr lang="tr-TR" dirty="0"/>
              <a:t>Devamlılık unsuru, bir hesap dönemi içinde aynı veya ayrı faaliyet alanlarında ticari mahiyet arz eden işlemlerin birden fazla yapılmasını ifade etmektedir. Aynı hesap döneminde tek işlem nedeniyle ticari faaliyetin devamlılık unsurunun oluştuğunu kabul etmek mümkün olmamakla birlikte, faaliyetin organizasyon gerektirmesi veya amacının ticari olması durumunda devamlılık unsurunun varlığı kabul edilir.</a:t>
            </a:r>
          </a:p>
          <a:p>
            <a:endParaRPr lang="tr-TR" dirty="0"/>
          </a:p>
        </p:txBody>
      </p:sp>
    </p:spTree>
    <p:extLst>
      <p:ext uri="{BB962C8B-B14F-4D97-AF65-F5344CB8AC3E}">
        <p14:creationId xmlns:p14="http://schemas.microsoft.com/office/powerpoint/2010/main" val="3917659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3" y="332656"/>
            <a:ext cx="1008112" cy="548928"/>
          </a:xfrm>
        </p:spPr>
        <p:txBody>
          <a:bodyPr>
            <a:normAutofit fontScale="90000"/>
          </a:bodyPr>
          <a:lstStyle/>
          <a:p>
            <a:r>
              <a:rPr lang="tr-TR" i="1" dirty="0" smtClean="0"/>
              <a:t>Vergi</a:t>
            </a:r>
            <a:endParaRPr lang="tr-TR" i="1" dirty="0"/>
          </a:p>
        </p:txBody>
      </p:sp>
      <p:sp>
        <p:nvSpPr>
          <p:cNvPr id="3" name="İçerik Yer Tutucusu 2"/>
          <p:cNvSpPr>
            <a:spLocks noGrp="1"/>
          </p:cNvSpPr>
          <p:nvPr>
            <p:ph idx="1"/>
          </p:nvPr>
        </p:nvSpPr>
        <p:spPr>
          <a:xfrm>
            <a:off x="477788" y="1124744"/>
            <a:ext cx="11233248" cy="5256584"/>
          </a:xfrm>
        </p:spPr>
        <p:txBody>
          <a:bodyPr>
            <a:normAutofit lnSpcReduction="10000"/>
          </a:bodyPr>
          <a:lstStyle/>
          <a:p>
            <a:r>
              <a:rPr lang="tr-TR" dirty="0"/>
              <a:t>Ticari organizasyon, sermaye tahsisi, işyeri açılması, personel istihdamı, ticaret siciline kaydolmak gibi unsur ve şartlardan tümü veya bir kısmı yerine getirilmek suretiyle belirli şekilde kurulmuş olacaktır. Bu takdirde bu organizasyon içinde bir takvim yılında veya iki veya üç yılda tek bir işlem yapılmış olsa dahi ticari faaliyetin varlığı kabul edilecektir.</a:t>
            </a:r>
          </a:p>
          <a:p>
            <a:r>
              <a:rPr lang="tr-TR" dirty="0"/>
              <a:t>Anılan şartları taşıyan dernek veya vakıfların iktisadi işletmeleri;</a:t>
            </a:r>
          </a:p>
          <a:p>
            <a:pPr lvl="0"/>
            <a:r>
              <a:rPr lang="tr-TR" dirty="0"/>
              <a:t>Kazanç gayesi güdüp gütmediklerine,</a:t>
            </a:r>
          </a:p>
          <a:p>
            <a:pPr lvl="0"/>
            <a:r>
              <a:rPr lang="tr-TR" dirty="0"/>
              <a:t>Faaliyetin, kanunla verilmiş görevler arasında bulunup bulunmamasına,</a:t>
            </a:r>
          </a:p>
          <a:p>
            <a:pPr lvl="0"/>
            <a:r>
              <a:rPr lang="tr-TR" dirty="0"/>
              <a:t>Tüzel kişiliğe sahip olup olmamalarına,</a:t>
            </a:r>
          </a:p>
          <a:p>
            <a:pPr lvl="0"/>
            <a:r>
              <a:rPr lang="tr-TR" dirty="0"/>
              <a:t>Bağımsız muhasebelerinin bulunup bulunmamasına,</a:t>
            </a:r>
          </a:p>
          <a:p>
            <a:pPr lvl="0"/>
            <a:r>
              <a:rPr lang="tr-TR" dirty="0"/>
              <a:t>Kendilerine tahsis edilmiş sermaye veya iş yerlerinin olup </a:t>
            </a:r>
            <a:r>
              <a:rPr lang="tr-TR" dirty="0" smtClean="0"/>
              <a:t>olmadığına bakılmaksızın </a:t>
            </a:r>
            <a:r>
              <a:rPr lang="tr-TR" dirty="0"/>
              <a:t>vergiye tabi tutulurlar.</a:t>
            </a:r>
          </a:p>
          <a:p>
            <a:endParaRPr lang="tr-TR" dirty="0"/>
          </a:p>
        </p:txBody>
      </p:sp>
    </p:spTree>
    <p:extLst>
      <p:ext uri="{BB962C8B-B14F-4D97-AF65-F5344CB8AC3E}">
        <p14:creationId xmlns:p14="http://schemas.microsoft.com/office/powerpoint/2010/main" val="1727774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3" y="332656"/>
            <a:ext cx="1008112" cy="548928"/>
          </a:xfrm>
        </p:spPr>
        <p:txBody>
          <a:bodyPr>
            <a:normAutofit fontScale="90000"/>
          </a:bodyPr>
          <a:lstStyle/>
          <a:p>
            <a:r>
              <a:rPr lang="tr-TR" i="1" dirty="0" smtClean="0"/>
              <a:t>Vergi</a:t>
            </a:r>
            <a:endParaRPr lang="tr-TR" i="1" dirty="0"/>
          </a:p>
        </p:txBody>
      </p:sp>
      <p:sp>
        <p:nvSpPr>
          <p:cNvPr id="3" name="İçerik Yer Tutucusu 2"/>
          <p:cNvSpPr>
            <a:spLocks noGrp="1"/>
          </p:cNvSpPr>
          <p:nvPr>
            <p:ph idx="1"/>
          </p:nvPr>
        </p:nvSpPr>
        <p:spPr>
          <a:xfrm>
            <a:off x="477788" y="1124744"/>
            <a:ext cx="11233248" cy="5256584"/>
          </a:xfrm>
        </p:spPr>
        <p:txBody>
          <a:bodyPr/>
          <a:lstStyle/>
          <a:p>
            <a:r>
              <a:rPr lang="tr-TR" dirty="0"/>
              <a:t>Diğer taraftan,</a:t>
            </a:r>
          </a:p>
          <a:p>
            <a:pPr lvl="0"/>
            <a:r>
              <a:rPr lang="tr-TR" dirty="0"/>
              <a:t>Satılan mal veya hizmete ait bedelin sadece maliyeti karşılayacak kadar olması,</a:t>
            </a:r>
          </a:p>
          <a:p>
            <a:pPr lvl="0"/>
            <a:r>
              <a:rPr lang="tr-TR" dirty="0"/>
              <a:t>Kâr edilmemesi,</a:t>
            </a:r>
          </a:p>
          <a:p>
            <a:pPr lvl="0"/>
            <a:r>
              <a:rPr lang="tr-TR" dirty="0"/>
              <a:t>Kârın kuruluş amaçlarına tahsis </a:t>
            </a:r>
            <a:r>
              <a:rPr lang="tr-TR" dirty="0" smtClean="0"/>
              <a:t>edilmesi bunların </a:t>
            </a:r>
            <a:r>
              <a:rPr lang="tr-TR" dirty="0"/>
              <a:t>iktisadi işletme olma vasfını değiştirmeyecektir.</a:t>
            </a:r>
          </a:p>
          <a:p>
            <a:r>
              <a:rPr lang="tr-TR" dirty="0"/>
              <a:t>İktisadi işletmenin tanımı içinde yer alan ve devamlı olarak yapılan ticari, sınai veya zirai faaliyetten söz edebilmek için bu işletmenin tedavül ekonomisine katılması, başka bir ifadeyle işletmede üretilen veya alınan malların veya verilen hizmetin bir bedel karşılığı satılmış olması gerekir. </a:t>
            </a:r>
            <a:endParaRPr lang="tr-TR" dirty="0" smtClean="0"/>
          </a:p>
          <a:p>
            <a:pPr algn="ctr"/>
            <a:r>
              <a:rPr lang="tr-TR" b="1" dirty="0"/>
              <a:t>Aksi halde diğer unsurlar var olsa dahi bir iktisadi işletmenin varlığından söz edilemez.</a:t>
            </a:r>
          </a:p>
          <a:p>
            <a:endParaRPr lang="tr-TR" dirty="0"/>
          </a:p>
        </p:txBody>
      </p:sp>
    </p:spTree>
    <p:extLst>
      <p:ext uri="{BB962C8B-B14F-4D97-AF65-F5344CB8AC3E}">
        <p14:creationId xmlns:p14="http://schemas.microsoft.com/office/powerpoint/2010/main" val="108732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332656"/>
            <a:ext cx="9751060" cy="620936"/>
          </a:xfrm>
        </p:spPr>
        <p:txBody>
          <a:bodyPr/>
          <a:lstStyle/>
          <a:p>
            <a:r>
              <a:rPr lang="tr-TR" i="1" dirty="0" smtClean="0"/>
              <a:t>Eğitim Amacı ve Yöntemi</a:t>
            </a:r>
            <a:endParaRPr lang="tr-TR" i="1" dirty="0"/>
          </a:p>
        </p:txBody>
      </p:sp>
      <p:sp>
        <p:nvSpPr>
          <p:cNvPr id="3" name="İçerik Yer Tutucusu 2"/>
          <p:cNvSpPr>
            <a:spLocks noGrp="1"/>
          </p:cNvSpPr>
          <p:nvPr>
            <p:ph idx="1"/>
          </p:nvPr>
        </p:nvSpPr>
        <p:spPr/>
        <p:txBody>
          <a:bodyPr/>
          <a:lstStyle/>
          <a:p>
            <a:pPr algn="just"/>
            <a:r>
              <a:rPr lang="tr-TR" dirty="0"/>
              <a:t>Bu eğitim programı kapsamında Sayıştay’ın görev alanına giren sorunların çözümlerine ilişkin olarak mahkeme kararlarına ve mali denetim raporları dayanak alınacak ve genel ilkeler geliştirilmeye çalışılacaktır</a:t>
            </a:r>
            <a:r>
              <a:rPr lang="tr-TR" dirty="0" smtClean="0"/>
              <a:t>.</a:t>
            </a:r>
          </a:p>
          <a:p>
            <a:pPr algn="just"/>
            <a:r>
              <a:rPr lang="tr-TR" dirty="0" smtClean="0"/>
              <a:t>Tek </a:t>
            </a:r>
            <a:r>
              <a:rPr lang="tr-TR" dirty="0"/>
              <a:t>bir kod ile bütün döner sermaye muhasebesi tutulmamalıdır.</a:t>
            </a:r>
          </a:p>
          <a:p>
            <a:endParaRPr lang="tr-TR" dirty="0"/>
          </a:p>
        </p:txBody>
      </p:sp>
    </p:spTree>
    <p:extLst>
      <p:ext uri="{BB962C8B-B14F-4D97-AF65-F5344CB8AC3E}">
        <p14:creationId xmlns:p14="http://schemas.microsoft.com/office/powerpoint/2010/main" val="2834824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3" y="332656"/>
            <a:ext cx="1008112" cy="548928"/>
          </a:xfrm>
        </p:spPr>
        <p:txBody>
          <a:bodyPr>
            <a:normAutofit fontScale="90000"/>
          </a:bodyPr>
          <a:lstStyle/>
          <a:p>
            <a:r>
              <a:rPr lang="tr-TR" i="1" dirty="0" smtClean="0"/>
              <a:t>Vergi</a:t>
            </a:r>
            <a:endParaRPr lang="tr-TR" i="1" dirty="0"/>
          </a:p>
        </p:txBody>
      </p:sp>
      <p:sp>
        <p:nvSpPr>
          <p:cNvPr id="3" name="İçerik Yer Tutucusu 2"/>
          <p:cNvSpPr>
            <a:spLocks noGrp="1"/>
          </p:cNvSpPr>
          <p:nvPr>
            <p:ph idx="1"/>
          </p:nvPr>
        </p:nvSpPr>
        <p:spPr>
          <a:xfrm>
            <a:off x="477788" y="1124744"/>
            <a:ext cx="11233248" cy="5256584"/>
          </a:xfrm>
        </p:spPr>
        <p:txBody>
          <a:bodyPr>
            <a:normAutofit lnSpcReduction="10000"/>
          </a:bodyPr>
          <a:lstStyle/>
          <a:p>
            <a:r>
              <a:rPr lang="tr-TR" b="1" dirty="0"/>
              <a:t>Faaliyet Alanları</a:t>
            </a:r>
            <a:endParaRPr lang="tr-TR" dirty="0"/>
          </a:p>
          <a:p>
            <a:r>
              <a:rPr lang="tr-TR" b="1" dirty="0"/>
              <a:t>MADDE 3.</a:t>
            </a:r>
            <a:r>
              <a:rPr lang="tr-TR" dirty="0"/>
              <a:t> Döner sermaye işletmelerinin yükseköğretim kurumlarının esas faaliyetlerini aksatmayacak şekilde çalıştırılması gerekir. Bu işletmelerin;</a:t>
            </a:r>
          </a:p>
          <a:p>
            <a:r>
              <a:rPr lang="tr-TR" b="1" dirty="0"/>
              <a:t>a) </a:t>
            </a:r>
            <a:r>
              <a:rPr lang="tr-TR" dirty="0"/>
              <a:t>Bilimsel görüş vermek, proje hazırlamak, araştırma, uygulama ve benzeri hizmetler yapmak,</a:t>
            </a:r>
          </a:p>
          <a:p>
            <a:r>
              <a:rPr lang="tr-TR" b="1" dirty="0"/>
              <a:t>b) </a:t>
            </a:r>
            <a:r>
              <a:rPr lang="tr-TR" dirty="0"/>
              <a:t>Belirli bilimsel sonuçların uygulamasını sağlamak,</a:t>
            </a:r>
          </a:p>
          <a:p>
            <a:r>
              <a:rPr lang="tr-TR" b="1" dirty="0"/>
              <a:t>c) </a:t>
            </a:r>
            <a:r>
              <a:rPr lang="tr-TR" dirty="0"/>
              <a:t>Üniversite ve ona bağlı kurumlarda hasta muayene ve tedavisi yapmak ve bunlarla ilgili tahlil ve araştırmaları yürütmek,</a:t>
            </a:r>
          </a:p>
          <a:p>
            <a:r>
              <a:rPr lang="tr-TR" b="1" dirty="0"/>
              <a:t>d) Faaliyet alanları ile sınırlı olarak mal ve hizmet üretiminde bulunmak</a:t>
            </a:r>
          </a:p>
          <a:p>
            <a:r>
              <a:rPr lang="tr-TR" dirty="0"/>
              <a:t>amaçlarından biri veya birkaçına yönelik faaliyette bulunması gerekir.</a:t>
            </a:r>
          </a:p>
          <a:p>
            <a:r>
              <a:rPr lang="tr-TR" dirty="0"/>
              <a:t>Döner sermaye işletmeleri, </a:t>
            </a:r>
            <a:r>
              <a:rPr lang="tr-TR" b="1" dirty="0"/>
              <a:t>çalışmaları sırasında eğitim ve öğretim ile bunlara katkıda bulunan uygulamayı ön planda tutar.</a:t>
            </a:r>
          </a:p>
          <a:p>
            <a:endParaRPr lang="tr-TR" dirty="0"/>
          </a:p>
        </p:txBody>
      </p:sp>
    </p:spTree>
    <p:extLst>
      <p:ext uri="{BB962C8B-B14F-4D97-AF65-F5344CB8AC3E}">
        <p14:creationId xmlns:p14="http://schemas.microsoft.com/office/powerpoint/2010/main" val="1827793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3" y="332656"/>
            <a:ext cx="1008112" cy="548928"/>
          </a:xfrm>
        </p:spPr>
        <p:txBody>
          <a:bodyPr>
            <a:normAutofit fontScale="90000"/>
          </a:bodyPr>
          <a:lstStyle/>
          <a:p>
            <a:r>
              <a:rPr lang="tr-TR" i="1" dirty="0" smtClean="0"/>
              <a:t>Vergi</a:t>
            </a:r>
            <a:endParaRPr lang="tr-TR" i="1" dirty="0"/>
          </a:p>
        </p:txBody>
      </p:sp>
      <p:sp>
        <p:nvSpPr>
          <p:cNvPr id="3" name="İçerik Yer Tutucusu 2"/>
          <p:cNvSpPr>
            <a:spLocks noGrp="1"/>
          </p:cNvSpPr>
          <p:nvPr>
            <p:ph idx="1"/>
          </p:nvPr>
        </p:nvSpPr>
        <p:spPr>
          <a:xfrm>
            <a:off x="477788" y="1124744"/>
            <a:ext cx="11233248" cy="5256584"/>
          </a:xfrm>
        </p:spPr>
        <p:txBody>
          <a:bodyPr/>
          <a:lstStyle/>
          <a:p>
            <a:r>
              <a:rPr lang="tr-TR" b="1" dirty="0"/>
              <a:t>Fiyatların Tespiti</a:t>
            </a:r>
            <a:endParaRPr lang="tr-TR" dirty="0"/>
          </a:p>
          <a:p>
            <a:r>
              <a:rPr lang="tr-TR" b="1" dirty="0"/>
              <a:t>MADDE 5.</a:t>
            </a:r>
            <a:r>
              <a:rPr lang="tr-TR" dirty="0"/>
              <a:t> </a:t>
            </a:r>
            <a:r>
              <a:rPr lang="tr-TR" b="1" dirty="0"/>
              <a:t>(Değişik:RG-25/12/1998-23564)</a:t>
            </a:r>
            <a:endParaRPr lang="tr-TR" dirty="0"/>
          </a:p>
          <a:p>
            <a:r>
              <a:rPr lang="tr-TR" dirty="0"/>
              <a:t>Bu işletmelerde üretilen mal ve hizmetlerin fiyatlarının </a:t>
            </a:r>
            <a:r>
              <a:rPr lang="tr-TR" b="1" dirty="0"/>
              <a:t>tespitinde piyasa fiyatları göz önünde</a:t>
            </a:r>
            <a:r>
              <a:rPr lang="tr-TR" dirty="0"/>
              <a:t> tutulur. Ancak sosyal içerikli hizmetlerin fiyatlandırılmasında, piyasa fiyatları yanında </a:t>
            </a:r>
            <a:r>
              <a:rPr lang="tr-TR" b="1" dirty="0"/>
              <a:t>özellikle kamu yararı dikkate alınır</a:t>
            </a:r>
            <a:r>
              <a:rPr lang="tr-TR" dirty="0"/>
              <a:t>. Mal ve hizmetlerin fiyatları üniversite yönetim kurulunca tespit edilir. Fiyat tespitinde diğer üniversitelerde uygulanan fiyatlar ile üretim ve hizmetin niteliği ve çevre şartları da göz önünde tutularak gerekli koordinasyon Yükseköğretim Kurulu tarafından sağlanır.</a:t>
            </a:r>
          </a:p>
          <a:p>
            <a:endParaRPr lang="tr-TR" dirty="0"/>
          </a:p>
        </p:txBody>
      </p:sp>
    </p:spTree>
    <p:extLst>
      <p:ext uri="{BB962C8B-B14F-4D97-AF65-F5344CB8AC3E}">
        <p14:creationId xmlns:p14="http://schemas.microsoft.com/office/powerpoint/2010/main" val="2166876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3" y="332656"/>
            <a:ext cx="1008112" cy="548928"/>
          </a:xfrm>
        </p:spPr>
        <p:txBody>
          <a:bodyPr>
            <a:normAutofit fontScale="90000"/>
          </a:bodyPr>
          <a:lstStyle/>
          <a:p>
            <a:r>
              <a:rPr lang="tr-TR" i="1" dirty="0" smtClean="0"/>
              <a:t>Vergi</a:t>
            </a:r>
            <a:endParaRPr lang="tr-TR" i="1" dirty="0"/>
          </a:p>
        </p:txBody>
      </p:sp>
      <p:sp>
        <p:nvSpPr>
          <p:cNvPr id="3" name="İçerik Yer Tutucusu 2"/>
          <p:cNvSpPr>
            <a:spLocks noGrp="1"/>
          </p:cNvSpPr>
          <p:nvPr>
            <p:ph idx="1"/>
          </p:nvPr>
        </p:nvSpPr>
        <p:spPr>
          <a:xfrm>
            <a:off x="477788" y="1124744"/>
            <a:ext cx="11233248" cy="5256584"/>
          </a:xfrm>
        </p:spPr>
        <p:txBody>
          <a:bodyPr/>
          <a:lstStyle/>
          <a:p>
            <a:pPr marL="0" indent="0">
              <a:buNone/>
            </a:pPr>
            <a:r>
              <a:rPr lang="tr-TR" i="1" dirty="0" smtClean="0"/>
              <a:t>1982 Anayasası</a:t>
            </a:r>
          </a:p>
          <a:p>
            <a:r>
              <a:rPr lang="tr-TR" i="1" dirty="0" smtClean="0"/>
              <a:t>II</a:t>
            </a:r>
            <a:r>
              <a:rPr lang="tr-TR" i="1" dirty="0"/>
              <a:t>.  Piyasaların denetimi ve dış ticaretin düzenlenmesi</a:t>
            </a:r>
            <a:endParaRPr lang="tr-TR" dirty="0"/>
          </a:p>
          <a:p>
            <a:r>
              <a:rPr lang="tr-TR" i="1" dirty="0"/>
              <a:t>	</a:t>
            </a:r>
            <a:r>
              <a:rPr lang="tr-TR" b="1" dirty="0"/>
              <a:t>Madde 167 – </a:t>
            </a:r>
            <a:r>
              <a:rPr lang="tr-TR" dirty="0"/>
              <a:t>Devlet, para, kredi, sermaye, mal ve hizmet piyasalarının sağlıklı ve düzenli işlemelerini sağlayıcı ve geliştirici tedbirleri alır. Piyasalarda fiili veya anlaşma sonucu doğacak tekelleşme ve kartelleşmeyi önler.</a:t>
            </a:r>
          </a:p>
          <a:p>
            <a:r>
              <a:rPr lang="tr-TR" i="1" dirty="0"/>
              <a:t>B. Esnaf ve sanatkarların korunması</a:t>
            </a:r>
            <a:endParaRPr lang="tr-TR" dirty="0"/>
          </a:p>
          <a:p>
            <a:r>
              <a:rPr lang="tr-TR" dirty="0"/>
              <a:t>	</a:t>
            </a:r>
            <a:r>
              <a:rPr lang="tr-TR" b="1" dirty="0"/>
              <a:t>Madde 173 – </a:t>
            </a:r>
            <a:r>
              <a:rPr lang="tr-TR" dirty="0"/>
              <a:t>Devlet, esnaf ve sanatkarı koruyucu ve destekleyici tedbirleri alır.</a:t>
            </a:r>
          </a:p>
          <a:p>
            <a:endParaRPr lang="tr-TR" dirty="0"/>
          </a:p>
        </p:txBody>
      </p:sp>
    </p:spTree>
    <p:extLst>
      <p:ext uri="{BB962C8B-B14F-4D97-AF65-F5344CB8AC3E}">
        <p14:creationId xmlns:p14="http://schemas.microsoft.com/office/powerpoint/2010/main" val="2874908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3" y="332656"/>
            <a:ext cx="1008112" cy="548928"/>
          </a:xfrm>
        </p:spPr>
        <p:txBody>
          <a:bodyPr>
            <a:normAutofit fontScale="90000"/>
          </a:bodyPr>
          <a:lstStyle/>
          <a:p>
            <a:r>
              <a:rPr lang="tr-TR" i="1" dirty="0" smtClean="0"/>
              <a:t>Vergi</a:t>
            </a:r>
            <a:endParaRPr lang="tr-TR" i="1" dirty="0"/>
          </a:p>
        </p:txBody>
      </p:sp>
      <p:sp>
        <p:nvSpPr>
          <p:cNvPr id="3" name="İçerik Yer Tutucusu 2"/>
          <p:cNvSpPr>
            <a:spLocks noGrp="1"/>
          </p:cNvSpPr>
          <p:nvPr>
            <p:ph idx="1"/>
          </p:nvPr>
        </p:nvSpPr>
        <p:spPr>
          <a:xfrm>
            <a:off x="477788" y="1124744"/>
            <a:ext cx="11233248" cy="5256584"/>
          </a:xfrm>
        </p:spPr>
        <p:txBody>
          <a:bodyPr/>
          <a:lstStyle/>
          <a:p>
            <a:r>
              <a:rPr lang="tr-TR" b="1" dirty="0"/>
              <a:t>İlkeler</a:t>
            </a:r>
            <a:endParaRPr lang="tr-TR" dirty="0"/>
          </a:p>
          <a:p>
            <a:pPr lvl="0"/>
            <a:r>
              <a:rPr lang="tr-TR" dirty="0"/>
              <a:t>Döner sermayelerin amacı idarenin bütçesinden ayrılacak sermayenin işletilmesiyle elde edilecek gelirin kullanılarak hizmetin daha iyi görülmesini sağlamak olduğundan döner sermaye işletmeleri kuruldukları idari birimin kuruluş amaçları doğrultusunda faaliyet göstermelidir.</a:t>
            </a:r>
          </a:p>
          <a:p>
            <a:pPr lvl="0"/>
            <a:r>
              <a:rPr lang="tr-TR" dirty="0"/>
              <a:t>Faaliyet alanı eğitimle mutlaka bir arada düşünülmelidir. Eğitim niteliğini aşan bir kazanç elde edilmemelidir.</a:t>
            </a:r>
          </a:p>
          <a:p>
            <a:pPr lvl="0"/>
            <a:r>
              <a:rPr lang="tr-TR" dirty="0"/>
              <a:t>Sadece kar etmek amacıyla piyasa ekonomisi içerisinde bedel karşılığı mal alım-satımı yapılmamalıdır. Mal alım satımı gibi durumlarda elde edilen kazanç eğitim amacının doğal uzantısı olarak ortaya çıkmalı ve bu kaynak yine eğitim amacıyla kullanılmalıdır.</a:t>
            </a:r>
          </a:p>
          <a:p>
            <a:endParaRPr lang="tr-TR" dirty="0"/>
          </a:p>
        </p:txBody>
      </p:sp>
    </p:spTree>
    <p:extLst>
      <p:ext uri="{BB962C8B-B14F-4D97-AF65-F5344CB8AC3E}">
        <p14:creationId xmlns:p14="http://schemas.microsoft.com/office/powerpoint/2010/main" val="1133297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3" y="332656"/>
            <a:ext cx="1008112" cy="548928"/>
          </a:xfrm>
        </p:spPr>
        <p:txBody>
          <a:bodyPr>
            <a:normAutofit fontScale="90000"/>
          </a:bodyPr>
          <a:lstStyle/>
          <a:p>
            <a:r>
              <a:rPr lang="tr-TR" i="1" dirty="0" smtClean="0"/>
              <a:t>Vergi</a:t>
            </a:r>
            <a:endParaRPr lang="tr-TR" i="1" dirty="0"/>
          </a:p>
        </p:txBody>
      </p:sp>
      <p:sp>
        <p:nvSpPr>
          <p:cNvPr id="3" name="İçerik Yer Tutucusu 2"/>
          <p:cNvSpPr>
            <a:spLocks noGrp="1"/>
          </p:cNvSpPr>
          <p:nvPr>
            <p:ph idx="1"/>
          </p:nvPr>
        </p:nvSpPr>
        <p:spPr>
          <a:xfrm>
            <a:off x="477788" y="1124744"/>
            <a:ext cx="11233248" cy="5256584"/>
          </a:xfrm>
        </p:spPr>
        <p:txBody>
          <a:bodyPr/>
          <a:lstStyle/>
          <a:p>
            <a:r>
              <a:rPr lang="tr-TR" b="1" dirty="0"/>
              <a:t>İlkeler</a:t>
            </a:r>
            <a:endParaRPr lang="tr-TR" dirty="0"/>
          </a:p>
          <a:p>
            <a:pPr lvl="0"/>
            <a:r>
              <a:rPr lang="tr-TR" dirty="0"/>
              <a:t>Ticari, sınai veya zirai faaliyetlerden söz edebilmek için bu işletmenin tedavül ekonomisine katılması gerekir. Tedavül ekonomisi içerisinde döner sermaye işletmelerinin diğer aktörleri engellemeyecek düzeyde faaliyet de bulunması gerekir. (Burada kaynakların mümkün olduğunca üniversite içerisinde değerlendirilmesi gerektiği söylenebilir.)</a:t>
            </a:r>
          </a:p>
          <a:p>
            <a:pPr lvl="0"/>
            <a:r>
              <a:rPr lang="tr-TR" dirty="0"/>
              <a:t>Tamamen iktisadi amaçlara yönelik bir organizasyon yapılmamalıdır.</a:t>
            </a:r>
          </a:p>
          <a:p>
            <a:endParaRPr lang="tr-TR" dirty="0"/>
          </a:p>
        </p:txBody>
      </p:sp>
    </p:spTree>
    <p:extLst>
      <p:ext uri="{BB962C8B-B14F-4D97-AF65-F5344CB8AC3E}">
        <p14:creationId xmlns:p14="http://schemas.microsoft.com/office/powerpoint/2010/main" val="2597703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332656"/>
            <a:ext cx="1131113" cy="476920"/>
          </a:xfrm>
        </p:spPr>
        <p:txBody>
          <a:bodyPr>
            <a:normAutofit fontScale="90000"/>
          </a:bodyPr>
          <a:lstStyle/>
          <a:p>
            <a:r>
              <a:rPr lang="tr-TR" i="1" dirty="0" smtClean="0"/>
              <a:t>Vergi</a:t>
            </a:r>
            <a:endParaRPr lang="tr-TR" i="1" dirty="0"/>
          </a:p>
        </p:txBody>
      </p:sp>
      <p:sp>
        <p:nvSpPr>
          <p:cNvPr id="3" name="İçerik Yer Tutucusu 2"/>
          <p:cNvSpPr>
            <a:spLocks noGrp="1"/>
          </p:cNvSpPr>
          <p:nvPr>
            <p:ph idx="1"/>
          </p:nvPr>
        </p:nvSpPr>
        <p:spPr>
          <a:xfrm>
            <a:off x="477788" y="980728"/>
            <a:ext cx="11233248" cy="5400600"/>
          </a:xfrm>
        </p:spPr>
        <p:txBody>
          <a:bodyPr>
            <a:normAutofit fontScale="85000" lnSpcReduction="20000"/>
          </a:bodyPr>
          <a:lstStyle/>
          <a:p>
            <a:r>
              <a:rPr lang="tr-TR" dirty="0"/>
              <a:t>             “</a:t>
            </a:r>
            <a:r>
              <a:rPr lang="tr-TR" b="1" dirty="0"/>
              <a:t>Madde 17 – </a:t>
            </a:r>
            <a:r>
              <a:rPr lang="tr-TR" dirty="0"/>
              <a:t>1. Kültür ve Eğitim Amacı Taşıyan İstisnalar</a:t>
            </a:r>
            <a:r>
              <a:rPr lang="tr-TR" dirty="0" smtClean="0"/>
              <a:t>:</a:t>
            </a:r>
            <a:endParaRPr lang="tr-TR" dirty="0"/>
          </a:p>
          <a:p>
            <a:r>
              <a:rPr lang="tr-TR" dirty="0"/>
              <a:t>             Genel ve katma bütçeli daireler, il özel idareleri, belediyeler, köyler, bunların teşkil ettikleri birlikler, üniversiteler, döner sermayeli kuruluşlar, kanunla kurulan kamu kurum ve kuruluşları, kamu kurumu niteliğindeki meslek kuruluşları, siyasi partiler ve sendikalar, kanunla kurulan veya tüzelkişiliği haiz emekli ve yardım sandıkları, kamu menfaatine yararlı dernekler, tarımsal amaçlı kooperatifler ve Bakanlar Kurulunca vergi muafiyeti tanınan vakıfların;</a:t>
            </a:r>
          </a:p>
          <a:p>
            <a:r>
              <a:rPr lang="tr-TR" dirty="0"/>
              <a:t>             a) İlim, fen ve güzel sanatları, tarımı yaymak, </a:t>
            </a:r>
            <a:r>
              <a:rPr lang="tr-TR" dirty="0" err="1"/>
              <a:t>islah</a:t>
            </a:r>
            <a:r>
              <a:rPr lang="tr-TR" dirty="0"/>
              <a:t> ve teşvik etmek amacıyla yaptıkları teslim ve hizmetleri,</a:t>
            </a:r>
          </a:p>
          <a:p>
            <a:r>
              <a:rPr lang="tr-TR" dirty="0"/>
              <a:t>             b) Tiyatro, konser salonu, kütüphane, sergi, okuma ve konferans salonları ile spor tesisleri işletmek veya yönetmek suretiyle ifa ettikleri kültür ve eğitim faaliyetlerine ilişkin teslim ve hizmetleri, </a:t>
            </a:r>
          </a:p>
          <a:p>
            <a:r>
              <a:rPr lang="tr-TR" dirty="0"/>
              <a:t>             2. Sosyal Amaç Taşıyan İstisnalar:</a:t>
            </a:r>
          </a:p>
          <a:p>
            <a:r>
              <a:rPr lang="tr-TR" dirty="0"/>
              <a:t>             a) Yukarıda sayılan kurum ve kuruluşların hastane, </a:t>
            </a:r>
            <a:r>
              <a:rPr lang="tr-TR" dirty="0" err="1"/>
              <a:t>nekahathane</a:t>
            </a:r>
            <a:r>
              <a:rPr lang="tr-TR" dirty="0"/>
              <a:t>, klinik, dispanser, prevantoryum, sanatoryum, kan bankası ve organ nakline mahsus bankalar, anıtlar, botanik ve zooloji bahçeleri, parklar ile veteriner, bakteriyoloji, </a:t>
            </a:r>
            <a:r>
              <a:rPr lang="tr-TR" dirty="0" err="1"/>
              <a:t>seroloji</a:t>
            </a:r>
            <a:r>
              <a:rPr lang="tr-TR" dirty="0"/>
              <a:t> ve </a:t>
            </a:r>
            <a:r>
              <a:rPr lang="tr-TR" dirty="0" err="1"/>
              <a:t>distofajin</a:t>
            </a:r>
            <a:r>
              <a:rPr lang="tr-TR" dirty="0"/>
              <a:t> laboratuvarları gibi kuruluşlar, öğrenci veya yetiştirme yurtları, yaşlı ve engelli bakım ve huzurevleri, parasız fukara aşevleri, </a:t>
            </a:r>
            <a:r>
              <a:rPr lang="tr-TR" dirty="0" err="1"/>
              <a:t>düşkünevleri</a:t>
            </a:r>
            <a:r>
              <a:rPr lang="tr-TR" dirty="0"/>
              <a:t> ve yetimhaneleri işletmek veya yönetmek suretiyle ifa ettikleri kuruluş amaçlarına uygun teslim ve hizmetleri ile bunlardan sağlık hizmeti sunanların teşhis ve tedaviye yönelik olarak birbirlerine yapacakları teslim ve hizmetler</a:t>
            </a:r>
            <a:r>
              <a:rPr lang="tr-TR" dirty="0" smtClean="0"/>
              <a:t>,”</a:t>
            </a:r>
            <a:endParaRPr lang="tr-TR" dirty="0"/>
          </a:p>
        </p:txBody>
      </p:sp>
    </p:spTree>
    <p:extLst>
      <p:ext uri="{BB962C8B-B14F-4D97-AF65-F5344CB8AC3E}">
        <p14:creationId xmlns:p14="http://schemas.microsoft.com/office/powerpoint/2010/main" val="460512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05780" y="332656"/>
            <a:ext cx="1203121" cy="476920"/>
          </a:xfrm>
        </p:spPr>
        <p:txBody>
          <a:bodyPr>
            <a:normAutofit fontScale="90000"/>
          </a:bodyPr>
          <a:lstStyle/>
          <a:p>
            <a:r>
              <a:rPr lang="tr-TR" i="1" dirty="0" smtClean="0"/>
              <a:t>Vergi</a:t>
            </a:r>
            <a:endParaRPr lang="tr-TR" i="1" dirty="0"/>
          </a:p>
        </p:txBody>
      </p:sp>
      <p:sp>
        <p:nvSpPr>
          <p:cNvPr id="3" name="İçerik Yer Tutucusu 2"/>
          <p:cNvSpPr>
            <a:spLocks noGrp="1"/>
          </p:cNvSpPr>
          <p:nvPr>
            <p:ph idx="1"/>
          </p:nvPr>
        </p:nvSpPr>
        <p:spPr>
          <a:xfrm>
            <a:off x="477788" y="908720"/>
            <a:ext cx="11233248" cy="5400600"/>
          </a:xfrm>
        </p:spPr>
        <p:txBody>
          <a:bodyPr/>
          <a:lstStyle/>
          <a:p>
            <a:r>
              <a:rPr lang="tr-TR" dirty="0" smtClean="0"/>
              <a:t>“</a:t>
            </a:r>
            <a:r>
              <a:rPr lang="tr-TR" dirty="0"/>
              <a:t>İstisnalar:</a:t>
            </a:r>
          </a:p>
          <a:p>
            <a:r>
              <a:rPr lang="tr-TR" dirty="0"/>
              <a:t>Madde 36 – Aşağıdaki yazılı yerlerde ve şekillerde tüketilen elektrik ve havagazı vergiden müstesnadır.</a:t>
            </a:r>
          </a:p>
          <a:p>
            <a:r>
              <a:rPr lang="tr-TR" dirty="0"/>
              <a:t>1. Kazanç amacı gütmemek şartıyla işletilen; hastane, dispanser, klinik, sağlık ocağı (Aile Sağlığı Merkezlerinin (ASM))) ve merkezleri, rehabilitasyon, teşhis ve tedavi merkez ve kurumları, doğum ve çocuk bakımevleri, kreşler, sanatoryum, Prevantoryum gibi sağlık (…) kuruluşlarında…” denilmektedir. </a:t>
            </a:r>
          </a:p>
          <a:p>
            <a:r>
              <a:rPr lang="tr-TR" dirty="0"/>
              <a:t>Sayıştay 2 Dairesinin 01.12.2015 tarih 35352 </a:t>
            </a:r>
            <a:r>
              <a:rPr lang="tr-TR" dirty="0" err="1"/>
              <a:t>nolu</a:t>
            </a:r>
            <a:r>
              <a:rPr lang="tr-TR" dirty="0"/>
              <a:t> kararında elektrik faturaları içerisinde sağlık kurumlarının müstesna olduğu elektrik tüketim vergisinin de dahil ederek ödemelerin gerçekleştirilmesi hakkın kamu zararı hükmü vermiştir. </a:t>
            </a:r>
          </a:p>
          <a:p>
            <a:endParaRPr lang="tr-TR" dirty="0"/>
          </a:p>
        </p:txBody>
      </p:sp>
    </p:spTree>
    <p:extLst>
      <p:ext uri="{BB962C8B-B14F-4D97-AF65-F5344CB8AC3E}">
        <p14:creationId xmlns:p14="http://schemas.microsoft.com/office/powerpoint/2010/main" val="647568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05780" y="332656"/>
            <a:ext cx="1203121" cy="476920"/>
          </a:xfrm>
        </p:spPr>
        <p:txBody>
          <a:bodyPr>
            <a:normAutofit fontScale="90000"/>
          </a:bodyPr>
          <a:lstStyle/>
          <a:p>
            <a:r>
              <a:rPr lang="tr-TR" i="1" dirty="0" smtClean="0"/>
              <a:t>Vergi</a:t>
            </a:r>
            <a:endParaRPr lang="tr-TR" i="1" dirty="0"/>
          </a:p>
        </p:txBody>
      </p:sp>
      <p:sp>
        <p:nvSpPr>
          <p:cNvPr id="3" name="İçerik Yer Tutucusu 2"/>
          <p:cNvSpPr>
            <a:spLocks noGrp="1"/>
          </p:cNvSpPr>
          <p:nvPr>
            <p:ph idx="1"/>
          </p:nvPr>
        </p:nvSpPr>
        <p:spPr>
          <a:xfrm>
            <a:off x="477788" y="908720"/>
            <a:ext cx="11233248" cy="5400600"/>
          </a:xfrm>
        </p:spPr>
        <p:txBody>
          <a:bodyPr/>
          <a:lstStyle/>
          <a:p>
            <a:r>
              <a:rPr lang="tr-TR" dirty="0"/>
              <a:t>Sayıştay 2. Dairesinin 24.11.2015 tarih, 35350 </a:t>
            </a:r>
            <a:r>
              <a:rPr lang="tr-TR" dirty="0" err="1"/>
              <a:t>nolu</a:t>
            </a:r>
            <a:r>
              <a:rPr lang="tr-TR" dirty="0"/>
              <a:t> kararında üniversitede görevli olan bazı personele döner sermayeden ödenen katkı paylarının gelir vergisi hesabında, diğer aylık gelirleriyle birleştirilmeden ayrı vergilendirilme yapılması sonucu eksik vergi kesilmesi hakkında kamu zararı kararı vermiştir. </a:t>
            </a:r>
          </a:p>
          <a:p>
            <a:endParaRPr lang="tr-TR" dirty="0"/>
          </a:p>
        </p:txBody>
      </p:sp>
    </p:spTree>
    <p:extLst>
      <p:ext uri="{BB962C8B-B14F-4D97-AF65-F5344CB8AC3E}">
        <p14:creationId xmlns:p14="http://schemas.microsoft.com/office/powerpoint/2010/main" val="2690877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Başlık 9"/>
          <p:cNvSpPr>
            <a:spLocks noGrp="1"/>
          </p:cNvSpPr>
          <p:nvPr>
            <p:ph type="title"/>
          </p:nvPr>
        </p:nvSpPr>
        <p:spPr>
          <a:xfrm>
            <a:off x="1422030" y="990599"/>
            <a:ext cx="9344765" cy="2235203"/>
          </a:xfrm>
        </p:spPr>
        <p:txBody>
          <a:bodyPr rtlCol="0"/>
          <a:lstStyle/>
          <a:p>
            <a:pPr rtl="0"/>
            <a:r>
              <a:rPr lang="tr-TR" dirty="0" smtClean="0"/>
              <a:t>Demirbaş Alımı</a:t>
            </a:r>
            <a:endParaRPr lang="tr" dirty="0"/>
          </a:p>
        </p:txBody>
      </p:sp>
      <p:sp>
        <p:nvSpPr>
          <p:cNvPr id="11" name="Metin Yer Tutucusu 10"/>
          <p:cNvSpPr>
            <a:spLocks noGrp="1"/>
          </p:cNvSpPr>
          <p:nvPr>
            <p:ph type="body" idx="1"/>
          </p:nvPr>
        </p:nvSpPr>
        <p:spPr>
          <a:xfrm>
            <a:off x="1422030" y="3733800"/>
            <a:ext cx="9344765" cy="1219200"/>
          </a:xfrm>
        </p:spPr>
        <p:txBody>
          <a:bodyPr rtlCol="0"/>
          <a:lstStyle/>
          <a:p>
            <a:pPr rtl="0"/>
            <a:endParaRPr lang="en-US" dirty="0"/>
          </a:p>
        </p:txBody>
      </p:sp>
    </p:spTree>
    <p:extLst>
      <p:ext uri="{BB962C8B-B14F-4D97-AF65-F5344CB8AC3E}">
        <p14:creationId xmlns:p14="http://schemas.microsoft.com/office/powerpoint/2010/main" val="2036732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05780" y="332656"/>
            <a:ext cx="1800200" cy="476920"/>
          </a:xfrm>
        </p:spPr>
        <p:txBody>
          <a:bodyPr>
            <a:normAutofit fontScale="90000"/>
          </a:bodyPr>
          <a:lstStyle/>
          <a:p>
            <a:r>
              <a:rPr lang="tr-TR" i="1" dirty="0" smtClean="0"/>
              <a:t>Demirbaş</a:t>
            </a:r>
            <a:endParaRPr lang="tr-TR" i="1" dirty="0"/>
          </a:p>
        </p:txBody>
      </p:sp>
      <p:sp>
        <p:nvSpPr>
          <p:cNvPr id="3" name="İçerik Yer Tutucusu 2"/>
          <p:cNvSpPr>
            <a:spLocks noGrp="1"/>
          </p:cNvSpPr>
          <p:nvPr>
            <p:ph idx="1"/>
          </p:nvPr>
        </p:nvSpPr>
        <p:spPr>
          <a:xfrm>
            <a:off x="477788" y="908720"/>
            <a:ext cx="11233248" cy="5400600"/>
          </a:xfrm>
        </p:spPr>
        <p:txBody>
          <a:bodyPr>
            <a:normAutofit lnSpcReduction="10000"/>
          </a:bodyPr>
          <a:lstStyle/>
          <a:p>
            <a:r>
              <a:rPr lang="tr-TR" dirty="0"/>
              <a:t>Sayıştay 1. Dairesi 01.10.2009 tarih ve 10407 kararında üniversite döner sermaye işletme müdürlüğüne bağlı spor Tesisine alınan demirbaş ile muhtelif spor malzemesi bedellerinin üniversite bütçesinden ödenmesinin kamu zararına neden olduğu hükmü verilmiştir.</a:t>
            </a:r>
          </a:p>
          <a:p>
            <a:r>
              <a:rPr lang="tr-TR" dirty="0"/>
              <a:t>döner sermaye hesaplarında yer almayan taşınmazlar için </a:t>
            </a:r>
            <a:r>
              <a:rPr lang="tr-TR" dirty="0" smtClean="0"/>
              <a:t>gerekli </a:t>
            </a:r>
            <a:r>
              <a:rPr lang="tr-TR" dirty="0"/>
              <a:t>bakım </a:t>
            </a:r>
            <a:r>
              <a:rPr lang="tr-TR" dirty="0" smtClean="0"/>
              <a:t>onarımların özel bütçeden karşılanması gerekmektedir.</a:t>
            </a:r>
          </a:p>
          <a:p>
            <a:r>
              <a:rPr lang="tr-TR" dirty="0"/>
              <a:t>Örneğin 2013 yılı mali raporlarında işletme bütçesinden hastane ve diğer binaların bakım-onarım giderlerinin yaptırıldığı, bunlara ilişkin bedellerin zamanında firmalara ödenmemesi nedeniyle açılan davalar sonucunda üniversitenin bu davaları kaybetmesi nedeniyle işletme bütçesine ek yük getirilmesi bulgu konusu edilmiştir. </a:t>
            </a:r>
          </a:p>
          <a:p>
            <a:r>
              <a:rPr lang="tr-TR" dirty="0"/>
              <a:t>bina yapım işine ait ödemeler ile bu ödemelere ilişkin KDV’nin muhasebe kayıtlarının, taşınmaz kaydının bulunduğu üniversite strateji geliştirme daire başkanlığı yerine döner sermaye işletmesi tarafından gerçekleştirilmesi mevzuata aykırıdır.</a:t>
            </a:r>
          </a:p>
          <a:p>
            <a:endParaRPr lang="tr-TR" dirty="0"/>
          </a:p>
        </p:txBody>
      </p:sp>
    </p:spTree>
    <p:extLst>
      <p:ext uri="{BB962C8B-B14F-4D97-AF65-F5344CB8AC3E}">
        <p14:creationId xmlns:p14="http://schemas.microsoft.com/office/powerpoint/2010/main" val="3453373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Başlık 9"/>
          <p:cNvSpPr>
            <a:spLocks noGrp="1"/>
          </p:cNvSpPr>
          <p:nvPr>
            <p:ph type="title"/>
          </p:nvPr>
        </p:nvSpPr>
        <p:spPr>
          <a:xfrm>
            <a:off x="1422030" y="990599"/>
            <a:ext cx="9344765" cy="2235203"/>
          </a:xfrm>
        </p:spPr>
        <p:txBody>
          <a:bodyPr rtlCol="0"/>
          <a:lstStyle/>
          <a:p>
            <a:pPr rtl="0"/>
            <a:r>
              <a:rPr lang="tr-TR" dirty="0" smtClean="0"/>
              <a:t>İHTİYAÇ PAYI</a:t>
            </a:r>
            <a:endParaRPr lang="tr" dirty="0"/>
          </a:p>
        </p:txBody>
      </p:sp>
    </p:spTree>
    <p:extLst>
      <p:ext uri="{BB962C8B-B14F-4D97-AF65-F5344CB8AC3E}">
        <p14:creationId xmlns:p14="http://schemas.microsoft.com/office/powerpoint/2010/main" val="3687077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05780" y="332656"/>
            <a:ext cx="1800200" cy="476920"/>
          </a:xfrm>
        </p:spPr>
        <p:txBody>
          <a:bodyPr>
            <a:normAutofit fontScale="90000"/>
          </a:bodyPr>
          <a:lstStyle/>
          <a:p>
            <a:r>
              <a:rPr lang="tr-TR" i="1" dirty="0" smtClean="0"/>
              <a:t>Demirbaş</a:t>
            </a:r>
            <a:endParaRPr lang="tr-TR" i="1" dirty="0"/>
          </a:p>
        </p:txBody>
      </p:sp>
      <p:sp>
        <p:nvSpPr>
          <p:cNvPr id="3" name="İçerik Yer Tutucusu 2"/>
          <p:cNvSpPr>
            <a:spLocks noGrp="1"/>
          </p:cNvSpPr>
          <p:nvPr>
            <p:ph idx="1"/>
          </p:nvPr>
        </p:nvSpPr>
        <p:spPr>
          <a:xfrm>
            <a:off x="477788" y="908720"/>
            <a:ext cx="11233248" cy="5400600"/>
          </a:xfrm>
        </p:spPr>
        <p:txBody>
          <a:bodyPr/>
          <a:lstStyle/>
          <a:p>
            <a:r>
              <a:rPr lang="tr-TR" b="1" dirty="0" smtClean="0"/>
              <a:t>İlkeler</a:t>
            </a:r>
          </a:p>
          <a:p>
            <a:pPr lvl="0"/>
            <a:r>
              <a:rPr lang="tr-TR" dirty="0"/>
              <a:t>İşletme Bütçesinden Karşılanması İçin Özel Bütçede İlgili Faaliyet İçin Ödenek Bulunmaması, İşin Çok Acil Olması, Döner Sermaye İşletmesinde İse O İş İçin Yeterli Mali Kaynak Bulunması Gerekmektedir.</a:t>
            </a:r>
          </a:p>
          <a:p>
            <a:pPr lvl="0"/>
            <a:r>
              <a:rPr lang="tr-TR" dirty="0"/>
              <a:t>Sadece Eğitim Amacıyla Kullanılacak Olan Malzemeler İmkânlar Ölçüsünde Döner Sermaye Veya Özel Bütçesinden Alınabilir. Ancak Döner Sermaye İşletmesinin Gelir Ettiği Faaliyetlerde De Malzemelerin (Eğitimle Hizmetin İç İçe Geçtiği Hastane Gibi Birimler Hariç Olmak Üzere) Döner Sermaye Bütçesinden Alınması Gerekmektedir.</a:t>
            </a:r>
          </a:p>
          <a:p>
            <a:pPr lvl="0"/>
            <a:r>
              <a:rPr lang="tr-TR" dirty="0"/>
              <a:t>Sonradan Yapılacak Olan Ek Masraflar Malzeme Envanterinin Bulunduğu İdareler Tarafından Üstlenilmesi Gerekmektedir.</a:t>
            </a:r>
          </a:p>
          <a:p>
            <a:pPr lvl="0"/>
            <a:r>
              <a:rPr lang="tr-TR" dirty="0"/>
              <a:t>Döner Sermayeden Yapılacak Bakım Onarım Giderlerinin Giderlerin Gelir Getirici Faaliyetlerle Doğrudan İlgisinin Bulunması Gerekmektedir.</a:t>
            </a:r>
          </a:p>
          <a:p>
            <a:endParaRPr lang="tr-TR" b="1" dirty="0"/>
          </a:p>
        </p:txBody>
      </p:sp>
    </p:spTree>
    <p:extLst>
      <p:ext uri="{BB962C8B-B14F-4D97-AF65-F5344CB8AC3E}">
        <p14:creationId xmlns:p14="http://schemas.microsoft.com/office/powerpoint/2010/main" val="665109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Başlık 9"/>
          <p:cNvSpPr>
            <a:spLocks noGrp="1"/>
          </p:cNvSpPr>
          <p:nvPr>
            <p:ph type="title"/>
          </p:nvPr>
        </p:nvSpPr>
        <p:spPr>
          <a:xfrm>
            <a:off x="1422030" y="990599"/>
            <a:ext cx="9344765" cy="2235203"/>
          </a:xfrm>
        </p:spPr>
        <p:txBody>
          <a:bodyPr rtlCol="0"/>
          <a:lstStyle/>
          <a:p>
            <a:pPr rtl="0"/>
            <a:r>
              <a:rPr lang="tr-TR" dirty="0" smtClean="0"/>
              <a:t>Sürekli Eğitim Merkezi</a:t>
            </a:r>
            <a:endParaRPr lang="tr" dirty="0"/>
          </a:p>
        </p:txBody>
      </p:sp>
      <p:sp>
        <p:nvSpPr>
          <p:cNvPr id="11" name="Metin Yer Tutucusu 10"/>
          <p:cNvSpPr>
            <a:spLocks noGrp="1"/>
          </p:cNvSpPr>
          <p:nvPr>
            <p:ph type="body" idx="1"/>
          </p:nvPr>
        </p:nvSpPr>
        <p:spPr>
          <a:xfrm>
            <a:off x="1422030" y="3733800"/>
            <a:ext cx="9344765" cy="1219200"/>
          </a:xfrm>
        </p:spPr>
        <p:txBody>
          <a:bodyPr rtlCol="0"/>
          <a:lstStyle/>
          <a:p>
            <a:pPr rtl="0"/>
            <a:endParaRPr lang="en-US" dirty="0"/>
          </a:p>
        </p:txBody>
      </p:sp>
    </p:spTree>
    <p:extLst>
      <p:ext uri="{BB962C8B-B14F-4D97-AF65-F5344CB8AC3E}">
        <p14:creationId xmlns:p14="http://schemas.microsoft.com/office/powerpoint/2010/main" val="1457160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404664"/>
            <a:ext cx="4104456" cy="360040"/>
          </a:xfrm>
        </p:spPr>
        <p:txBody>
          <a:bodyPr>
            <a:normAutofit fontScale="90000"/>
          </a:bodyPr>
          <a:lstStyle/>
          <a:p>
            <a:r>
              <a:rPr lang="tr-TR" i="1" dirty="0" smtClean="0"/>
              <a:t>Sürekli Eğitim Merkezi</a:t>
            </a:r>
            <a:endParaRPr lang="tr-TR" i="1" dirty="0"/>
          </a:p>
        </p:txBody>
      </p:sp>
      <p:sp>
        <p:nvSpPr>
          <p:cNvPr id="3" name="İçerik Yer Tutucusu 2"/>
          <p:cNvSpPr>
            <a:spLocks noGrp="1"/>
          </p:cNvSpPr>
          <p:nvPr>
            <p:ph idx="1"/>
          </p:nvPr>
        </p:nvSpPr>
        <p:spPr>
          <a:xfrm>
            <a:off x="477788" y="908720"/>
            <a:ext cx="11233248" cy="5400600"/>
          </a:xfrm>
        </p:spPr>
        <p:txBody>
          <a:bodyPr/>
          <a:lstStyle/>
          <a:p>
            <a:r>
              <a:rPr lang="tr-TR" dirty="0"/>
              <a:t>Sayıştay Temyiz Kurulu 19.04.2017 tarih ve 43013 sayılı kararında Uzaktan Eğitim Araştırma ve Uygulama Merkez Müdürlüğü ile Sürekli Eğitim Merkezi Müdürlüğünde çalışan müdür ve yardımcılarına yönetici payı ödenmesi hakkında kamu zararı kararı vermiştir. </a:t>
            </a:r>
          </a:p>
          <a:p>
            <a:r>
              <a:rPr lang="tr-TR" b="1" dirty="0"/>
              <a:t>Yönetici payı ödemeleri yönetim kurullarının almış oldukları karar istianeden yapıldığından bu kurullarda görev yapan kişilerin sorumluluk durumu ne olacaktır?</a:t>
            </a:r>
            <a:endParaRPr lang="tr-TR" dirty="0"/>
          </a:p>
          <a:p>
            <a:r>
              <a:rPr lang="tr-TR" dirty="0"/>
              <a:t>5018 sayılı Kamu Mali Yönetimi ve Kontrol Kanununun 31 inci maddesinde Harcama yetkisi ve yetkilisi, 32 </a:t>
            </a:r>
            <a:r>
              <a:rPr lang="tr-TR" dirty="0" err="1"/>
              <a:t>nci</a:t>
            </a:r>
            <a:r>
              <a:rPr lang="tr-TR" dirty="0"/>
              <a:t> maddesinde de Harcama talimatı ve sorumluluk, 33 üncü maddesinde giderin gerçekleştirilmesi düzenlenmiştir. Mevzuatın yukarıda belirtilen hükümlerine göre, bütçeden yapılacak harcamalarda süreç, harcama talimatı ile başlamakta ve ödeme emri belgesi uyarınca hak sahibine ödeme yapılması ile son bulmaktadır.</a:t>
            </a:r>
            <a:br>
              <a:rPr lang="tr-TR" dirty="0"/>
            </a:br>
            <a:endParaRPr lang="tr-TR" dirty="0"/>
          </a:p>
        </p:txBody>
      </p:sp>
    </p:spTree>
    <p:extLst>
      <p:ext uri="{BB962C8B-B14F-4D97-AF65-F5344CB8AC3E}">
        <p14:creationId xmlns:p14="http://schemas.microsoft.com/office/powerpoint/2010/main" val="3455133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404664"/>
            <a:ext cx="4104456" cy="360040"/>
          </a:xfrm>
        </p:spPr>
        <p:txBody>
          <a:bodyPr>
            <a:normAutofit fontScale="90000"/>
          </a:bodyPr>
          <a:lstStyle/>
          <a:p>
            <a:r>
              <a:rPr lang="tr-TR" i="1" dirty="0" smtClean="0"/>
              <a:t>Sürekli Eğitim Merkezi</a:t>
            </a:r>
            <a:endParaRPr lang="tr-TR" i="1" dirty="0"/>
          </a:p>
        </p:txBody>
      </p:sp>
      <p:sp>
        <p:nvSpPr>
          <p:cNvPr id="3" name="İçerik Yer Tutucusu 2"/>
          <p:cNvSpPr>
            <a:spLocks noGrp="1"/>
          </p:cNvSpPr>
          <p:nvPr>
            <p:ph idx="1"/>
          </p:nvPr>
        </p:nvSpPr>
        <p:spPr>
          <a:xfrm>
            <a:off x="477788" y="908720"/>
            <a:ext cx="11233248" cy="5400600"/>
          </a:xfrm>
        </p:spPr>
        <p:txBody>
          <a:bodyPr/>
          <a:lstStyle/>
          <a:p>
            <a:r>
              <a:rPr lang="tr-TR" dirty="0"/>
              <a:t>14.6.2007 tarih 5189/1 sayılı Sayıştay Genel Kurulunun “III- Sorumlular” başlığı altında “Gerçekleştirme Görevlileri ”ne ilişkin 4 üncü maddesinin “Kurul, Komisyon veya Benzeri Bir Organca Düzenlenen Gerçekleştirme Belgelerinde Sorumluluk” başlıklı c fıkrasında bulunan; "5018 sayılı Kanunun 33 üncü maddesi uyarınca mali işlemin gerçekleştirilmesinde görevli olanların sorumluluğu, bu işlemleri yetkili ve görevli olarak yapmalarına ve yapılan giderin bu kişilerce düzenlenen belgeye dayanılarak yapılması hususlarına göre belirlenmektedir. </a:t>
            </a:r>
          </a:p>
          <a:p>
            <a:r>
              <a:rPr lang="tr-TR" dirty="0"/>
              <a:t>Sayıştay 2. Dairesinin 23.03.2017 tarih 35466 sayılı kararında yabancı öğrencilerden Sürekli eğitim merkezleri aracılığı ile alınan ücretlerin ek ödemede kullanılması hakkında kamu zararı kararı vermiştir. </a:t>
            </a:r>
            <a:endParaRPr lang="tr-TR" dirty="0" smtClean="0"/>
          </a:p>
          <a:p>
            <a:r>
              <a:rPr lang="tr-TR" b="1" dirty="0"/>
              <a:t>Sürekli Eğitim Merkezi Bünyesinde Eğitim </a:t>
            </a:r>
            <a:r>
              <a:rPr lang="tr-TR" b="1" dirty="0" smtClean="0"/>
              <a:t>Programlarının Düzenlenmesinde </a:t>
            </a:r>
            <a:r>
              <a:rPr lang="tr-TR" b="1" dirty="0"/>
              <a:t>Mevzuata Uyulmaması </a:t>
            </a:r>
            <a:endParaRPr lang="tr-TR" dirty="0"/>
          </a:p>
          <a:p>
            <a:endParaRPr lang="tr-TR" dirty="0"/>
          </a:p>
        </p:txBody>
      </p:sp>
    </p:spTree>
    <p:extLst>
      <p:ext uri="{BB962C8B-B14F-4D97-AF65-F5344CB8AC3E}">
        <p14:creationId xmlns:p14="http://schemas.microsoft.com/office/powerpoint/2010/main" val="136408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404664"/>
            <a:ext cx="4104456" cy="360040"/>
          </a:xfrm>
        </p:spPr>
        <p:txBody>
          <a:bodyPr>
            <a:normAutofit fontScale="90000"/>
          </a:bodyPr>
          <a:lstStyle/>
          <a:p>
            <a:r>
              <a:rPr lang="tr-TR" i="1" dirty="0" smtClean="0"/>
              <a:t>Sürekli Eğitim Merkezi</a:t>
            </a:r>
            <a:endParaRPr lang="tr-TR" i="1" dirty="0"/>
          </a:p>
        </p:txBody>
      </p:sp>
      <p:sp>
        <p:nvSpPr>
          <p:cNvPr id="3" name="İçerik Yer Tutucusu 2"/>
          <p:cNvSpPr>
            <a:spLocks noGrp="1"/>
          </p:cNvSpPr>
          <p:nvPr>
            <p:ph idx="1"/>
          </p:nvPr>
        </p:nvSpPr>
        <p:spPr>
          <a:xfrm>
            <a:off x="477788" y="908720"/>
            <a:ext cx="11233248" cy="5400600"/>
          </a:xfrm>
        </p:spPr>
        <p:txBody>
          <a:bodyPr/>
          <a:lstStyle/>
          <a:p>
            <a:r>
              <a:rPr lang="tr-TR" dirty="0"/>
              <a:t>Döner Sermayeli işletmeler Bütçe ve Muhasebe Yönetmeliği’nin 28’inci maddesine göre döner sermayeli işletmelerin mal ve hizmet alımı ile yapım işleri 4734 sayılı Kamu İhale Kanunu ile 4735 sayılı Kamu İhale Sözleşmeleri Kanunu; satış işleri ise Döner Sermayeli Kuruluşlar ihale Yönetmeliği hükümlerine göre yapılacaktır.</a:t>
            </a:r>
          </a:p>
          <a:p>
            <a:r>
              <a:rPr lang="tr-TR" dirty="0"/>
              <a:t>Döner sermaye işletmesinin gelir elde etmesi sunulacak iş ve hizmetler ile üretilen malların satışı yoluyla mümkündür. Görülen uygulamada, firmalara bir hizmet satışından bahsetmek mümkün değildir. Zira eğitim tamamen üniversite bünyesinde ve üniversite kaynakları kullanılarak verilmekte ve firmalar yalnızca tanıtım, reklam ve organizasyon işlerinde katkı sağlamaktadır. Dolayısıyla bu uygulamada işletmenin asli gelirlerini firmalara bırakmasından söz edilebilecektir.</a:t>
            </a:r>
          </a:p>
          <a:p>
            <a:endParaRPr lang="tr-TR" dirty="0"/>
          </a:p>
        </p:txBody>
      </p:sp>
    </p:spTree>
    <p:extLst>
      <p:ext uri="{BB962C8B-B14F-4D97-AF65-F5344CB8AC3E}">
        <p14:creationId xmlns:p14="http://schemas.microsoft.com/office/powerpoint/2010/main" val="2203229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404664"/>
            <a:ext cx="4104456" cy="360040"/>
          </a:xfrm>
        </p:spPr>
        <p:txBody>
          <a:bodyPr>
            <a:normAutofit fontScale="90000"/>
          </a:bodyPr>
          <a:lstStyle/>
          <a:p>
            <a:r>
              <a:rPr lang="tr-TR" i="1" dirty="0" smtClean="0"/>
              <a:t>Sürekli Eğitim Merkezi</a:t>
            </a:r>
            <a:endParaRPr lang="tr-TR" i="1" dirty="0"/>
          </a:p>
        </p:txBody>
      </p:sp>
      <p:sp>
        <p:nvSpPr>
          <p:cNvPr id="3" name="İçerik Yer Tutucusu 2"/>
          <p:cNvSpPr>
            <a:spLocks noGrp="1"/>
          </p:cNvSpPr>
          <p:nvPr>
            <p:ph idx="1"/>
          </p:nvPr>
        </p:nvSpPr>
        <p:spPr>
          <a:xfrm>
            <a:off x="477788" y="908720"/>
            <a:ext cx="11233248" cy="5400600"/>
          </a:xfrm>
        </p:spPr>
        <p:txBody>
          <a:bodyPr>
            <a:normAutofit fontScale="92500" lnSpcReduction="10000"/>
          </a:bodyPr>
          <a:lstStyle/>
          <a:p>
            <a:r>
              <a:rPr lang="tr-TR" b="1" dirty="0" smtClean="0"/>
              <a:t>İlkeler</a:t>
            </a:r>
          </a:p>
          <a:p>
            <a:pPr lvl="0"/>
            <a:r>
              <a:rPr lang="tr-TR" b="1" dirty="0"/>
              <a:t>Üniversitesinin Asli Faaliyetlerine İlişkin Ya Da Özel Bütçeye Kaydedilmesi Gereken Gelirlere İlişkin Olarak Gelirlerin Sürekli Eğitim Merkezleri Aracılığı İle Alınmaması Gerekir. Ayrıca Bu Gelirlerden Ek Ödeme Yapılmamalıdır.</a:t>
            </a:r>
            <a:endParaRPr lang="tr-TR" dirty="0"/>
          </a:p>
          <a:p>
            <a:pPr lvl="0"/>
            <a:r>
              <a:rPr lang="tr-TR" b="1" dirty="0"/>
              <a:t>Sürekli Eğitim Araştırma Ve Uygulama Merkezi Yöneticilerine Yerine Getirdikleri Yürütücülük Hizmeti, Planlama Ve Koordinasyon Hizmeti, Teknik Destek Hizmeti Karşılığında Yönetici Payı Değil Fiili Katkılarına Göre Ek Ödeme Yapılmalıdır.</a:t>
            </a:r>
            <a:endParaRPr lang="tr-TR" dirty="0"/>
          </a:p>
          <a:p>
            <a:pPr lvl="0"/>
            <a:r>
              <a:rPr lang="tr-TR" b="1" dirty="0"/>
              <a:t>Gelir Getirici Katkıların Neler Olduğunu Belirlemek Her Ne Kadar Üniversite Yönetim Kurullarının Yetkisinde Olsa Da Bu Yetkisini Temel İlkeler Çerçevesinde </a:t>
            </a:r>
            <a:r>
              <a:rPr lang="tr-TR" b="1" dirty="0" smtClean="0"/>
              <a:t>Kullanmalıdır</a:t>
            </a:r>
          </a:p>
          <a:p>
            <a:pPr lvl="0"/>
            <a:r>
              <a:rPr lang="tr-TR" b="1" dirty="0" smtClean="0"/>
              <a:t>Özel </a:t>
            </a:r>
            <a:r>
              <a:rPr lang="tr-TR" b="1" dirty="0"/>
              <a:t>Sektörle Yapılan İşbirliği İhaleler Yoluyla Yapılmalıdır</a:t>
            </a:r>
            <a:r>
              <a:rPr lang="tr-TR" b="1" dirty="0" smtClean="0"/>
              <a:t>.</a:t>
            </a:r>
          </a:p>
          <a:p>
            <a:pPr lvl="0"/>
            <a:r>
              <a:rPr lang="tr-TR" b="1" dirty="0"/>
              <a:t>(Eğitim Katılım Ücretlerinin Üniversite Yönetim Kurulları Tarafından Belirlenmesi Gerekmektedir.)</a:t>
            </a:r>
            <a:endParaRPr lang="tr-TR" dirty="0"/>
          </a:p>
          <a:p>
            <a:endParaRPr lang="tr-TR" dirty="0"/>
          </a:p>
        </p:txBody>
      </p:sp>
    </p:spTree>
    <p:extLst>
      <p:ext uri="{BB962C8B-B14F-4D97-AF65-F5344CB8AC3E}">
        <p14:creationId xmlns:p14="http://schemas.microsoft.com/office/powerpoint/2010/main" val="2145427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Başlık 9"/>
          <p:cNvSpPr>
            <a:spLocks noGrp="1"/>
          </p:cNvSpPr>
          <p:nvPr>
            <p:ph type="title"/>
          </p:nvPr>
        </p:nvSpPr>
        <p:spPr>
          <a:xfrm>
            <a:off x="1422030" y="990599"/>
            <a:ext cx="9344765" cy="2235203"/>
          </a:xfrm>
        </p:spPr>
        <p:txBody>
          <a:bodyPr rtlCol="0"/>
          <a:lstStyle/>
          <a:p>
            <a:pPr rtl="0"/>
            <a:r>
              <a:rPr lang="tr-TR" dirty="0" smtClean="0"/>
              <a:t>Döner Sermaye Diğer Konular</a:t>
            </a:r>
            <a:endParaRPr lang="tr" dirty="0"/>
          </a:p>
        </p:txBody>
      </p:sp>
      <p:sp>
        <p:nvSpPr>
          <p:cNvPr id="11" name="Metin Yer Tutucusu 10"/>
          <p:cNvSpPr>
            <a:spLocks noGrp="1"/>
          </p:cNvSpPr>
          <p:nvPr>
            <p:ph type="body" idx="1"/>
          </p:nvPr>
        </p:nvSpPr>
        <p:spPr>
          <a:xfrm>
            <a:off x="1422030" y="3733800"/>
            <a:ext cx="9344765" cy="1219200"/>
          </a:xfrm>
        </p:spPr>
        <p:txBody>
          <a:bodyPr rtlCol="0"/>
          <a:lstStyle/>
          <a:p>
            <a:pPr rtl="0"/>
            <a:endParaRPr lang="en-US" dirty="0"/>
          </a:p>
        </p:txBody>
      </p:sp>
    </p:spTree>
    <p:extLst>
      <p:ext uri="{BB962C8B-B14F-4D97-AF65-F5344CB8AC3E}">
        <p14:creationId xmlns:p14="http://schemas.microsoft.com/office/powerpoint/2010/main" val="1556702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05780" y="404664"/>
            <a:ext cx="4947537" cy="547464"/>
          </a:xfrm>
        </p:spPr>
        <p:txBody>
          <a:bodyPr>
            <a:normAutofit fontScale="90000"/>
          </a:bodyPr>
          <a:lstStyle/>
          <a:p>
            <a:r>
              <a:rPr lang="tr-TR" i="1" dirty="0"/>
              <a:t>5510/73 Alınan İlave Ücretler</a:t>
            </a:r>
            <a:endParaRPr lang="tr-TR" dirty="0"/>
          </a:p>
        </p:txBody>
      </p:sp>
      <p:sp>
        <p:nvSpPr>
          <p:cNvPr id="3" name="İçerik Yer Tutucusu 2"/>
          <p:cNvSpPr>
            <a:spLocks noGrp="1"/>
          </p:cNvSpPr>
          <p:nvPr>
            <p:ph idx="1"/>
          </p:nvPr>
        </p:nvSpPr>
        <p:spPr>
          <a:xfrm>
            <a:off x="621804" y="1124744"/>
            <a:ext cx="10945216" cy="5112568"/>
          </a:xfrm>
        </p:spPr>
        <p:txBody>
          <a:bodyPr/>
          <a:lstStyle/>
          <a:p>
            <a:r>
              <a:rPr lang="tr-TR" dirty="0"/>
              <a:t>58/h : Öğretim üyelerinin mesai saatleri dışında sundukları sağlık hizmetlerinden 5510 sayılı kanunun 73/3 maddesine göre alınan ilave ücretler döner sermaye işletmesinin ayrı bir hesabında toplanır</a:t>
            </a:r>
            <a:r>
              <a:rPr lang="tr-TR" dirty="0" smtClean="0"/>
              <a:t>.</a:t>
            </a:r>
          </a:p>
          <a:p>
            <a:r>
              <a:rPr lang="tr-TR" dirty="0" smtClean="0"/>
              <a:t>5510 </a:t>
            </a:r>
            <a:r>
              <a:rPr lang="tr-TR" dirty="0"/>
              <a:t>/ 73 = Otelcilik hizmeti</a:t>
            </a:r>
          </a:p>
          <a:p>
            <a:r>
              <a:rPr lang="tr-TR" dirty="0"/>
              <a:t>	Öğretim üyeleri tarafından bizzat verilen mesai dışı sağlık hizmetleri</a:t>
            </a:r>
          </a:p>
          <a:p>
            <a:r>
              <a:rPr lang="tr-TR" dirty="0"/>
              <a:t>	Standartların üzerinde sağlanan otelcilik hizmetleri</a:t>
            </a:r>
          </a:p>
          <a:p>
            <a:r>
              <a:rPr lang="tr-TR" dirty="0"/>
              <a:t>	Hayati öneme sahip olmama ve alternatif tedavileri olan istisnai sağlık hizmetleri</a:t>
            </a:r>
            <a:endParaRPr lang="tr-TR" dirty="0"/>
          </a:p>
        </p:txBody>
      </p:sp>
    </p:spTree>
    <p:extLst>
      <p:ext uri="{BB962C8B-B14F-4D97-AF65-F5344CB8AC3E}">
        <p14:creationId xmlns:p14="http://schemas.microsoft.com/office/powerpoint/2010/main" val="3679833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404664"/>
            <a:ext cx="5544616" cy="360040"/>
          </a:xfrm>
        </p:spPr>
        <p:txBody>
          <a:bodyPr>
            <a:normAutofit fontScale="90000"/>
          </a:bodyPr>
          <a:lstStyle/>
          <a:p>
            <a:r>
              <a:rPr lang="tr-TR" i="1" dirty="0" smtClean="0"/>
              <a:t>5510/73 Alınan İlave Ücretler</a:t>
            </a:r>
            <a:endParaRPr lang="tr-TR" i="1" dirty="0"/>
          </a:p>
        </p:txBody>
      </p:sp>
      <p:sp>
        <p:nvSpPr>
          <p:cNvPr id="3" name="İçerik Yer Tutucusu 2"/>
          <p:cNvSpPr>
            <a:spLocks noGrp="1"/>
          </p:cNvSpPr>
          <p:nvPr>
            <p:ph idx="1"/>
          </p:nvPr>
        </p:nvSpPr>
        <p:spPr>
          <a:xfrm>
            <a:off x="477788" y="908720"/>
            <a:ext cx="11233248" cy="5400600"/>
          </a:xfrm>
        </p:spPr>
        <p:txBody>
          <a:bodyPr/>
          <a:lstStyle/>
          <a:p>
            <a:r>
              <a:rPr lang="tr-TR" dirty="0" smtClean="0"/>
              <a:t>Sayıştay </a:t>
            </a:r>
            <a:r>
              <a:rPr lang="tr-TR" dirty="0"/>
              <a:t>2. Dairesi 18.02.2016 tarih ve 35378 </a:t>
            </a:r>
            <a:r>
              <a:rPr lang="tr-TR" dirty="0" err="1"/>
              <a:t>nolu</a:t>
            </a:r>
            <a:r>
              <a:rPr lang="tr-TR" dirty="0"/>
              <a:t> kararında Sosyal Güvenlik Kurumu Sağlık Uygulama Tebliğine uyulmaksızın özel oda ücretinin eksik alınmasını kamu zararı olarak nitelendirmiştir.</a:t>
            </a:r>
          </a:p>
          <a:p>
            <a:r>
              <a:rPr lang="tr-TR" dirty="0"/>
              <a:t>4736 sayılı kanunun 1 inci maddesinde </a:t>
            </a:r>
            <a:r>
              <a:rPr lang="tr-TR" i="1" dirty="0" smtClean="0"/>
              <a:t>«kamu </a:t>
            </a:r>
            <a:r>
              <a:rPr lang="tr-TR" i="1" dirty="0"/>
              <a:t>kurum ve kuruluşlarınca üretilen mal ve hizmet bedellerinde işletmecilik gereği yapılması gereken ticari indirimler hariç herhangi bir kişi veya kuruma ücretsiz veya indirimli tarife uygulanmaz</a:t>
            </a:r>
            <a:r>
              <a:rPr lang="tr-TR" i="1" dirty="0" smtClean="0"/>
              <a:t>.» </a:t>
            </a:r>
            <a:endParaRPr lang="tr-TR" i="1" dirty="0"/>
          </a:p>
        </p:txBody>
      </p:sp>
    </p:spTree>
    <p:extLst>
      <p:ext uri="{BB962C8B-B14F-4D97-AF65-F5344CB8AC3E}">
        <p14:creationId xmlns:p14="http://schemas.microsoft.com/office/powerpoint/2010/main" val="323371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58316" y="404664"/>
            <a:ext cx="5708104" cy="360040"/>
          </a:xfrm>
        </p:spPr>
        <p:txBody>
          <a:bodyPr>
            <a:normAutofit fontScale="90000"/>
          </a:bodyPr>
          <a:lstStyle/>
          <a:p>
            <a:r>
              <a:rPr lang="tr-TR" i="1" dirty="0"/>
              <a:t>5510/73 Alınan İlave Ücretler</a:t>
            </a:r>
          </a:p>
        </p:txBody>
      </p:sp>
      <p:sp>
        <p:nvSpPr>
          <p:cNvPr id="3" name="İçerik Yer Tutucusu 2"/>
          <p:cNvSpPr>
            <a:spLocks noGrp="1"/>
          </p:cNvSpPr>
          <p:nvPr>
            <p:ph idx="1"/>
          </p:nvPr>
        </p:nvSpPr>
        <p:spPr>
          <a:xfrm>
            <a:off x="477788" y="908720"/>
            <a:ext cx="11233248" cy="5400600"/>
          </a:xfrm>
        </p:spPr>
        <p:txBody>
          <a:bodyPr>
            <a:normAutofit fontScale="92500" lnSpcReduction="20000"/>
          </a:bodyPr>
          <a:lstStyle/>
          <a:p>
            <a:r>
              <a:rPr lang="tr-TR" dirty="0"/>
              <a:t>1.9.2 İlave Ücret Alınmayacak Kişiler</a:t>
            </a:r>
          </a:p>
          <a:p>
            <a:r>
              <a:rPr lang="tr-TR" dirty="0"/>
              <a:t>                (1) Otelcilik hizmetleri ve istisnai sağlık hizmetleri hariç olmak üzere aşağıda belirtilen kişilerden ilave ücret alınamaz. </a:t>
            </a:r>
          </a:p>
          <a:p>
            <a:r>
              <a:rPr lang="tr-TR" dirty="0"/>
              <a:t>a) 1005 sayılı Kanun hükümlerine göre şeref aylığı alan kişiler ile bakmakla yükümlü olduğu kişilerden,</a:t>
            </a:r>
          </a:p>
          <a:p>
            <a:r>
              <a:rPr lang="tr-TR" dirty="0"/>
              <a:t>b) 2330 sayılı Kanun hükümlerine göre aylık alan kişiler ile bakmakla yükümlü olduğu kişilerden,</a:t>
            </a:r>
          </a:p>
          <a:p>
            <a:r>
              <a:rPr lang="tr-TR" dirty="0"/>
              <a:t>c) Harp </a:t>
            </a:r>
            <a:r>
              <a:rPr lang="tr-TR" dirty="0" err="1"/>
              <a:t>malûllüğü</a:t>
            </a:r>
            <a:r>
              <a:rPr lang="tr-TR" dirty="0"/>
              <a:t> aylığı alanlar ile 3713 sayılı Kanun kapsamında aylık alanlar ile bakmakla yükümlü olduğu kişilerden,</a:t>
            </a:r>
          </a:p>
          <a:p>
            <a:r>
              <a:rPr lang="tr-TR" dirty="0"/>
              <a:t>ç) Tedavileri sonuçlanıncaya veya maluliyetleri kesinleşinceye kadar; 3713 sayılı Kanunun 21 inci maddesinde sayılan olaylara maruz kalmaları nedeniyle yaralananlar,</a:t>
            </a:r>
          </a:p>
          <a:p>
            <a:r>
              <a:rPr lang="tr-TR" dirty="0"/>
              <a:t>d)  5510 sayılı Kanunun 60 </a:t>
            </a:r>
            <a:r>
              <a:rPr lang="tr-TR" dirty="0" err="1"/>
              <a:t>ıncı</a:t>
            </a:r>
            <a:r>
              <a:rPr lang="tr-TR" dirty="0"/>
              <a:t> maddesinin </a:t>
            </a:r>
            <a:r>
              <a:rPr lang="tr-TR" dirty="0" err="1"/>
              <a:t>onikinci</a:t>
            </a:r>
            <a:r>
              <a:rPr lang="tr-TR" dirty="0"/>
              <a:t> fıkrasında belirtilen kişilerden,</a:t>
            </a:r>
          </a:p>
          <a:p>
            <a:r>
              <a:rPr lang="tr-TR" dirty="0"/>
              <a:t>e)  5510 sayılı Kanunun 60 </a:t>
            </a:r>
            <a:r>
              <a:rPr lang="tr-TR" dirty="0" err="1"/>
              <a:t>ıncı</a:t>
            </a:r>
            <a:r>
              <a:rPr lang="tr-TR" dirty="0"/>
              <a:t> maddesinin </a:t>
            </a:r>
            <a:r>
              <a:rPr lang="tr-TR" dirty="0" err="1"/>
              <a:t>onüçüncü</a:t>
            </a:r>
            <a:r>
              <a:rPr lang="tr-TR" dirty="0"/>
              <a:t> ve </a:t>
            </a:r>
            <a:r>
              <a:rPr lang="tr-TR" dirty="0" err="1"/>
              <a:t>ondördüncü</a:t>
            </a:r>
            <a:r>
              <a:rPr lang="tr-TR" dirty="0"/>
              <a:t> fıkraları kapsamında genel sağlık sigortalısı sayılanlar kişiler ve bakmakla yükümlü olduğu kişilerden.</a:t>
            </a:r>
          </a:p>
          <a:p>
            <a:endParaRPr lang="tr-TR" dirty="0"/>
          </a:p>
        </p:txBody>
      </p:sp>
    </p:spTree>
    <p:extLst>
      <p:ext uri="{BB962C8B-B14F-4D97-AF65-F5344CB8AC3E}">
        <p14:creationId xmlns:p14="http://schemas.microsoft.com/office/powerpoint/2010/main" val="3182410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a:xfrm>
            <a:off x="3214092" y="260648"/>
            <a:ext cx="6141368" cy="1143000"/>
          </a:xfrm>
          <a:noFill/>
        </p:spPr>
        <p:txBody>
          <a:bodyPr/>
          <a:lstStyle/>
          <a:p>
            <a:r>
              <a:rPr lang="tr-TR" dirty="0"/>
              <a:t>               İHTİYAÇ PAYI</a:t>
            </a:r>
            <a:endParaRPr lang="tr-TR" noProof="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11281192"/>
              </p:ext>
            </p:extLst>
          </p:nvPr>
        </p:nvGraphicFramePr>
        <p:xfrm>
          <a:off x="1899764" y="1568184"/>
          <a:ext cx="8389295" cy="50291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21188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33772" y="404664"/>
            <a:ext cx="5616624" cy="360040"/>
          </a:xfrm>
        </p:spPr>
        <p:txBody>
          <a:bodyPr>
            <a:normAutofit fontScale="90000"/>
          </a:bodyPr>
          <a:lstStyle/>
          <a:p>
            <a:r>
              <a:rPr lang="tr-TR" i="1" dirty="0" smtClean="0"/>
              <a:t>Döner Sermaye Diğer Konular</a:t>
            </a:r>
            <a:endParaRPr lang="tr-TR" i="1" dirty="0"/>
          </a:p>
        </p:txBody>
      </p:sp>
      <p:sp>
        <p:nvSpPr>
          <p:cNvPr id="3" name="İçerik Yer Tutucusu 2"/>
          <p:cNvSpPr>
            <a:spLocks noGrp="1"/>
          </p:cNvSpPr>
          <p:nvPr>
            <p:ph idx="1"/>
          </p:nvPr>
        </p:nvSpPr>
        <p:spPr>
          <a:xfrm>
            <a:off x="477788" y="908720"/>
            <a:ext cx="11233248" cy="5400600"/>
          </a:xfrm>
        </p:spPr>
        <p:txBody>
          <a:bodyPr/>
          <a:lstStyle/>
          <a:p>
            <a:r>
              <a:rPr lang="tr-TR" b="1" dirty="0"/>
              <a:t>Banka Faiz Gelirlerinin Özel Bütçe Hesaplarına Bağış Olarak Aktarılması Nedeniyle Döner Sermaye işletmesi Gelirleri Arasında Yer Alması gerekmektedir.</a:t>
            </a:r>
            <a:endParaRPr lang="tr-TR" dirty="0" smtClean="0"/>
          </a:p>
          <a:p>
            <a:r>
              <a:rPr lang="tr-TR" dirty="0" smtClean="0"/>
              <a:t>Döner </a:t>
            </a:r>
            <a:r>
              <a:rPr lang="tr-TR" dirty="0"/>
              <a:t>Sermayeli İşletmeler Bütçe ve Muhasebe Yönetmeliği'nin 420'nci maddesinde "</a:t>
            </a:r>
            <a:r>
              <a:rPr lang="tr-TR" i="1" dirty="0"/>
              <a:t>Faiz gelirleri hesabının, banka ve benzeri kuruluşlardan alınan faiz gelirlerinin izlenmesi için kullanılacağı, </a:t>
            </a:r>
            <a:r>
              <a:rPr lang="tr-TR" dirty="0"/>
              <a:t>421'inci maddesinde ise, banka tarafından tahakkuk ettirilen faiz gelirlerinin muhasebe kayıtlarına alınma usulü düzenlemiştir</a:t>
            </a:r>
            <a:r>
              <a:rPr lang="tr-TR" dirty="0" smtClean="0"/>
              <a:t>.</a:t>
            </a:r>
          </a:p>
          <a:p>
            <a:r>
              <a:rPr lang="tr-TR" b="1" dirty="0"/>
              <a:t>"120 kodlu Alıcılar" hesabında yıllar itibariyle devreden alacakların bulunması, ilgili alacakların tahsilatının yapılmaması ve tahsilatı yapılamayanların ise "128 kodlu şüpheli Alacaklar Hesabına" aktarılmasının yapılmaması</a:t>
            </a:r>
            <a:endParaRPr lang="tr-TR" dirty="0"/>
          </a:p>
          <a:p>
            <a:endParaRPr lang="tr-TR" dirty="0"/>
          </a:p>
          <a:p>
            <a:endParaRPr lang="tr-TR" dirty="0"/>
          </a:p>
        </p:txBody>
      </p:sp>
    </p:spTree>
    <p:extLst>
      <p:ext uri="{BB962C8B-B14F-4D97-AF65-F5344CB8AC3E}">
        <p14:creationId xmlns:p14="http://schemas.microsoft.com/office/powerpoint/2010/main" val="3228248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260648"/>
            <a:ext cx="5451593" cy="476920"/>
          </a:xfrm>
        </p:spPr>
        <p:txBody>
          <a:bodyPr>
            <a:normAutofit fontScale="90000"/>
          </a:bodyPr>
          <a:lstStyle/>
          <a:p>
            <a:r>
              <a:rPr lang="tr-TR" i="1" dirty="0" smtClean="0"/>
              <a:t>Döner Sermaye Diğer Konular</a:t>
            </a:r>
            <a:endParaRPr lang="tr-TR" i="1" dirty="0"/>
          </a:p>
        </p:txBody>
      </p:sp>
      <p:sp>
        <p:nvSpPr>
          <p:cNvPr id="3" name="İçerik Yer Tutucusu 2"/>
          <p:cNvSpPr>
            <a:spLocks noGrp="1"/>
          </p:cNvSpPr>
          <p:nvPr>
            <p:ph idx="1"/>
          </p:nvPr>
        </p:nvSpPr>
        <p:spPr>
          <a:xfrm>
            <a:off x="477788" y="764704"/>
            <a:ext cx="11233248" cy="5616624"/>
          </a:xfrm>
        </p:spPr>
        <p:txBody>
          <a:bodyPr>
            <a:normAutofit fontScale="25000" lnSpcReduction="20000"/>
          </a:bodyPr>
          <a:lstStyle/>
          <a:p>
            <a:pPr>
              <a:spcBef>
                <a:spcPts val="0"/>
              </a:spcBef>
              <a:spcAft>
                <a:spcPts val="500"/>
              </a:spcAft>
            </a:pPr>
            <a:r>
              <a:rPr lang="tr-TR" sz="6400" dirty="0"/>
              <a:t>Döner Sermaye İşletmeler Bütçe ve Muhasebe Yönetmeliğinin “Hesabın işleyişi” başlıklı 97’nci maddesinin “Alacak” fıkrasının 4’üncü ve 5’inci maddelerinde sırasıyla; </a:t>
            </a:r>
          </a:p>
          <a:p>
            <a:pPr marL="0" indent="0">
              <a:spcBef>
                <a:spcPts val="0"/>
              </a:spcBef>
              <a:spcAft>
                <a:spcPts val="500"/>
              </a:spcAft>
              <a:buNone/>
            </a:pPr>
            <a:r>
              <a:rPr lang="tr-TR" sz="6400" dirty="0"/>
              <a:t>“T</a:t>
            </a:r>
            <a:r>
              <a:rPr lang="tr-TR" sz="6400" i="1" dirty="0"/>
              <a:t>ahsili şüpheli hâle gelen ticari alacaklar bu hesaba alacak, 128 Şüpheli Ticari Alacaklar Hesabına borç kaydedilir. </a:t>
            </a:r>
            <a:endParaRPr lang="tr-TR" sz="6400" dirty="0"/>
          </a:p>
          <a:p>
            <a:pPr marL="0" indent="0">
              <a:spcBef>
                <a:spcPts val="0"/>
              </a:spcBef>
              <a:spcAft>
                <a:spcPts val="500"/>
              </a:spcAft>
              <a:buNone/>
            </a:pPr>
            <a:r>
              <a:rPr lang="tr-TR" sz="6400" i="1" dirty="0"/>
              <a:t>Alacaklardan tahsil edilebilme niteliğini kaybetmiş olanlar bir taraftan bu hesaba alacak, 659 Diğer Olağan Gider ve Zararlar Hesabına borç; diğer taraftan varsa sorumlulukları saptananlar adına 135 Personelden Alacaklar Hesabına borç, 649 Diğer Olağan Gelir ve Kârlar Hesabına alacak kaydedilir.” denilerek ticari alacaklar hesabında bekleyen ve tahsilatı şüpheli hale gelen alacakların “Şüpheli Ticari Alacak Hesabına</a:t>
            </a:r>
            <a:r>
              <a:rPr lang="tr-TR" sz="6400" dirty="0"/>
              <a:t>” alınması gerektiği belirtilmektedir. şüpheli Ticari Alacak kavramına Yönetmeliğin ilgili maddesinden bakarsak, </a:t>
            </a:r>
          </a:p>
          <a:p>
            <a:pPr marL="0" indent="0">
              <a:spcBef>
                <a:spcPts val="0"/>
              </a:spcBef>
              <a:spcAft>
                <a:spcPts val="500"/>
              </a:spcAft>
              <a:buNone/>
            </a:pPr>
            <a:r>
              <a:rPr lang="tr-TR" sz="6400" dirty="0"/>
              <a:t>Mezkûr Yönetmeliğin “şüpheli Ticari Alacaklar Hesabı” başlıklı 109’uncu maddesinde; “</a:t>
            </a:r>
            <a:r>
              <a:rPr lang="tr-TR" sz="6400" i="1" dirty="0"/>
              <a:t>(1) Şüpheli ticari alacaklar hesabı, işletmelerin mal ve hizmet satış faaliyetleri sonucu ortaya çıkan ve ödeme süresi geçmiş bu nedenle vadesi bir kaç defa uzatılmış veya protesto edilmiş, yazı ile birden fazla istenmiş ya da dava veya icra safhasına aktarılmış alacakların izlenmesi için kullanılır.</a:t>
            </a:r>
            <a:r>
              <a:rPr lang="tr-TR" sz="6400" dirty="0"/>
              <a:t>” denilerek vadesinde tahsilatı yapılamamış ve hukuki süreçleri izlenmeye başlanmış ticari alacakların Şüpheli hale geldiği belirtilmektedir. </a:t>
            </a:r>
          </a:p>
          <a:p>
            <a:pPr marL="0" indent="0">
              <a:spcBef>
                <a:spcPts val="0"/>
              </a:spcBef>
              <a:spcAft>
                <a:spcPts val="500"/>
              </a:spcAft>
              <a:buNone/>
            </a:pPr>
            <a:r>
              <a:rPr lang="tr-TR" sz="6400" dirty="0"/>
              <a:t>Mezkûr Yönetmeliğin “ Hesabın işleyişi” başlıklı 110’uncu maddesinde; “</a:t>
            </a:r>
            <a:r>
              <a:rPr lang="tr-TR" sz="6400" i="1" dirty="0"/>
              <a:t>Şüpheli ticari alacaklar hesabına ilişkin borç ve alacak kayıtları aşağıda gösterilmiştir. </a:t>
            </a:r>
            <a:endParaRPr lang="tr-TR" sz="6400" dirty="0"/>
          </a:p>
          <a:p>
            <a:pPr marL="0" indent="0">
              <a:spcBef>
                <a:spcPts val="0"/>
              </a:spcBef>
              <a:spcAft>
                <a:spcPts val="500"/>
              </a:spcAft>
              <a:buNone/>
            </a:pPr>
            <a:r>
              <a:rPr lang="tr-TR" sz="6400" i="1" dirty="0"/>
              <a:t>a) Borç </a:t>
            </a:r>
            <a:endParaRPr lang="tr-TR" sz="6400" dirty="0"/>
          </a:p>
          <a:p>
            <a:pPr marL="0" indent="0">
              <a:spcBef>
                <a:spcPts val="0"/>
              </a:spcBef>
              <a:spcAft>
                <a:spcPts val="500"/>
              </a:spcAft>
              <a:buNone/>
            </a:pPr>
            <a:r>
              <a:rPr lang="tr-TR" sz="6400" i="1" dirty="0"/>
              <a:t>1) Tahsili şüpheli hâle gelen alacaklar bu hesaba borç, ilgili hesaplara alacak kaydedilir. </a:t>
            </a:r>
            <a:endParaRPr lang="tr-TR" sz="6400" dirty="0"/>
          </a:p>
          <a:p>
            <a:pPr marL="0" indent="0">
              <a:spcBef>
                <a:spcPts val="0"/>
              </a:spcBef>
              <a:spcAft>
                <a:spcPts val="500"/>
              </a:spcAft>
              <a:buNone/>
            </a:pPr>
            <a:r>
              <a:rPr lang="tr-TR" sz="6400" i="1" dirty="0"/>
              <a:t>b) Alacak </a:t>
            </a:r>
            <a:endParaRPr lang="tr-TR" sz="6400" dirty="0"/>
          </a:p>
          <a:p>
            <a:pPr marL="0" indent="0">
              <a:spcBef>
                <a:spcPts val="0"/>
              </a:spcBef>
              <a:spcAft>
                <a:spcPts val="500"/>
              </a:spcAft>
              <a:buNone/>
            </a:pPr>
            <a:r>
              <a:rPr lang="tr-TR" sz="6400" i="1" dirty="0"/>
              <a:t>1) Şüpheli ticari alacaklardan nakden veya </a:t>
            </a:r>
            <a:r>
              <a:rPr lang="tr-TR" sz="6400" i="1" dirty="0" err="1"/>
              <a:t>hesaben</a:t>
            </a:r>
            <a:r>
              <a:rPr lang="tr-TR" sz="6400" i="1" dirty="0"/>
              <a:t> yapılan tahsilatlar bu hesaba alacak, ilgili hesaplara borç kaydedilir. </a:t>
            </a:r>
            <a:endParaRPr lang="tr-TR" sz="6400" dirty="0"/>
          </a:p>
          <a:p>
            <a:pPr marL="0" indent="0">
              <a:spcBef>
                <a:spcPts val="0"/>
              </a:spcBef>
              <a:spcAft>
                <a:spcPts val="500"/>
              </a:spcAft>
              <a:buNone/>
            </a:pPr>
            <a:r>
              <a:rPr lang="tr-TR" sz="6400" i="1" dirty="0"/>
              <a:t>2) Karşılık ayrılmamış şüpheli alacaklardan tahsil edilemeyeceği kesinleşenler bir taraftan bu hesaba alacak, 659 Diğer Olağan Gider ve Zararlar Hesabına borç; diğer taraftan alacağın tahsil edilememesinde sorumluluğu saptanan personel adına 135 Personelden Alacaklar Hesabına borç, 649 Diğer Olağan Gelir ve Kârlar Hesabına alacak kaydedilir. </a:t>
            </a:r>
            <a:endParaRPr lang="tr-TR" sz="6400" dirty="0"/>
          </a:p>
          <a:p>
            <a:pPr marL="0" indent="0">
              <a:spcBef>
                <a:spcPts val="0"/>
              </a:spcBef>
              <a:spcAft>
                <a:spcPts val="500"/>
              </a:spcAft>
              <a:buNone/>
            </a:pPr>
            <a:r>
              <a:rPr lang="tr-TR" sz="6400" i="1" dirty="0"/>
              <a:t>3) Karşılık ayrılmış şüpheli alacaklardan tahsil edilemeyeceği kesinleşenler bir taraftan bu hesaba alacak, 129 Şüpheli Ticari Alacaklar Karşılığı Hesabına borç; diğer taraftan alacağın tahsil edilememesinde sorumluluğu saptanan personel adına 135 Personelden Alacaklar Hesabına borç, 649 Diğer Olağan Gelir ve Kârlar hesabına alacak kaydedilir. 4) Şüpheli olma niteliği ortadan kalkan ticari alacaklar bu hesaba alacak, ilgili ticari alacaklar hesabına borç kaydedilir</a:t>
            </a:r>
            <a:r>
              <a:rPr lang="tr-TR" sz="6400" dirty="0"/>
              <a:t>.” denilerek hesabın işleyişi açıklanmıştır. </a:t>
            </a:r>
          </a:p>
        </p:txBody>
      </p:sp>
    </p:spTree>
    <p:extLst>
      <p:ext uri="{BB962C8B-B14F-4D97-AF65-F5344CB8AC3E}">
        <p14:creationId xmlns:p14="http://schemas.microsoft.com/office/powerpoint/2010/main" val="3320221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260648"/>
            <a:ext cx="5451593" cy="476920"/>
          </a:xfrm>
        </p:spPr>
        <p:txBody>
          <a:bodyPr>
            <a:normAutofit fontScale="90000"/>
          </a:bodyPr>
          <a:lstStyle/>
          <a:p>
            <a:r>
              <a:rPr lang="tr-TR" i="1" dirty="0" smtClean="0"/>
              <a:t>Döner Sermaye Diğer Konular</a:t>
            </a:r>
            <a:endParaRPr lang="tr-TR" i="1" dirty="0"/>
          </a:p>
        </p:txBody>
      </p:sp>
      <p:sp>
        <p:nvSpPr>
          <p:cNvPr id="3" name="İçerik Yer Tutucusu 2"/>
          <p:cNvSpPr>
            <a:spLocks noGrp="1"/>
          </p:cNvSpPr>
          <p:nvPr>
            <p:ph idx="1"/>
          </p:nvPr>
        </p:nvSpPr>
        <p:spPr>
          <a:xfrm>
            <a:off x="477788" y="764704"/>
            <a:ext cx="11233248" cy="5616624"/>
          </a:xfrm>
        </p:spPr>
        <p:txBody>
          <a:bodyPr/>
          <a:lstStyle/>
          <a:p>
            <a:r>
              <a:rPr lang="tr-TR" b="1" dirty="0"/>
              <a:t>Üniversite Döner Sermaye işletmesi Müdürlüğü tarafından yürütülen herhangi bir eğitim veya sertifika programına kayıt hakkı kazanan ve kesin kayıt yaptıran öğrencilerin kayıtlarına yönelik tahakkuk işleminin yapılmaması mevzuata aykırıdır. </a:t>
            </a:r>
            <a:endParaRPr lang="tr-TR" dirty="0"/>
          </a:p>
          <a:p>
            <a:r>
              <a:rPr lang="tr-TR" b="1" dirty="0"/>
              <a:t>Döner Sermaye işletmesine ait vadeli banka hesaplarına tahakkuk eden faiz tutarlarından banka tarafından yapılan %15 oranında Gelir Vergisi </a:t>
            </a:r>
            <a:r>
              <a:rPr lang="tr-TR" b="1" dirty="0" err="1"/>
              <a:t>tevkifatının</a:t>
            </a:r>
            <a:r>
              <a:rPr lang="tr-TR" b="1" dirty="0"/>
              <a:t> muhasebeleştirme işleminin hatalı yapıldığı tespit edilmiştir. </a:t>
            </a:r>
            <a:endParaRPr lang="tr-TR" dirty="0"/>
          </a:p>
          <a:p>
            <a:r>
              <a:rPr lang="tr-TR" dirty="0"/>
              <a:t>Döner Sermayeli işletmeler Bütçe ve Muhasebe Yönetmeliğine göre; gelir ve giderler, herhangi bir düzenleme veya standart ile aksi kararlaştırılmadıkça gayrisafi olarak kaydedilir. İlgili yönetmeliğin 421’nci maddesi gereğince bankada bulunan mevduata dönem sonunda tahakkuk ettirilen faizlerin brüt tutarı 642 </a:t>
            </a:r>
            <a:r>
              <a:rPr lang="tr-TR" dirty="0" err="1"/>
              <a:t>nolu</a:t>
            </a:r>
            <a:r>
              <a:rPr lang="tr-TR" dirty="0"/>
              <a:t> hesaba alacak, faiz geliri üzerinden yapılan vergi ve fon payı kesintileri 193 Peşin Ödenen Vergiler ve Fonlar Hesabına, kalan tutar da 102 Bankalar Hesabına borç kaydedilir. Ayrıca 800 ve 805 Bütçe Gelir Hesaplarına ise 102 Banka Hesabına aktarılan net tutar üzerinden kaydedilecektir.</a:t>
            </a:r>
          </a:p>
          <a:p>
            <a:endParaRPr lang="tr-TR" dirty="0"/>
          </a:p>
        </p:txBody>
      </p:sp>
    </p:spTree>
    <p:extLst>
      <p:ext uri="{BB962C8B-B14F-4D97-AF65-F5344CB8AC3E}">
        <p14:creationId xmlns:p14="http://schemas.microsoft.com/office/powerpoint/2010/main" val="377819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260648"/>
            <a:ext cx="6336704" cy="476920"/>
          </a:xfrm>
        </p:spPr>
        <p:txBody>
          <a:bodyPr>
            <a:normAutofit fontScale="90000"/>
          </a:bodyPr>
          <a:lstStyle/>
          <a:p>
            <a:r>
              <a:rPr lang="tr-TR" i="1" dirty="0" smtClean="0"/>
              <a:t>Döner Sermaye Diğer Konular/Gider</a:t>
            </a:r>
            <a:endParaRPr lang="tr-TR" i="1" dirty="0"/>
          </a:p>
        </p:txBody>
      </p:sp>
      <p:sp>
        <p:nvSpPr>
          <p:cNvPr id="3" name="İçerik Yer Tutucusu 2"/>
          <p:cNvSpPr>
            <a:spLocks noGrp="1"/>
          </p:cNvSpPr>
          <p:nvPr>
            <p:ph idx="1"/>
          </p:nvPr>
        </p:nvSpPr>
        <p:spPr>
          <a:xfrm>
            <a:off x="477788" y="764704"/>
            <a:ext cx="11233248" cy="5616624"/>
          </a:xfrm>
        </p:spPr>
        <p:txBody>
          <a:bodyPr/>
          <a:lstStyle/>
          <a:p>
            <a:r>
              <a:rPr lang="tr-TR" b="1" dirty="0"/>
              <a:t>Sözleşmelere Dayanılarak Girişilen Taahhütlerin "980/981 Gider Taahhütleri Hesabı/ Gider Taahhütleri Alacaklı Hesabında İzlenmemesi mali raporlarda bulgu konusu edilmektedir. </a:t>
            </a:r>
            <a:endParaRPr lang="tr-TR" dirty="0"/>
          </a:p>
          <a:p>
            <a:r>
              <a:rPr lang="tr-TR" dirty="0"/>
              <a:t>29 Eylül 2010 tarih ve 27714 sayılı Resmi Gazetede yayımlanan Döner Sermayeli İşletmeler Genel Tebliği’nin (Döner Sermayeli İşletmeler Detaylı Hesap Planı) (Sıra No: 1) “Yeni Açılan Nazım Hesaplar” başlıklı 5’inci maddesine göre; yılı için geçerli sözleşmeler ile ertesi mali yıl veya yıllara geçerli olmak üzere yapılan sözleşmelere dayanılarak girişilen taahhütler, mevzuatı gereğince bu tutarlara ilave edilenler ile bunlardan yerine getirilenler veya feshedilenlerin sözleşme fiyatlarıyla izlenmesi için 980-Gider Taahhütleri Hesabı ile 981-Gider Taahhütleri Alacaklı Hesabının kullanılması gerekmektedir. </a:t>
            </a:r>
          </a:p>
        </p:txBody>
      </p:sp>
    </p:spTree>
    <p:extLst>
      <p:ext uri="{BB962C8B-B14F-4D97-AF65-F5344CB8AC3E}">
        <p14:creationId xmlns:p14="http://schemas.microsoft.com/office/powerpoint/2010/main" val="4132569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260648"/>
            <a:ext cx="7416824" cy="476920"/>
          </a:xfrm>
        </p:spPr>
        <p:txBody>
          <a:bodyPr>
            <a:normAutofit fontScale="90000"/>
          </a:bodyPr>
          <a:lstStyle/>
          <a:p>
            <a:r>
              <a:rPr lang="tr-TR" i="1" dirty="0" smtClean="0"/>
              <a:t>Döner Sermaye Diğer Konular/Personel</a:t>
            </a:r>
            <a:endParaRPr lang="tr-TR" i="1" dirty="0"/>
          </a:p>
        </p:txBody>
      </p:sp>
      <p:sp>
        <p:nvSpPr>
          <p:cNvPr id="3" name="İçerik Yer Tutucusu 2"/>
          <p:cNvSpPr>
            <a:spLocks noGrp="1"/>
          </p:cNvSpPr>
          <p:nvPr>
            <p:ph idx="1"/>
          </p:nvPr>
        </p:nvSpPr>
        <p:spPr>
          <a:xfrm>
            <a:off x="477788" y="764704"/>
            <a:ext cx="11233248" cy="5616624"/>
          </a:xfrm>
        </p:spPr>
        <p:txBody>
          <a:bodyPr>
            <a:normAutofit fontScale="92500" lnSpcReduction="10000"/>
          </a:bodyPr>
          <a:lstStyle/>
          <a:p>
            <a:r>
              <a:rPr lang="tr-TR" b="1" dirty="0"/>
              <a:t>Döner Sermaye işletme Müdürlüğü bünyesinde faaliyet gösteren “Araştırma, Uygulama Merkezinde” çalışan 4/B kadrolu personelin ek ödemelerinden sosyal güvenlik kesintisi yapıldığı tespit edilmiştir. </a:t>
            </a:r>
            <a:endParaRPr lang="tr-TR" dirty="0"/>
          </a:p>
          <a:p>
            <a:r>
              <a:rPr lang="tr-TR" dirty="0"/>
              <a:t>666 sayılı KHK’nın 1’inci maddesi ile 375 sayılı KHK’ya ek 9’uncu madde eklenmiş ve ek 3’üncü madde yürüklükten kaldırılmıştır. 375 sayılı Kanunun Ek 9’uncu maddesinin son fıkrasında; </a:t>
            </a:r>
          </a:p>
          <a:p>
            <a:r>
              <a:rPr lang="tr-TR" dirty="0"/>
              <a:t>“</a:t>
            </a:r>
            <a:r>
              <a:rPr lang="tr-TR" i="1" dirty="0"/>
              <a:t>Kadro karşılığı sözleşmeli personel ile 399 sayılı Kanun Hükmünde Kararnameye ekli (II) sayılı Cetvele dahil pozisyonlarda istihdam edilen sözleşmeli personel hariç olmak üzere, çeşitli statülerde istihdam edilen sözleşmeli personele, çalıştıkları birim ve bulundukları pozisyon unvanı itibarıyla aynı veya benzer unvanlı memur kadrosunda çalışan, hizmet yılı ve öğrenim durumu aynı olan emsali personel için belirlenmiş olan ek ödeme oranını aşmamak üzere, statüleri ile mali haklar kapsamında yapılan her türlü ödemeler dahil almakta oldukları toplam ödeme tutarları gibi kriterler birlikte veya ayrı ayrı dikkate alınarak bu madde hükümleri çerçevesinde ek ödeme yapılıp yapılmayacağını, yapılacak ek ödeme oranını sözleşme ücreti ile ilişkilendirilmeksizin belirlemeye, Maliye Bakanlığının teklifi üzerine Bakanlar Kurulu yetkilidir. Bu ödeme tutarı damga vergisi hariç herhangi bir vergi ve sigorta prim kesintisine tabi tutulmaz</a:t>
            </a:r>
            <a:r>
              <a:rPr lang="tr-TR" dirty="0"/>
              <a:t>.” denilmektedir. </a:t>
            </a:r>
          </a:p>
        </p:txBody>
      </p:sp>
    </p:spTree>
    <p:extLst>
      <p:ext uri="{BB962C8B-B14F-4D97-AF65-F5344CB8AC3E}">
        <p14:creationId xmlns:p14="http://schemas.microsoft.com/office/powerpoint/2010/main" val="1171284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260648"/>
            <a:ext cx="8424936" cy="476920"/>
          </a:xfrm>
        </p:spPr>
        <p:txBody>
          <a:bodyPr>
            <a:normAutofit fontScale="90000"/>
          </a:bodyPr>
          <a:lstStyle/>
          <a:p>
            <a:r>
              <a:rPr lang="tr-TR" i="1" dirty="0" smtClean="0"/>
              <a:t>Döner Sermaye Diğer Konular/ Taşınır</a:t>
            </a:r>
            <a:endParaRPr lang="tr-TR" i="1" dirty="0"/>
          </a:p>
        </p:txBody>
      </p:sp>
      <p:sp>
        <p:nvSpPr>
          <p:cNvPr id="3" name="İçerik Yer Tutucusu 2"/>
          <p:cNvSpPr>
            <a:spLocks noGrp="1"/>
          </p:cNvSpPr>
          <p:nvPr>
            <p:ph idx="1"/>
          </p:nvPr>
        </p:nvSpPr>
        <p:spPr>
          <a:xfrm>
            <a:off x="477788" y="764704"/>
            <a:ext cx="11233248" cy="5616624"/>
          </a:xfrm>
        </p:spPr>
        <p:txBody>
          <a:bodyPr>
            <a:normAutofit fontScale="92500" lnSpcReduction="10000"/>
          </a:bodyPr>
          <a:lstStyle/>
          <a:p>
            <a:r>
              <a:rPr lang="tr-TR" b="1" dirty="0"/>
              <a:t>Döner Sermaye İşletmesinde Bulunan Taşınır Mallara İlişkin Taşınır Mal Yönetmeliği Ve İlgili Mevzuat Hükümlerine Uyulmaması</a:t>
            </a:r>
            <a:endParaRPr lang="tr-TR" dirty="0"/>
          </a:p>
          <a:p>
            <a:r>
              <a:rPr lang="tr-TR" dirty="0"/>
              <a:t>1-ilgili birimlerde bulunan taşınırların birçoğunun sicil numarası bulunmamaktadır. Bu durum sayım sırasında eksik çıkacak bir malın hangi görevlinin zimmetinde olduğu sorusunun da cevapsız kalmasına neden olmaktadır. Oysaki Taşınır Mal Yönetmeliği’nin “Dayanıklı taşınırların numaralanması” başlıklı 36‟ıncı maddesinde bu tip menfi sonuçların doğmaması için yapılması gerekenler açık bir Şekilde belirtilmiştir.</a:t>
            </a:r>
          </a:p>
          <a:p>
            <a:r>
              <a:rPr lang="tr-TR" dirty="0"/>
              <a:t>2-ilgili birimlerde bulunan taşınırları gösteren “Dayanıklı Taşınırlar Listesi” </a:t>
            </a:r>
            <a:r>
              <a:rPr lang="tr-TR" dirty="0" err="1"/>
              <a:t>nin</a:t>
            </a:r>
            <a:r>
              <a:rPr lang="tr-TR" dirty="0"/>
              <a:t> birçok çalışma odasında bulunmadığı görülmüştür. Bu durum kamu mallarının sayım ve tespitini güçleştirdiği gibi denetim yapılmasını da engellemektedir. Oysaki Taşınır Mal Yönetmeliği’nin 10/ç maddesinde “Dayanıklı Taşınırlar Listesi” açık bir Şekilde tanımlanmıştır.</a:t>
            </a:r>
          </a:p>
          <a:p>
            <a:r>
              <a:rPr lang="tr-TR" dirty="0"/>
              <a:t>3- Döner Sermaye işletme Müdürlüğü bünyesinde bulunan taşınırlardan kırılan, kaybolan, hasara uğrayan taşınırlarla ilgili olarak herhangi bir işlem yapılmadığı, kişisel kusur cihetine gidilmemesi</a:t>
            </a:r>
          </a:p>
          <a:p>
            <a:r>
              <a:rPr lang="tr-TR" dirty="0"/>
              <a:t>4-Ayniyat depolarında yapılan taşınır mal sayımları sırasında kayıtlı bulunan taşınır sayısı ile fiilen mevcut olan taşınır sayısının birbirini tutmaması</a:t>
            </a:r>
          </a:p>
          <a:p>
            <a:endParaRPr lang="tr-TR" dirty="0"/>
          </a:p>
        </p:txBody>
      </p:sp>
    </p:spTree>
    <p:extLst>
      <p:ext uri="{BB962C8B-B14F-4D97-AF65-F5344CB8AC3E}">
        <p14:creationId xmlns:p14="http://schemas.microsoft.com/office/powerpoint/2010/main" val="4148005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260648"/>
            <a:ext cx="6624736" cy="476920"/>
          </a:xfrm>
        </p:spPr>
        <p:txBody>
          <a:bodyPr>
            <a:normAutofit fontScale="90000"/>
          </a:bodyPr>
          <a:lstStyle/>
          <a:p>
            <a:r>
              <a:rPr lang="tr-TR" i="1" dirty="0" smtClean="0"/>
              <a:t>Döner Sermaye Diğer Konular/Taşınır</a:t>
            </a:r>
            <a:endParaRPr lang="tr-TR" i="1" dirty="0"/>
          </a:p>
        </p:txBody>
      </p:sp>
      <p:sp>
        <p:nvSpPr>
          <p:cNvPr id="3" name="İçerik Yer Tutucusu 2"/>
          <p:cNvSpPr>
            <a:spLocks noGrp="1"/>
          </p:cNvSpPr>
          <p:nvPr>
            <p:ph idx="1"/>
          </p:nvPr>
        </p:nvSpPr>
        <p:spPr>
          <a:xfrm>
            <a:off x="477788" y="764704"/>
            <a:ext cx="11233248" cy="5616624"/>
          </a:xfrm>
        </p:spPr>
        <p:txBody>
          <a:bodyPr>
            <a:normAutofit/>
          </a:bodyPr>
          <a:lstStyle/>
          <a:p>
            <a:r>
              <a:rPr lang="tr-TR" dirty="0"/>
              <a:t>Taşınır Mal Yönetmeliğinin 30'uncu maddesinde; </a:t>
            </a:r>
          </a:p>
          <a:p>
            <a:r>
              <a:rPr lang="tr-TR" dirty="0"/>
              <a:t>“</a:t>
            </a:r>
            <a:r>
              <a:rPr lang="tr-TR" i="1" dirty="0"/>
              <a:t>Muhasebe kayıtlarında “150-ilk Madde Malzemeler Hesabında” izlenen tüketim malzemelerinin çıkışları için düzenlenen Taşınır işlem Fişleri muhasebe birimine gönderilmez. Bunların yerine, genel bütçe kapsamındaki kamu idarelerinde üç aylık dönemler itibarıyla, Diğer kamu idarelerinde ise üç ayı geçmemek üzere üst yöneticiler tarafından belirlenen sürede kullanılmış tüketim malzemelerinin taşınır II </a:t>
            </a:r>
            <a:r>
              <a:rPr lang="tr-TR" i="1" dirty="0" err="1"/>
              <a:t>nci</a:t>
            </a:r>
            <a:r>
              <a:rPr lang="tr-TR" i="1" dirty="0"/>
              <a:t> düzey detay kodu bazında düzenlenen onaylı bir listesi en geç ilgili dönemin son iş günü mesai bitimine kadar muhasebe birimine gönderilir. </a:t>
            </a:r>
            <a:endParaRPr lang="tr-TR" dirty="0"/>
          </a:p>
          <a:p>
            <a:r>
              <a:rPr lang="tr-TR" dirty="0" smtClean="0"/>
              <a:t>Yine </a:t>
            </a:r>
            <a:r>
              <a:rPr lang="tr-TR" dirty="0"/>
              <a:t>Taşınır Mal Yönetmeliğinin 13‟üncü maddesinde ; </a:t>
            </a:r>
          </a:p>
          <a:p>
            <a:r>
              <a:rPr lang="tr-TR" i="1" dirty="0"/>
              <a:t>“Taşınırlar, edinme şekline bakılmaksızın kamu idaresince kullanılmak üzere teslim alındığında giriş; tüketime verildiğinde, satıldığında, başka harcama birimlerine devredildiğinde, bağışlandığında veya yardım yapıldığında, çeşitli nedenlerle kullanılamaz hale geldiğinde, hurdaya ayrıldığında veya kaybolma, çalınma, canlı taşınırın ölümü gibi yok olma hallerinde çıkış kaydedilir.” </a:t>
            </a:r>
            <a:endParaRPr lang="tr-TR" dirty="0"/>
          </a:p>
          <a:p>
            <a:endParaRPr lang="tr-TR" dirty="0"/>
          </a:p>
        </p:txBody>
      </p:sp>
    </p:spTree>
    <p:extLst>
      <p:ext uri="{BB962C8B-B14F-4D97-AF65-F5344CB8AC3E}">
        <p14:creationId xmlns:p14="http://schemas.microsoft.com/office/powerpoint/2010/main" val="2899697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260648"/>
            <a:ext cx="9145016" cy="476920"/>
          </a:xfrm>
        </p:spPr>
        <p:txBody>
          <a:bodyPr>
            <a:normAutofit fontScale="90000"/>
          </a:bodyPr>
          <a:lstStyle/>
          <a:p>
            <a:r>
              <a:rPr lang="tr-TR" i="1" dirty="0" smtClean="0"/>
              <a:t>Döner Sermaye Diğer </a:t>
            </a:r>
            <a:r>
              <a:rPr lang="tr-TR" i="1" dirty="0" smtClean="0"/>
              <a:t>Konular/ Kıdem Tazminatı</a:t>
            </a:r>
            <a:endParaRPr lang="tr-TR" i="1" dirty="0"/>
          </a:p>
        </p:txBody>
      </p:sp>
      <p:sp>
        <p:nvSpPr>
          <p:cNvPr id="3" name="İçerik Yer Tutucusu 2"/>
          <p:cNvSpPr>
            <a:spLocks noGrp="1"/>
          </p:cNvSpPr>
          <p:nvPr>
            <p:ph idx="1"/>
          </p:nvPr>
        </p:nvSpPr>
        <p:spPr>
          <a:xfrm>
            <a:off x="477788" y="1484784"/>
            <a:ext cx="11233248" cy="4896544"/>
          </a:xfrm>
        </p:spPr>
        <p:txBody>
          <a:bodyPr/>
          <a:lstStyle/>
          <a:p>
            <a:r>
              <a:rPr lang="tr-TR" b="1" dirty="0"/>
              <a:t>472 ve 372 Kıdem Tazminatı Karşılığı Hesabının Çalıştırılmaması</a:t>
            </a:r>
            <a:endParaRPr lang="tr-TR" dirty="0"/>
          </a:p>
          <a:p>
            <a:r>
              <a:rPr lang="tr-TR" dirty="0"/>
              <a:t>Kamu idarelerinde, hizmet alımları kapsamında çalışan yüklenici işçilerinin haklarına yönelik olarak 6552 sayılı Kanunda değişiklik yapılmış ve çalışanların kıdem tazminatlarının ödenmesi yükümlülüğü idarelere verilmiştir.</a:t>
            </a:r>
          </a:p>
          <a:p>
            <a:r>
              <a:rPr lang="tr-TR" dirty="0"/>
              <a:t>Bu sorumluluğun mali tablolarda bir karşılığı bulunmaktadır. İdarelerin alt işveren işçisi olarak çalışanların kıdem tazminatlarını tahakkuk kaydı olarak mali tablolarında göstermesi gerekir.</a:t>
            </a:r>
          </a:p>
          <a:p>
            <a:endParaRPr lang="tr-TR" dirty="0"/>
          </a:p>
        </p:txBody>
      </p:sp>
    </p:spTree>
    <p:extLst>
      <p:ext uri="{BB962C8B-B14F-4D97-AF65-F5344CB8AC3E}">
        <p14:creationId xmlns:p14="http://schemas.microsoft.com/office/powerpoint/2010/main" val="4103822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260648"/>
            <a:ext cx="10009112" cy="476920"/>
          </a:xfrm>
        </p:spPr>
        <p:txBody>
          <a:bodyPr>
            <a:normAutofit fontScale="90000"/>
          </a:bodyPr>
          <a:lstStyle/>
          <a:p>
            <a:r>
              <a:rPr lang="tr-TR" i="1" dirty="0" smtClean="0"/>
              <a:t>Döner Sermaye Diğer </a:t>
            </a:r>
            <a:r>
              <a:rPr lang="tr-TR" i="1" dirty="0" smtClean="0"/>
              <a:t>Konular/Maliyet Hesapları</a:t>
            </a:r>
            <a:endParaRPr lang="tr-TR" i="1" dirty="0"/>
          </a:p>
        </p:txBody>
      </p:sp>
      <p:sp>
        <p:nvSpPr>
          <p:cNvPr id="3" name="İçerik Yer Tutucusu 2"/>
          <p:cNvSpPr>
            <a:spLocks noGrp="1"/>
          </p:cNvSpPr>
          <p:nvPr>
            <p:ph idx="1"/>
          </p:nvPr>
        </p:nvSpPr>
        <p:spPr>
          <a:xfrm>
            <a:off x="477788" y="764704"/>
            <a:ext cx="11233248" cy="5616624"/>
          </a:xfrm>
        </p:spPr>
        <p:txBody>
          <a:bodyPr/>
          <a:lstStyle/>
          <a:p>
            <a:r>
              <a:rPr lang="tr-TR" b="1" dirty="0"/>
              <a:t>İşletmelerde üretim maliyeti hesaplarının izlenmesi için gerekli hizmet üretim maliyeti hesap grubunun kullanılmaması, giderlerin tamamının Genel Yönetim Giderleri hesabında izlenmesi söz konusu olmaktadır.  </a:t>
            </a:r>
            <a:endParaRPr lang="tr-TR" dirty="0"/>
          </a:p>
          <a:p>
            <a:r>
              <a:rPr lang="tr-TR" dirty="0"/>
              <a:t>Döner Sermayeli işletmeler Bütçe ve Muhasebe Yönetmeliğinin; 495 inci maddesinde, hizmet üretim maliyeti hesap grubunun; hizmet işletmelerinin üretim maliyeti hesaplarının izlenmesi için kullanılacağı ve grubun, 740 kodlu Hizmet Üretim Maliyeti Hesabı, 741 kodlu Hizmet Üretim Maliyeti Yansıtma Hesabı ve 742 kodlu Hizmet Üretim Maliyeti Fark Hesabından oluştuğu, 496 </a:t>
            </a:r>
            <a:r>
              <a:rPr lang="tr-TR" dirty="0" err="1"/>
              <a:t>ncı</a:t>
            </a:r>
            <a:r>
              <a:rPr lang="tr-TR" dirty="0"/>
              <a:t> maddesinde, hizmet işletmelerinde üretilen hizmetler için yapılan giderlerin izlenmesi için 740 kodlu hesabın kullanılacağı ve 498 inci maddesinde de hizmet maliyetini oluşturan giderlerin 622 kodlu Satılan Hizmet Maliyeti Hesabına aktarılmasına ilişkin işlemlerin izlenmesi için 741 kodlu hesabın kullanılacağı belirtilmiştir.</a:t>
            </a:r>
          </a:p>
          <a:p>
            <a:endParaRPr lang="tr-TR" dirty="0"/>
          </a:p>
        </p:txBody>
      </p:sp>
    </p:spTree>
    <p:extLst>
      <p:ext uri="{BB962C8B-B14F-4D97-AF65-F5344CB8AC3E}">
        <p14:creationId xmlns:p14="http://schemas.microsoft.com/office/powerpoint/2010/main" val="3574440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764" y="332656"/>
            <a:ext cx="10873208" cy="476920"/>
          </a:xfrm>
        </p:spPr>
        <p:txBody>
          <a:bodyPr>
            <a:normAutofit fontScale="90000"/>
          </a:bodyPr>
          <a:lstStyle/>
          <a:p>
            <a:r>
              <a:rPr lang="tr-TR" i="1" dirty="0" smtClean="0"/>
              <a:t>Döner Sermaye Diğer </a:t>
            </a:r>
            <a:r>
              <a:rPr lang="tr-TR" i="1" dirty="0" smtClean="0"/>
              <a:t>Konular /Dönemsellik İlkesi</a:t>
            </a:r>
            <a:endParaRPr lang="tr-TR" i="1" dirty="0"/>
          </a:p>
        </p:txBody>
      </p:sp>
      <p:sp>
        <p:nvSpPr>
          <p:cNvPr id="3" name="İçerik Yer Tutucusu 2"/>
          <p:cNvSpPr>
            <a:spLocks noGrp="1"/>
          </p:cNvSpPr>
          <p:nvPr>
            <p:ph idx="1"/>
          </p:nvPr>
        </p:nvSpPr>
        <p:spPr>
          <a:xfrm>
            <a:off x="477788" y="1124744"/>
            <a:ext cx="11233248" cy="5256584"/>
          </a:xfrm>
        </p:spPr>
        <p:txBody>
          <a:bodyPr/>
          <a:lstStyle/>
          <a:p>
            <a:r>
              <a:rPr lang="tr-TR" b="1" dirty="0"/>
              <a:t>Depozito ve teminat karşılığı nakit olarak tahsil edilen ve faaliyet dönemini takip eden dönemlerde iade edilecek olan tutarların 426 Alınan Depozito ve Teminatlar Hesabına kaydedilmesi gerekirken hatalı olarak 326 hesaba kaydedilmesi,</a:t>
            </a:r>
            <a:endParaRPr lang="tr-TR" dirty="0"/>
          </a:p>
          <a:p>
            <a:r>
              <a:rPr lang="tr-TR" b="1" dirty="0" smtClean="0"/>
              <a:t>Kıdem </a:t>
            </a:r>
            <a:r>
              <a:rPr lang="tr-TR" b="1" dirty="0"/>
              <a:t>Tazminatları ve Karşılıklarının İzlenmesi İçin Kullanılması Gereken 372 ve 472 Hesapların Mali Tablolarda Yer Almaması</a:t>
            </a:r>
            <a:endParaRPr lang="tr-TR" dirty="0"/>
          </a:p>
          <a:p>
            <a:r>
              <a:rPr lang="tr-TR" b="1" dirty="0"/>
              <a:t>226- Verilen Depozito ve Teminatlar Hesabında izlenmesi gerekirken, ilgili hesap yerine faaliyet dönemi içinde geri alınacak olanların izlendiği 126- Verilen Depozito ve Teminatlar hesabında takip edilmesi,</a:t>
            </a:r>
            <a:endParaRPr lang="tr-TR" dirty="0"/>
          </a:p>
          <a:p>
            <a:r>
              <a:rPr lang="tr-TR" b="1" dirty="0"/>
              <a:t>Bir yıldan uzun vadeli ticari borçların izlenmesi için kullanılması gereken 420 Satıcılar Hesabının kullanılmaması</a:t>
            </a:r>
            <a:endParaRPr lang="tr-TR" dirty="0"/>
          </a:p>
          <a:p>
            <a:endParaRPr lang="tr-TR" dirty="0"/>
          </a:p>
        </p:txBody>
      </p:sp>
    </p:spTree>
    <p:extLst>
      <p:ext uri="{BB962C8B-B14F-4D97-AF65-F5344CB8AC3E}">
        <p14:creationId xmlns:p14="http://schemas.microsoft.com/office/powerpoint/2010/main" val="181557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itaplar Klasik 16x9">
  <a:themeElements>
    <a:clrScheme name="BooksClassic_16x9">
      <a:dk1>
        <a:srgbClr val="6A3A20"/>
      </a:dk1>
      <a:lt1>
        <a:sysClr val="window" lastClr="FFFFFF"/>
      </a:lt1>
      <a:dk2>
        <a:srgbClr val="000000"/>
      </a:dk2>
      <a:lt2>
        <a:srgbClr val="FFEDB9"/>
      </a:lt2>
      <a:accent1>
        <a:srgbClr val="6A3A20"/>
      </a:accent1>
      <a:accent2>
        <a:srgbClr val="B4914C"/>
      </a:accent2>
      <a:accent3>
        <a:srgbClr val="610606"/>
      </a:accent3>
      <a:accent4>
        <a:srgbClr val="2B3742"/>
      </a:accent4>
      <a:accent5>
        <a:srgbClr val="787A41"/>
      </a:accent5>
      <a:accent6>
        <a:srgbClr val="B95E14"/>
      </a:accent6>
      <a:hlink>
        <a:srgbClr val="2B3742"/>
      </a:hlink>
      <a:folHlink>
        <a:srgbClr val="C1A56D"/>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hade val="90000"/>
                <a:satMod val="150000"/>
              </a:schemeClr>
            </a:gs>
            <a:gs pos="60000">
              <a:schemeClr val="phClr">
                <a:shade val="20000"/>
                <a:satMod val="255000"/>
              </a:schemeClr>
            </a:gs>
          </a:gsLst>
          <a:lin ang="5400000" scaled="0"/>
        </a:gradFill>
        <a:blipFill rotWithShape="1">
          <a:blip xmlns:r="http://schemas.openxmlformats.org/officeDocument/2006/relationships" r:embed="rId1">
            <a:duotone>
              <a:schemeClr val="phClr">
                <a:shade val="12000"/>
                <a:satMod val="240000"/>
              </a:schemeClr>
              <a:schemeClr val="phClr"/>
            </a:duotone>
          </a:blip>
          <a:stretch/>
        </a:blipFill>
      </a:bgFillStyleLst>
    </a:fmtScheme>
  </a:themeElements>
  <a:objectDefaults/>
  <a:extraClrSchemeLst/>
  <a:extLst>
    <a:ext uri="{05A4C25C-085E-4340-85A3-A5531E510DB2}">
      <thm15:themeFamily xmlns:thm15="http://schemas.microsoft.com/office/thememl/2012/main" xmlns="" name="TF02801059.potx" id="{C5FD5170-17AC-4815-968A-FDC1AAB6E99D}" vid="{74C691A5-1550-4555-B870-169F3443F41D}"/>
    </a:ext>
  </a:extLst>
</a:theme>
</file>

<file path=ppt/theme/theme2.xml><?xml version="1.0" encoding="utf-8"?>
<a:theme xmlns:a="http://schemas.openxmlformats.org/drawingml/2006/main" name="Office Teması">
  <a:themeElements>
    <a:clrScheme name="BooksClassic_16x9">
      <a:dk1>
        <a:srgbClr val="6A3A20"/>
      </a:dk1>
      <a:lt1>
        <a:sysClr val="window" lastClr="FFFFFF"/>
      </a:lt1>
      <a:dk2>
        <a:srgbClr val="000000"/>
      </a:dk2>
      <a:lt2>
        <a:srgbClr val="FFEDB9"/>
      </a:lt2>
      <a:accent1>
        <a:srgbClr val="6A3A20"/>
      </a:accent1>
      <a:accent2>
        <a:srgbClr val="B4914C"/>
      </a:accent2>
      <a:accent3>
        <a:srgbClr val="610606"/>
      </a:accent3>
      <a:accent4>
        <a:srgbClr val="2B3742"/>
      </a:accent4>
      <a:accent5>
        <a:srgbClr val="787A41"/>
      </a:accent5>
      <a:accent6>
        <a:srgbClr val="B95E14"/>
      </a:accent6>
      <a:hlink>
        <a:srgbClr val="2B3742"/>
      </a:hlink>
      <a:folHlink>
        <a:srgbClr val="C1A56D"/>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eması">
  <a:themeElements>
    <a:clrScheme name="BooksClassic_16x9">
      <a:dk1>
        <a:srgbClr val="6A3A20"/>
      </a:dk1>
      <a:lt1>
        <a:sysClr val="window" lastClr="FFFFFF"/>
      </a:lt1>
      <a:dk2>
        <a:srgbClr val="000000"/>
      </a:dk2>
      <a:lt2>
        <a:srgbClr val="FFEDB9"/>
      </a:lt2>
      <a:accent1>
        <a:srgbClr val="6A3A20"/>
      </a:accent1>
      <a:accent2>
        <a:srgbClr val="B4914C"/>
      </a:accent2>
      <a:accent3>
        <a:srgbClr val="610606"/>
      </a:accent3>
      <a:accent4>
        <a:srgbClr val="2B3742"/>
      </a:accent4>
      <a:accent5>
        <a:srgbClr val="787A41"/>
      </a:accent5>
      <a:accent6>
        <a:srgbClr val="B95E14"/>
      </a:accent6>
      <a:hlink>
        <a:srgbClr val="2B3742"/>
      </a:hlink>
      <a:folHlink>
        <a:srgbClr val="C1A56D"/>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false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1360476</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 xsi:nil="true"/>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2011-12-12T13:37:00+00:00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2035-01-01T08:00:00+00:00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TP102801058</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706496</LocLastLocAttemptVersionLookup>
    <IsSearchable xmlns="4873beb7-5857-4685-be1f-d57550cc96cc">true</IsSearchable>
    <TemplateTemplateType xmlns="4873beb7-5857-4685-be1f-d57550cc96cc">PowerPoint Presentation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REDMOND\v-soujap</DisplayName>
        <AccountId>1954</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14</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Props1.xml><?xml version="1.0" encoding="utf-8"?>
<ds:datastoreItem xmlns:ds="http://schemas.openxmlformats.org/officeDocument/2006/customXml" ds:itemID="{8D003AC8-209A-4321-A17C-1B7A20643390}">
  <ds:schemaRefs>
    <ds:schemaRef ds:uri="http://schemas.microsoft.com/sharepoint/v3/contenttype/forms"/>
  </ds:schemaRefs>
</ds:datastoreItem>
</file>

<file path=customXml/itemProps2.xml><?xml version="1.0" encoding="utf-8"?>
<ds:datastoreItem xmlns:ds="http://schemas.openxmlformats.org/officeDocument/2006/customXml" ds:itemID="{83ED4759-CFDD-43F0-817C-11D9197192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ED80E12-3BE9-4746-820E-FFB249F467F2}">
  <ds:schemaRefs>
    <ds:schemaRef ds:uri="http://schemas.microsoft.com/office/infopath/2007/PartnerControls"/>
    <ds:schemaRef ds:uri="http://www.w3.org/XML/1998/namespace"/>
    <ds:schemaRef ds:uri="http://purl.org/dc/elements/1.1/"/>
    <ds:schemaRef ds:uri="http://purl.org/dc/terms/"/>
    <ds:schemaRef ds:uri="http://purl.org/dc/dcmitype/"/>
    <ds:schemaRef ds:uri="4873beb7-5857-4685-be1f-d57550cc96cc"/>
    <ds:schemaRef ds:uri="http://schemas.microsoft.com/office/2006/documentManagement/type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KLASİK KİTAP EĞİTİMİ</Template>
  <TotalTime>2313</TotalTime>
  <Words>9660</Words>
  <Application>Microsoft Office PowerPoint</Application>
  <PresentationFormat>Özel</PresentationFormat>
  <Paragraphs>628</Paragraphs>
  <Slides>117</Slides>
  <Notes>1</Notes>
  <HiddenSlides>0</HiddenSlides>
  <MMClips>0</MMClips>
  <ScaleCrop>false</ScaleCrop>
  <HeadingPairs>
    <vt:vector size="4" baseType="variant">
      <vt:variant>
        <vt:lpstr>Tema</vt:lpstr>
      </vt:variant>
      <vt:variant>
        <vt:i4>1</vt:i4>
      </vt:variant>
      <vt:variant>
        <vt:lpstr>Slayt Başlıkları</vt:lpstr>
      </vt:variant>
      <vt:variant>
        <vt:i4>117</vt:i4>
      </vt:variant>
    </vt:vector>
  </HeadingPairs>
  <TitlesOfParts>
    <vt:vector size="118" baseType="lpstr">
      <vt:lpstr>Kitaplar Klasik 16x9</vt:lpstr>
      <vt:lpstr>DÖNER SERMAYE İŞLETMELERİ</vt:lpstr>
      <vt:lpstr>Konu Başlıkları</vt:lpstr>
      <vt:lpstr>Temel Mevzuat</vt:lpstr>
      <vt:lpstr>5018 Sayılı Kanun ve Döner Sermayeler</vt:lpstr>
      <vt:lpstr>5018 Sayılı Kanun ve Döner Sermayeler</vt:lpstr>
      <vt:lpstr>5018 Sayılı Kanun ve Döner Sermayeler</vt:lpstr>
      <vt:lpstr>Eğitim Amacı ve Yöntemi</vt:lpstr>
      <vt:lpstr>İHTİYAÇ PAYI</vt:lpstr>
      <vt:lpstr>               İHTİYAÇ PAYI</vt:lpstr>
      <vt:lpstr>İHTİYAÇ PAYI KULLANIM ALANI</vt:lpstr>
      <vt:lpstr>İhtiyaç Payı</vt:lpstr>
      <vt:lpstr>İhtiyaç Payı</vt:lpstr>
      <vt:lpstr>EK ÖDEME</vt:lpstr>
      <vt:lpstr>2547/ 58 /c</vt:lpstr>
      <vt:lpstr>Hastenelerde Görev Yapan Personel</vt:lpstr>
      <vt:lpstr>Ek ödeme oranları</vt:lpstr>
      <vt:lpstr>2547/58/d</vt:lpstr>
      <vt:lpstr>2547/58/e</vt:lpstr>
      <vt:lpstr>Dağıtılacak gelirin niteliği nedir?</vt:lpstr>
      <vt:lpstr>Dağıtılacak gelirin niteliği nedir?</vt:lpstr>
      <vt:lpstr>Dağıtılacak gelirin niteliği nedir?</vt:lpstr>
      <vt:lpstr>Dağıtılacak gelirin niteliği nedir?</vt:lpstr>
      <vt:lpstr>58/d veya 58/e ?</vt:lpstr>
      <vt:lpstr>58/d veya 58/e ?</vt:lpstr>
      <vt:lpstr>58/d veya 58/e ?</vt:lpstr>
      <vt:lpstr>58/d veya 58/e ?</vt:lpstr>
      <vt:lpstr>İdari Personele Gelir Getirici Katkısı Olmadan Ödeme Yapılması </vt:lpstr>
      <vt:lpstr>İdari Personele Gelir Getirici Katkısı Olmadan Ödeme Yapılması </vt:lpstr>
      <vt:lpstr>İdari Personele Gelir Getirici Katkısı Olmadan Ödeme Yapılması </vt:lpstr>
      <vt:lpstr>İdari Personele Gelir Getirici Katkısı Olmadan Ödeme Yapılması </vt:lpstr>
      <vt:lpstr>İdari Personele Gelir Getirici Katkısı Olmadan Ödeme Yapılması </vt:lpstr>
      <vt:lpstr>İdari Personele Gelir Getirici Katkısı Olmadan Ödeme Yapılması </vt:lpstr>
      <vt:lpstr>İdari Personele Gelir Getirici Katkısı Olmadan Ödeme Yapılması </vt:lpstr>
      <vt:lpstr>İdari Personele Gelir Getirici Katkısı Olmadan Ödeme Yapılması </vt:lpstr>
      <vt:lpstr>İdari Personele Gelir Getirici Katkısı Olmadan Ödeme Yapılması </vt:lpstr>
      <vt:lpstr>Öğretim Üyesine Ek Ödeme</vt:lpstr>
      <vt:lpstr>Öğretim Üyesine Ek Ödeme Yapılması </vt:lpstr>
      <vt:lpstr>Öğretim Üyesine Ek Ödeme</vt:lpstr>
      <vt:lpstr>Öğretim Üyesine Ek Ödeme</vt:lpstr>
      <vt:lpstr>Öğretim Üyesine Ek Ödeme</vt:lpstr>
      <vt:lpstr>Öğretim Üyesine Ek Ödeme</vt:lpstr>
      <vt:lpstr>Öğretim Üyesine Ek Ödeme</vt:lpstr>
      <vt:lpstr>Öğretim Üyesine Ek Ödeme</vt:lpstr>
      <vt:lpstr>Öğretim Üyesine Ek Ödeme</vt:lpstr>
      <vt:lpstr>Öğretim Üyesine Ek Ödeme</vt:lpstr>
      <vt:lpstr>Öğretim Üyesine Ek Ödeme</vt:lpstr>
      <vt:lpstr>Öğretim Üyesine Ek Ödeme</vt:lpstr>
      <vt:lpstr>Görevlendirmelerde Döner Sermaye Ödenmesi</vt:lpstr>
      <vt:lpstr>Görevlendirmelerde Döner Sermaye Ödenmesi</vt:lpstr>
      <vt:lpstr>Görevlendirmelerde Döner Sermaye Ödenmesi</vt:lpstr>
      <vt:lpstr>Performans Ödemelerinin Muhasebeleştirilmesi</vt:lpstr>
      <vt:lpstr>YÖNETİCİ PAYI</vt:lpstr>
      <vt:lpstr>58 / f</vt:lpstr>
      <vt:lpstr>2547/58/f</vt:lpstr>
      <vt:lpstr>2547/58/i</vt:lpstr>
      <vt:lpstr>Yönetici Payı</vt:lpstr>
      <vt:lpstr>Yönetici Payı</vt:lpstr>
      <vt:lpstr>Yönetici Payı</vt:lpstr>
      <vt:lpstr>Yönetici Payı</vt:lpstr>
      <vt:lpstr>Yönetici Payı</vt:lpstr>
      <vt:lpstr>Yönetici Payı</vt:lpstr>
      <vt:lpstr>Yönetici Payı</vt:lpstr>
      <vt:lpstr>VERGİ</vt:lpstr>
      <vt:lpstr>Vergi</vt:lpstr>
      <vt:lpstr>Vergi</vt:lpstr>
      <vt:lpstr>Vergi</vt:lpstr>
      <vt:lpstr>Vergi</vt:lpstr>
      <vt:lpstr>Vergi</vt:lpstr>
      <vt:lpstr>Vergi</vt:lpstr>
      <vt:lpstr>Vergi</vt:lpstr>
      <vt:lpstr>Vergi</vt:lpstr>
      <vt:lpstr>Vergi</vt:lpstr>
      <vt:lpstr>Vergi</vt:lpstr>
      <vt:lpstr>Vergi</vt:lpstr>
      <vt:lpstr>Vergi</vt:lpstr>
      <vt:lpstr>Vergi</vt:lpstr>
      <vt:lpstr>Vergi</vt:lpstr>
      <vt:lpstr>Demirbaş Alımı</vt:lpstr>
      <vt:lpstr>Demirbaş</vt:lpstr>
      <vt:lpstr>Demirbaş</vt:lpstr>
      <vt:lpstr>Sürekli Eğitim Merkezi</vt:lpstr>
      <vt:lpstr>Sürekli Eğitim Merkezi</vt:lpstr>
      <vt:lpstr>Sürekli Eğitim Merkezi</vt:lpstr>
      <vt:lpstr>Sürekli Eğitim Merkezi</vt:lpstr>
      <vt:lpstr>Sürekli Eğitim Merkezi</vt:lpstr>
      <vt:lpstr>Döner Sermaye Diğer Konular</vt:lpstr>
      <vt:lpstr>5510/73 Alınan İlave Ücretler</vt:lpstr>
      <vt:lpstr>5510/73 Alınan İlave Ücretler</vt:lpstr>
      <vt:lpstr>5510/73 Alınan İlave Ücretler</vt:lpstr>
      <vt:lpstr>Döner Sermaye Diğer Konular</vt:lpstr>
      <vt:lpstr>Döner Sermaye Diğer Konular</vt:lpstr>
      <vt:lpstr>Döner Sermaye Diğer Konular</vt:lpstr>
      <vt:lpstr>Döner Sermaye Diğer Konular/Gider</vt:lpstr>
      <vt:lpstr>Döner Sermaye Diğer Konular/Personel</vt:lpstr>
      <vt:lpstr>Döner Sermaye Diğer Konular/ Taşınır</vt:lpstr>
      <vt:lpstr>Döner Sermaye Diğer Konular/Taşınır</vt:lpstr>
      <vt:lpstr>Döner Sermaye Diğer Konular/ Kıdem Tazminatı</vt:lpstr>
      <vt:lpstr>Döner Sermaye Diğer Konular/Maliyet Hesapları</vt:lpstr>
      <vt:lpstr>Döner Sermaye Diğer Konular /Dönemsellik İlkesi</vt:lpstr>
      <vt:lpstr>Döner Sermaye Diğer Konular/ Mali Sorumluluk Sigortası</vt:lpstr>
      <vt:lpstr>Döner Sermaye Diğer Konular / Kurumsal Sözleşme</vt:lpstr>
      <vt:lpstr>Döner Sermaye Diğer Konular /Sermaye Payı</vt:lpstr>
      <vt:lpstr>Döner Sermaye Diğer Konular/ Üniversite Sanayi İşbirliği</vt:lpstr>
      <vt:lpstr>Sosyal Tesis</vt:lpstr>
      <vt:lpstr>Sosyal Tesisler  </vt:lpstr>
      <vt:lpstr>Sosyal Tesisler</vt:lpstr>
      <vt:lpstr>Sosyal Tesisler</vt:lpstr>
      <vt:lpstr>Sosyal Tesisler</vt:lpstr>
      <vt:lpstr>Sosyal Tesisler</vt:lpstr>
      <vt:lpstr>Sosyal Tesisler</vt:lpstr>
      <vt:lpstr>Sosyal Tesisler</vt:lpstr>
      <vt:lpstr>Sosyal Tesisler</vt:lpstr>
      <vt:lpstr>Sosyal Tesisler</vt:lpstr>
      <vt:lpstr>Sosyal Tesisler</vt:lpstr>
      <vt:lpstr>Sosyal Tesisler</vt:lpstr>
      <vt:lpstr>Sosyal Tesisler</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Başlık Düzeni</dc:title>
  <dc:creator>Mahmut</dc:creator>
  <cp:lastModifiedBy>LNU-4441-MG</cp:lastModifiedBy>
  <cp:revision>109</cp:revision>
  <dcterms:created xsi:type="dcterms:W3CDTF">2017-11-11T18:06:37Z</dcterms:created>
  <dcterms:modified xsi:type="dcterms:W3CDTF">2017-11-22T22:09:33Z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