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1"/>
  </p:sldMasterIdLst>
  <p:sldIdLst>
    <p:sldId id="263" r:id="rId2"/>
    <p:sldId id="329" r:id="rId3"/>
    <p:sldId id="331" r:id="rId4"/>
    <p:sldId id="326" r:id="rId5"/>
    <p:sldId id="324" r:id="rId6"/>
    <p:sldId id="332" r:id="rId7"/>
    <p:sldId id="314" r:id="rId8"/>
    <p:sldId id="315" r:id="rId9"/>
    <p:sldId id="316" r:id="rId10"/>
    <p:sldId id="318" r:id="rId11"/>
    <p:sldId id="327" r:id="rId12"/>
    <p:sldId id="325" r:id="rId13"/>
    <p:sldId id="319" r:id="rId14"/>
    <p:sldId id="320" r:id="rId15"/>
    <p:sldId id="321" r:id="rId16"/>
    <p:sldId id="322" r:id="rId17"/>
    <p:sldId id="328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30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2" autoAdjust="0"/>
    <p:restoredTop sz="94660"/>
  </p:normalViewPr>
  <p:slideViewPr>
    <p:cSldViewPr snapToGrid="0">
      <p:cViewPr>
        <p:scale>
          <a:sx n="76" d="100"/>
          <a:sy n="76" d="100"/>
        </p:scale>
        <p:origin x="-36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3EF4F8-2303-41F3-8719-355DBF0E18C8}" type="datetimeFigureOut">
              <a:rPr lang="tr-TR" smtClean="0"/>
              <a:pPr/>
              <a:t>13.01.2018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4B808F-43EA-47B5-96C7-1163B958F3C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</p:sldLayoutIdLst>
  <p:transition spd="med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bg1">
              <a:lumMod val="85000"/>
            </a:schemeClr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0000" y="801666"/>
            <a:ext cx="3783132" cy="157433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08911" y="3000618"/>
            <a:ext cx="9545554" cy="272382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BİLİMSEL ARAŞTIRMA PROJELERİ</a:t>
            </a:r>
          </a:p>
          <a:p>
            <a:pPr algn="ctr">
              <a:lnSpc>
                <a:spcPct val="150000"/>
              </a:lnSpc>
            </a:pPr>
            <a:r>
              <a:rPr lang="tr-TR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22328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Ödenek Kaydı</a:t>
            </a:r>
          </a:p>
          <a:p>
            <a:pPr algn="just">
              <a:lnSpc>
                <a:spcPct val="150000"/>
              </a:lnSpc>
            </a:pPr>
            <a:endParaRPr lang="tr-TR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Bankalar Hesabı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Gelirler Hesabı	XXX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962 Bilimsel Projeler Hesabı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963 Bilimsel Projeler Karşılığı Hesabı	XXX</a:t>
            </a:r>
          </a:p>
          <a:p>
            <a:pPr algn="just">
              <a:lnSpc>
                <a:spcPct val="150000"/>
              </a:lnSpc>
            </a:pPr>
            <a:endParaRPr lang="tr-TR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89496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Ödenek Kaydı (17.10.2017)</a:t>
            </a:r>
          </a:p>
          <a:p>
            <a:pPr algn="just">
              <a:lnSpc>
                <a:spcPct val="150000"/>
              </a:lnSpc>
            </a:pP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Diğer Hazır Değerler Hesabı	XXX</a:t>
            </a:r>
          </a:p>
          <a:p>
            <a:pPr algn="just">
              <a:lnSpc>
                <a:spcPct val="150000"/>
              </a:lnSpc>
            </a:pP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Ver. Çek. ve Gön. Emir. Hesabı	XXX </a:t>
            </a:r>
          </a:p>
          <a:p>
            <a:pPr algn="just">
              <a:lnSpc>
                <a:spcPct val="150000"/>
              </a:lnSpc>
            </a:pP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veya</a:t>
            </a: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325 Nakit Talep ve Tahsisleri Hesabı			</a:t>
            </a:r>
          </a:p>
          <a:p>
            <a:pPr algn="just">
              <a:lnSpc>
                <a:spcPct val="150000"/>
              </a:lnSpc>
            </a:pP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830 Bütçe Giderleri Hesabı		XXX</a:t>
            </a:r>
          </a:p>
          <a:p>
            <a:pPr algn="just">
              <a:lnSpc>
                <a:spcPct val="150000"/>
              </a:lnSpc>
            </a:pP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835 Gider Yansıtma Hesabı		XXX</a:t>
            </a:r>
          </a:p>
          <a:p>
            <a:pPr algn="just">
              <a:lnSpc>
                <a:spcPct val="150000"/>
              </a:lnSpc>
            </a:pPr>
            <a:endParaRPr lang="tr-T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Ver. Çek. </a:t>
            </a: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 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Gön. Emir. </a:t>
            </a: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Hesabı	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XXX </a:t>
            </a:r>
            <a:endParaRPr lang="tr-TR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eya 325 </a:t>
            </a: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Nakit Talep ve Tahsisleri Hesabı	</a:t>
            </a:r>
            <a:endParaRPr lang="tr-TR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102    Banka Hesabı (Cari Hesap)		XXX</a:t>
            </a:r>
          </a:p>
          <a:p>
            <a:pPr algn="just">
              <a:lnSpc>
                <a:spcPct val="150000"/>
              </a:lnSpc>
            </a:pP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Banka Hesabı	(Özel Hesap)	XXX</a:t>
            </a:r>
          </a:p>
          <a:p>
            <a:pPr algn="just">
              <a:lnSpc>
                <a:spcPct val="150000"/>
              </a:lnSpc>
            </a:pPr>
            <a:r>
              <a:rPr lang="tr-TR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Diğer Hazır Değerler Hesabı		XXX</a:t>
            </a: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94068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Harcama Yapılması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 Giderler Hesabı	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Verilen Çekler ve Gönderme Emirleri Hesabı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 Verilen Çekler ve Gönderme Emirleri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Hesabı  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102 Banka Hesabı (Özel Hesap)		XXX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963 Bilimsel Projeler Karşılığı Hesabı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962 Bilimsel Projeler Hesabı		XXX</a:t>
            </a: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60795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Avans İşlemleri</a:t>
            </a: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 Bütçe Dışı Avanslar Hesabı		XXX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103 Verilen Çekler ve Gönderme Emirleri Hesabı	XXX</a:t>
            </a:r>
            <a:endParaRPr lang="tr-TR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 Giderler Hesabı		XXX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162 Bütçe Dışı Avanslar Hesabı		XXX</a:t>
            </a:r>
          </a:p>
          <a:p>
            <a:pPr algn="just">
              <a:lnSpc>
                <a:spcPct val="150000"/>
              </a:lnSpc>
            </a:pPr>
            <a:endParaRPr lang="tr-TR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Kişilerden Alacaklar Hesabı	XXX</a:t>
            </a: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162 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Bütçe Dışı Avanslar Hesabı		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XXX</a:t>
            </a:r>
            <a:endParaRPr lang="tr-TR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56233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Depozito ve Teminat İşlemleri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Banka Hesabı	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330 yada 430 Alınan Depozito ve Teminatlar Hesabı	XXX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910 Alınan Teminat Mektupları Hesabı		XXX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911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Alınan Teminat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Mektupları Emanetleri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Hesabı 		XXX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1785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Muhasebe – Faiz İşlemleri</a:t>
            </a:r>
          </a:p>
          <a:p>
            <a:pPr algn="just"/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 Banka Hesabı	XXX</a:t>
            </a:r>
          </a:p>
          <a:p>
            <a:pPr algn="just"/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600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Gelirler Hesabı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XXX</a:t>
            </a:r>
          </a:p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Gelirlerden Alacaklar Hesabı   XXX</a:t>
            </a: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600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Gelirler Hesabı	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XXX</a:t>
            </a:r>
          </a:p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 Gelir Tahakkukları Hesabı	   XXX</a:t>
            </a:r>
          </a:p>
          <a:p>
            <a:pPr algn="just"/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600 Gelirler Hesabı	XXX</a:t>
            </a:r>
          </a:p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281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Gelir Tahakkukları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Hesabı	   XXX</a:t>
            </a: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Gelirler Hesabı	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XXX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98158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İhale ve Satın Alma</a:t>
            </a:r>
          </a:p>
          <a:p>
            <a:pPr algn="just">
              <a:lnSpc>
                <a:spcPct val="150000"/>
              </a:lnSpc>
            </a:pP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●Mal </a:t>
            </a: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 Hizmet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Alımları</a:t>
            </a:r>
          </a:p>
          <a:p>
            <a:pPr algn="just">
              <a:lnSpc>
                <a:spcPct val="150000"/>
              </a:lnSpc>
            </a:pPr>
            <a:r>
              <a:rPr lang="tr-TR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tr-TR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Yükseköğretim Kurumları Tarafından, 4734 Sayılı Kamu İhale Kanununun 3 üncü Maddesinin (f) Bendi Kapsamında Yapılacak İhalelere İlişkin Karar</a:t>
            </a:r>
            <a:r>
              <a:rPr lang="tr-TR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2003/6554 </a:t>
            </a:r>
            <a:r>
              <a:rPr lang="tr-TR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Sayılı </a:t>
            </a:r>
            <a:r>
              <a:rPr lang="tr-TR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BKK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●Belli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İstekliler Arasında, Pazarlık, Doğrudan Temin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●Parasal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Limitler 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●İhale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Süreci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●Aşırı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Düşük Teklifler </a:t>
            </a:r>
          </a:p>
          <a:p>
            <a:pPr algn="just">
              <a:lnSpc>
                <a:spcPct val="150000"/>
              </a:lnSpc>
            </a:pPr>
            <a:r>
              <a:rPr lang="tr-TR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●Kamu </a:t>
            </a:r>
            <a:r>
              <a:rPr lang="tr-TR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İhale Kurumuna Başvurulamaz</a:t>
            </a:r>
          </a:p>
        </p:txBody>
      </p:sp>
    </p:spTree>
    <p:extLst>
      <p:ext uri="{BB962C8B-B14F-4D97-AF65-F5344CB8AC3E}">
        <p14:creationId xmlns:p14="http://schemas.microsoft.com/office/powerpoint/2010/main" val="79933296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 Çıktıları</a:t>
            </a:r>
          </a:p>
          <a:p>
            <a:pPr algn="just">
              <a:lnSpc>
                <a:spcPct val="150000"/>
              </a:lnSpc>
            </a:pPr>
            <a:r>
              <a:rPr lang="tr-T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●Telif </a:t>
            </a:r>
            <a:r>
              <a:rPr lang="tr-TR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Hakları</a:t>
            </a:r>
            <a:r>
              <a:rPr lang="tr-T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tr-TR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●Patent</a:t>
            </a:r>
            <a:endParaRPr lang="tr-TR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●Buluş</a:t>
            </a:r>
            <a:endParaRPr lang="tr-TR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●Ürün</a:t>
            </a:r>
            <a:endParaRPr lang="tr-TR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43776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TÜBİTAK PROJELERİ</a:t>
            </a:r>
          </a:p>
          <a:p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TÜBİTAK KAYNAKLARINDAN GENEL BÜTÇE KAPSAMINDAKİ KAMU İDARELERİ İLE ÖZEL BÜTÇELİ İDARELERE PROJE KARŞILIĞI AKTARILACAK TUTARLARIN HARCANMASI VE TÜBİTAK TARAFINDAN YÜRÜTÜLEN DIŞ DESTEKLİ PROJELERİN HARCAMALARININ GERÇEKLEŞTİRİLMESİNE İLİŞKİN ESAS VE USULLER</a:t>
            </a:r>
          </a:p>
          <a:p>
            <a:pPr algn="just"/>
            <a:endParaRPr lang="tr-TR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TÜRKİYE BİLİMSEL VE TEKNOLOJİK ARAŞTIRMA KURUMU AR-GE </a:t>
            </a: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PROJELERİ İHALE </a:t>
            </a: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YÖNETMELİĞİ</a:t>
            </a:r>
          </a:p>
          <a:p>
            <a:pPr algn="just"/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BURADA HÜKÜM BULUNMAYAN HALLERDE İLGİLİ MEVZUAT HÜKÜMLERİ</a:t>
            </a: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86909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Tutarı Özel Hesaba Aktarılır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-İkinci Düzeyler Arasındaki Aktarmada % 20 sine Kadar Proje Yürütücüsü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-% 20’yi Aşması Halinde TÜBİTAK Onayı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-Projedeki Malzeme ve Hizmetin Tür ve Niceliğinde Değişiklikte TÜBİTAK Onayı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-Projeye İlişkin Ek Ödenekte TÜBİTAK Onayı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Süresi En Fazla Yarısı Kadar Uzatılabilir</a:t>
            </a:r>
            <a:endParaRPr lang="tr-TR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9513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BİLİMSEL ARAŞTIRMA PROJELERİ (BAP)</a:t>
            </a: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Tamamlandığında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sonuçları ile alanında bilime katkı yapması, ülkenin teknolojik, ekonomik, sosyal ve kültürel kalkınmasına katkı sağlaması beklenen bilimsel içerikli, yükseköğretim kurumu içi ve/veya dışı, ulusal ve/veya uluslararası kurum ya da kuruluşların katılımlarıyla da yapılabilecek projeler ile bilim insanı yetiştirme ve araştırma altyapısı kurma ve geliştirme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7691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Avans Limitleri TÜBİTAK Tarafından Belirlenir</a:t>
            </a:r>
          </a:p>
          <a:p>
            <a:pPr algn="just">
              <a:lnSpc>
                <a:spcPct val="150000"/>
              </a:lnSpc>
            </a:pPr>
            <a:endParaRPr lang="tr-TR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-Harcamalarda TÜBİTAK Esas ve Usulleri ve </a:t>
            </a:r>
          </a:p>
          <a:p>
            <a:pPr algn="just">
              <a:lnSpc>
                <a:spcPct val="150000"/>
              </a:lnSpc>
            </a:pPr>
            <a:r>
              <a:rPr lang="tr-TR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Merkezi Yönetim Harcama Belgeleri Yönetmeliği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55147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202499" y="1440000"/>
            <a:ext cx="7991605" cy="951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İhale İşlemleri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TÜBİTAK Ar-Ge </a:t>
            </a: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 İhale </a:t>
            </a: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Yönetmeliği 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Açık İhale Usulü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Belli İstekliler Arasında İhale Usulü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Pazarlık Usulü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Doğrudan Temin</a:t>
            </a:r>
          </a:p>
          <a:p>
            <a:pPr algn="just">
              <a:lnSpc>
                <a:spcPct val="150000"/>
              </a:lnSpc>
            </a:pPr>
            <a:r>
              <a:rPr lang="tr-TR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KİK’na</a:t>
            </a: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Başvurulamaz</a:t>
            </a: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Dayanıklı Taşınırlar İçin Taşınır İşlem </a:t>
            </a: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Fişi</a:t>
            </a: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85786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Kabul Edilmeyen Giderler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Proje </a:t>
            </a: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önerisi hazırlama masrafları.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Projenin sonuçlarının ticari uygulamaya dönüştürülmesi için yapılan masraflar.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Isıtma, aydınlatma ve haberleşme amaçlı giderler.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Altyapıya yönelik inşaat giderleri.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Muhasebe, sekreterlik vb. idari personel giderleri.</a:t>
            </a:r>
          </a:p>
          <a:p>
            <a:pPr algn="just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</a:t>
            </a: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ile doğrudan veya dolaylı ilgisi olmayan diğer giderler</a:t>
            </a:r>
            <a:r>
              <a:rPr lang="tr-TR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7863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Personel Ödemeleri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 Teşvik İkramiyesi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Ücret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Yurtiçi ve Yurtdışı Gündelikler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Konaklama Giderleri</a:t>
            </a: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69632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Denetim</a:t>
            </a:r>
            <a:r>
              <a:rPr lang="tr-TR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Sayıştay</a:t>
            </a:r>
          </a:p>
          <a:p>
            <a:pPr algn="just">
              <a:lnSpc>
                <a:spcPct val="150000"/>
              </a:lnSpc>
            </a:pPr>
            <a:r>
              <a:rPr lang="tr-T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İç Denetim</a:t>
            </a:r>
          </a:p>
          <a:p>
            <a:pPr algn="just">
              <a:lnSpc>
                <a:spcPct val="150000"/>
              </a:lnSpc>
            </a:pPr>
            <a:r>
              <a:rPr lang="tr-TR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TÜBİTAK</a:t>
            </a:r>
          </a:p>
          <a:p>
            <a:pPr algn="just">
              <a:lnSpc>
                <a:spcPct val="150000"/>
              </a:lnSpc>
            </a:pPr>
            <a:endParaRPr lang="tr-TR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55228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tr-TR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tr-TR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tr-TR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TEŞEKKÜRLER</a:t>
            </a:r>
          </a:p>
          <a:p>
            <a:pPr algn="ctr">
              <a:lnSpc>
                <a:spcPct val="150000"/>
              </a:lnSpc>
            </a:pPr>
            <a:endParaRPr lang="tr-TR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3793" y="1562462"/>
            <a:ext cx="1656000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2721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●Bilimsel Araştırma Projeleri 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●TÜBİTAK Projeleri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●Kalkınma Ajansları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●Gençlik Spor, Kalkınma ve diğer Bakanlıklar (TAGEM, SANTEZ, SODES vd.)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TUJJB Projeleri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●UDAP Projeleri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●Diğerleri</a:t>
            </a:r>
            <a:endParaRPr lang="tr-TR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6725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227551" y="1440000"/>
            <a:ext cx="94446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BAP Türleri:</a:t>
            </a:r>
            <a:br>
              <a:rPr lang="tr-TR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Araştırma Projeleri 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●Çok Disiplinli Araştırma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  <a:endParaRPr lang="tr-TR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●Lisansüstü Tez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  <a:endParaRPr lang="tr-TR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●Sanayi ile İşbirliği Projeleri 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●Öncelikli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Alan Araştırma Projeleri 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●Tamamlayıcı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Destek Projeleri 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●Uluslararası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Araştırma İşbirliği Projeleri 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●Araştırma Alt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Yapısı Projeleri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●Hızlı Destek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●Toplumsal Sorumluluk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Projeleri</a:t>
            </a:r>
          </a:p>
          <a:p>
            <a:pPr algn="just">
              <a:lnSpc>
                <a:spcPct val="150000"/>
              </a:lnSpc>
            </a:pPr>
            <a:r>
              <a:rPr lang="tr-TR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●Güdümlü </a:t>
            </a:r>
            <a:r>
              <a:rPr lang="tr-TR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Projeler</a:t>
            </a:r>
            <a:endParaRPr lang="tr-TR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32997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YÜKSEKÖĞRETİM KURUMLARI BİLİMSEL ARAŞTIRMA PROJELERİ HAKKINDA 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YÖNETMELİK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(26.11.2016)</a:t>
            </a:r>
          </a:p>
          <a:p>
            <a:pPr algn="just"/>
            <a:endParaRPr lang="tr-TR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KAMU İDARELERİNE AİT ÖZEL HESAPLARA İLİŞKİN İŞLEMLERİN MUHASEBELEŞTİRİLMESİNE DAİR YÖNETMELİK (17.10.2017)</a:t>
            </a:r>
          </a:p>
          <a:p>
            <a:pPr algn="just"/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YÜKSEKÖĞRETİM KURUMLARI TARAFINDAN, 4734 SAYILI KAMU İHALE KANUNUNUN 3 ÜNCÜ MADDESİNİN (f) BENDİ KAPSAMINDA YAPILACAK İHALELERE İLİŞKİN KARAR (30.12.2003 – 2003/6554)</a:t>
            </a:r>
          </a:p>
          <a:p>
            <a:pPr algn="just"/>
            <a:endParaRPr lang="tr-TR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ÜNİVERSİTELERİN KENDİ YAYIMLADIKLARI BAP YÖNERGELERİ</a:t>
            </a:r>
          </a:p>
          <a:p>
            <a:pPr algn="just"/>
            <a:endParaRPr lang="tr-TR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İLGİLİ KURUMLARIN YAYINLADIKLARI YÖNETMELİK VEYA ESASLAR</a:t>
            </a:r>
          </a:p>
          <a:p>
            <a:pPr algn="just"/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87102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971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Başvurulacak Diğer Önemli Mevzuatlar 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●Merkezi Yönetim Muhasebe Yönetmeliği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Merkezi </a:t>
            </a: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Yönetim Harcama Belgeleri Yönetmeliği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●Taşınır Mal Yönetmeliği </a:t>
            </a: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BAP YÖNETMELİĞİNDE HÜKÜM BULUNMAYAN HALLERDE GENEL HÜKÜMLER UYGULANIR.</a:t>
            </a:r>
          </a:p>
          <a:p>
            <a:pPr algn="just">
              <a:lnSpc>
                <a:spcPct val="150000"/>
              </a:lnSpc>
            </a:pPr>
            <a:endParaRPr lang="tr-TR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91860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Yürütücüsü, Araştırmacı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-BAP Komisyonu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-BAP Koordinasyon Birimi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-BAP Birim Koordinatörü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-Harcama Yetkilisi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-Gerçekleştirme Görevlisi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-Harcama Yetkilisi Mutemedi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-Özel Hesap</a:t>
            </a: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90490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Protokol: Proje Ayrıntılarını İçerir Belge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 Raporlar (6 Ayda)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Sonuç Raporu (3 Ay İçinde) 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 Süresi (36 Ay)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 Ek Bütçesi (%50)</a:t>
            </a:r>
          </a:p>
          <a:p>
            <a:pPr algn="just"/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53002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40000" y="1440000"/>
            <a:ext cx="1116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 Özel Hesabının Kullanımı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-Diğer Hesaplarla İlişkilendirilmez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-Proje Süresi ile Sınırlı Olarak Proje Giderleri için Kullanılır</a:t>
            </a:r>
          </a:p>
          <a:p>
            <a:pPr algn="just">
              <a:lnSpc>
                <a:spcPct val="150000"/>
              </a:lnSpc>
            </a:pPr>
            <a:r>
              <a:rPr lang="tr-T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-Avans ve Kredi Kullanımı</a:t>
            </a:r>
          </a:p>
          <a:p>
            <a:pPr algn="just">
              <a:lnSpc>
                <a:spcPct val="150000"/>
              </a:lnSpc>
            </a:pPr>
            <a:endParaRPr lang="tr-TR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tr-TR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4374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2430</TotalTime>
  <Words>603</Words>
  <Application>Microsoft Office PowerPoint</Application>
  <PresentationFormat>Özel</PresentationFormat>
  <Paragraphs>194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Kadiriye UYAR BALTACI</dc:creator>
  <cp:lastModifiedBy>Kurtuluş KUTAY</cp:lastModifiedBy>
  <cp:revision>171</cp:revision>
  <dcterms:created xsi:type="dcterms:W3CDTF">2017-10-29T12:06:31Z</dcterms:created>
  <dcterms:modified xsi:type="dcterms:W3CDTF">2018-01-13T14:34:09Z</dcterms:modified>
</cp:coreProperties>
</file>