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9" r:id="rId1"/>
  </p:sldMasterIdLst>
  <p:notesMasterIdLst>
    <p:notesMasterId r:id="rId147"/>
  </p:notesMasterIdLst>
  <p:sldIdLst>
    <p:sldId id="256" r:id="rId2"/>
    <p:sldId id="345" r:id="rId3"/>
    <p:sldId id="346" r:id="rId4"/>
    <p:sldId id="347" r:id="rId5"/>
    <p:sldId id="348" r:id="rId6"/>
    <p:sldId id="349" r:id="rId7"/>
    <p:sldId id="257" r:id="rId8"/>
    <p:sldId id="258" r:id="rId9"/>
    <p:sldId id="259" r:id="rId10"/>
    <p:sldId id="351" r:id="rId11"/>
    <p:sldId id="352" r:id="rId12"/>
    <p:sldId id="353" r:id="rId13"/>
    <p:sldId id="356" r:id="rId14"/>
    <p:sldId id="355" r:id="rId15"/>
    <p:sldId id="357" r:id="rId16"/>
    <p:sldId id="494" r:id="rId17"/>
    <p:sldId id="495" r:id="rId18"/>
    <p:sldId id="500" r:id="rId19"/>
    <p:sldId id="501" r:id="rId20"/>
    <p:sldId id="496" r:id="rId21"/>
    <p:sldId id="497" r:id="rId22"/>
    <p:sldId id="489" r:id="rId23"/>
    <p:sldId id="490" r:id="rId24"/>
    <p:sldId id="491" r:id="rId25"/>
    <p:sldId id="492" r:id="rId26"/>
    <p:sldId id="502" r:id="rId27"/>
    <p:sldId id="493" r:id="rId28"/>
    <p:sldId id="499" r:id="rId29"/>
    <p:sldId id="264" r:id="rId30"/>
    <p:sldId id="343" r:id="rId31"/>
    <p:sldId id="344" r:id="rId32"/>
    <p:sldId id="323" r:id="rId33"/>
    <p:sldId id="438" r:id="rId34"/>
    <p:sldId id="268" r:id="rId35"/>
    <p:sldId id="360" r:id="rId36"/>
    <p:sldId id="361" r:id="rId37"/>
    <p:sldId id="359" r:id="rId38"/>
    <p:sldId id="270" r:id="rId39"/>
    <p:sldId id="313" r:id="rId40"/>
    <p:sldId id="269" r:id="rId41"/>
    <p:sldId id="271" r:id="rId42"/>
    <p:sldId id="272" r:id="rId43"/>
    <p:sldId id="273" r:id="rId44"/>
    <p:sldId id="276" r:id="rId45"/>
    <p:sldId id="277" r:id="rId46"/>
    <p:sldId id="278" r:id="rId47"/>
    <p:sldId id="279" r:id="rId48"/>
    <p:sldId id="439" r:id="rId49"/>
    <p:sldId id="440" r:id="rId50"/>
    <p:sldId id="441" r:id="rId51"/>
    <p:sldId id="442" r:id="rId52"/>
    <p:sldId id="443" r:id="rId53"/>
    <p:sldId id="444" r:id="rId54"/>
    <p:sldId id="445" r:id="rId55"/>
    <p:sldId id="446" r:id="rId56"/>
    <p:sldId id="447" r:id="rId57"/>
    <p:sldId id="448" r:id="rId58"/>
    <p:sldId id="449" r:id="rId59"/>
    <p:sldId id="450" r:id="rId60"/>
    <p:sldId id="451" r:id="rId61"/>
    <p:sldId id="452" r:id="rId62"/>
    <p:sldId id="453" r:id="rId63"/>
    <p:sldId id="454" r:id="rId64"/>
    <p:sldId id="455" r:id="rId65"/>
    <p:sldId id="456" r:id="rId66"/>
    <p:sldId id="457" r:id="rId67"/>
    <p:sldId id="458" r:id="rId68"/>
    <p:sldId id="459" r:id="rId69"/>
    <p:sldId id="460" r:id="rId70"/>
    <p:sldId id="467" r:id="rId71"/>
    <p:sldId id="468" r:id="rId72"/>
    <p:sldId id="469" r:id="rId73"/>
    <p:sldId id="470" r:id="rId74"/>
    <p:sldId id="471" r:id="rId75"/>
    <p:sldId id="472" r:id="rId76"/>
    <p:sldId id="473" r:id="rId77"/>
    <p:sldId id="474" r:id="rId78"/>
    <p:sldId id="475" r:id="rId79"/>
    <p:sldId id="476" r:id="rId80"/>
    <p:sldId id="477" r:id="rId81"/>
    <p:sldId id="478" r:id="rId82"/>
    <p:sldId id="479" r:id="rId83"/>
    <p:sldId id="480" r:id="rId84"/>
    <p:sldId id="481" r:id="rId85"/>
    <p:sldId id="482" r:id="rId86"/>
    <p:sldId id="483" r:id="rId87"/>
    <p:sldId id="484" r:id="rId88"/>
    <p:sldId id="485" r:id="rId89"/>
    <p:sldId id="486" r:id="rId90"/>
    <p:sldId id="376" r:id="rId91"/>
    <p:sldId id="377" r:id="rId92"/>
    <p:sldId id="379" r:id="rId93"/>
    <p:sldId id="380" r:id="rId94"/>
    <p:sldId id="381" r:id="rId95"/>
    <p:sldId id="382" r:id="rId96"/>
    <p:sldId id="383" r:id="rId97"/>
    <p:sldId id="384" r:id="rId98"/>
    <p:sldId id="385" r:id="rId99"/>
    <p:sldId id="388" r:id="rId100"/>
    <p:sldId id="390" r:id="rId101"/>
    <p:sldId id="391" r:id="rId102"/>
    <p:sldId id="393" r:id="rId103"/>
    <p:sldId id="394" r:id="rId104"/>
    <p:sldId id="395" r:id="rId105"/>
    <p:sldId id="396" r:id="rId106"/>
    <p:sldId id="397" r:id="rId107"/>
    <p:sldId id="398" r:id="rId108"/>
    <p:sldId id="399" r:id="rId109"/>
    <p:sldId id="400" r:id="rId110"/>
    <p:sldId id="401" r:id="rId111"/>
    <p:sldId id="402" r:id="rId112"/>
    <p:sldId id="403" r:id="rId113"/>
    <p:sldId id="404" r:id="rId114"/>
    <p:sldId id="405" r:id="rId115"/>
    <p:sldId id="406" r:id="rId116"/>
    <p:sldId id="407" r:id="rId117"/>
    <p:sldId id="408" r:id="rId118"/>
    <p:sldId id="409" r:id="rId119"/>
    <p:sldId id="410" r:id="rId120"/>
    <p:sldId id="411" r:id="rId121"/>
    <p:sldId id="412" r:id="rId122"/>
    <p:sldId id="413" r:id="rId123"/>
    <p:sldId id="414" r:id="rId124"/>
    <p:sldId id="415" r:id="rId125"/>
    <p:sldId id="417" r:id="rId126"/>
    <p:sldId id="418" r:id="rId127"/>
    <p:sldId id="419" r:id="rId128"/>
    <p:sldId id="420" r:id="rId129"/>
    <p:sldId id="421" r:id="rId130"/>
    <p:sldId id="422" r:id="rId131"/>
    <p:sldId id="423" r:id="rId132"/>
    <p:sldId id="424" r:id="rId133"/>
    <p:sldId id="425" r:id="rId134"/>
    <p:sldId id="426" r:id="rId135"/>
    <p:sldId id="427" r:id="rId136"/>
    <p:sldId id="428" r:id="rId137"/>
    <p:sldId id="429" r:id="rId138"/>
    <p:sldId id="430" r:id="rId139"/>
    <p:sldId id="431" r:id="rId140"/>
    <p:sldId id="432" r:id="rId141"/>
    <p:sldId id="433" r:id="rId142"/>
    <p:sldId id="434" r:id="rId143"/>
    <p:sldId id="435" r:id="rId144"/>
    <p:sldId id="436" r:id="rId145"/>
    <p:sldId id="340" r:id="rId14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8" d="100"/>
          <a:sy n="68" d="100"/>
        </p:scale>
        <p:origin x="-144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viewProps" Target="viewProp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081439-CA04-42FF-B283-FA860F0846D6}" type="doc">
      <dgm:prSet loTypeId="urn:microsoft.com/office/officeart/2005/8/layout/hProcess3" loCatId="process" qsTypeId="urn:microsoft.com/office/officeart/2005/8/quickstyle/simple1" qsCatId="simple" csTypeId="urn:microsoft.com/office/officeart/2005/8/colors/accent1_2" csCatId="accent1" phldr="1"/>
      <dgm:spPr/>
      <dgm:t>
        <a:bodyPr/>
        <a:lstStyle/>
        <a:p>
          <a:endParaRPr lang="tr-TR"/>
        </a:p>
      </dgm:t>
    </dgm:pt>
    <dgm:pt modelId="{432C125C-BF4A-4B15-A072-5D33BDACD1E3}">
      <dgm:prSet custT="1"/>
      <dgm:spPr>
        <a:scene3d>
          <a:camera prst="orthographicFront"/>
          <a:lightRig rig="threePt" dir="t"/>
        </a:scene3d>
        <a:sp3d/>
      </dgm:spPr>
      <dgm:t>
        <a:bodyPr>
          <a:flatTx/>
        </a:bodyPr>
        <a:lstStyle/>
        <a:p>
          <a:pPr rtl="0"/>
          <a:r>
            <a:rPr lang="tr-TR" sz="1400" b="0" i="0" dirty="0" smtClean="0">
              <a:solidFill>
                <a:srgbClr val="C00000"/>
              </a:solidFill>
              <a:latin typeface="Calibri" pitchFamily="34" charset="0"/>
            </a:rPr>
            <a:t>HESAP VERM</a:t>
          </a:r>
          <a:r>
            <a:rPr lang="tr-TR" sz="900" b="0" i="0" dirty="0" smtClean="0">
              <a:solidFill>
                <a:srgbClr val="C00000"/>
              </a:solidFill>
            </a:rPr>
            <a:t>E</a:t>
          </a:r>
          <a:endParaRPr lang="tr-TR" sz="900" b="0" i="0" dirty="0">
            <a:solidFill>
              <a:srgbClr val="C00000"/>
            </a:solidFill>
          </a:endParaRPr>
        </a:p>
      </dgm:t>
    </dgm:pt>
    <dgm:pt modelId="{F1209EED-1DDF-429F-838A-89657D4096F9}" type="parTrans" cxnId="{3E3F8123-1E12-4893-AF12-33720B21771E}">
      <dgm:prSet/>
      <dgm:spPr/>
      <dgm:t>
        <a:bodyPr/>
        <a:lstStyle/>
        <a:p>
          <a:endParaRPr lang="tr-TR"/>
        </a:p>
      </dgm:t>
    </dgm:pt>
    <dgm:pt modelId="{9E2651E6-7A26-441A-BD47-D2AEF3E43822}" type="sibTrans" cxnId="{3E3F8123-1E12-4893-AF12-33720B21771E}">
      <dgm:prSet/>
      <dgm:spPr/>
      <dgm:t>
        <a:bodyPr/>
        <a:lstStyle/>
        <a:p>
          <a:endParaRPr lang="tr-TR"/>
        </a:p>
      </dgm:t>
    </dgm:pt>
    <dgm:pt modelId="{E826209D-06E2-4CB1-9EF3-AEC024C3554A}" type="pres">
      <dgm:prSet presAssocID="{C7081439-CA04-42FF-B283-FA860F0846D6}" presName="Name0" presStyleCnt="0">
        <dgm:presLayoutVars>
          <dgm:dir/>
          <dgm:animLvl val="lvl"/>
          <dgm:resizeHandles val="exact"/>
        </dgm:presLayoutVars>
      </dgm:prSet>
      <dgm:spPr/>
      <dgm:t>
        <a:bodyPr/>
        <a:lstStyle/>
        <a:p>
          <a:endParaRPr lang="tr-TR"/>
        </a:p>
      </dgm:t>
    </dgm:pt>
    <dgm:pt modelId="{876B2ECF-16C7-4859-9D21-BD173F5DC00E}" type="pres">
      <dgm:prSet presAssocID="{C7081439-CA04-42FF-B283-FA860F0846D6}" presName="dummy" presStyleCnt="0"/>
      <dgm:spPr/>
    </dgm:pt>
    <dgm:pt modelId="{23F1D3AA-9C45-4BC8-8C00-6A9590CEC197}" type="pres">
      <dgm:prSet presAssocID="{C7081439-CA04-42FF-B283-FA860F0846D6}" presName="linH" presStyleCnt="0"/>
      <dgm:spPr/>
    </dgm:pt>
    <dgm:pt modelId="{9DD15099-699B-4BE1-97F9-ED96CA7AE30B}" type="pres">
      <dgm:prSet presAssocID="{C7081439-CA04-42FF-B283-FA860F0846D6}" presName="padding1" presStyleCnt="0"/>
      <dgm:spPr/>
    </dgm:pt>
    <dgm:pt modelId="{7ADC7109-F541-4FC8-BC25-08E51D50F567}" type="pres">
      <dgm:prSet presAssocID="{432C125C-BF4A-4B15-A072-5D33BDACD1E3}" presName="linV" presStyleCnt="0"/>
      <dgm:spPr/>
    </dgm:pt>
    <dgm:pt modelId="{AA003FAF-57FF-491E-A90C-C38CC3DF55F4}" type="pres">
      <dgm:prSet presAssocID="{432C125C-BF4A-4B15-A072-5D33BDACD1E3}" presName="spVertical1" presStyleCnt="0"/>
      <dgm:spPr/>
    </dgm:pt>
    <dgm:pt modelId="{0DE1060D-152E-4176-A69C-EC8C92C0F265}" type="pres">
      <dgm:prSet presAssocID="{432C125C-BF4A-4B15-A072-5D33BDACD1E3}" presName="parTx" presStyleLbl="revTx" presStyleIdx="0" presStyleCnt="1" custAng="5400000" custScaleX="181883">
        <dgm:presLayoutVars>
          <dgm:chMax val="0"/>
          <dgm:chPref val="0"/>
          <dgm:bulletEnabled val="1"/>
        </dgm:presLayoutVars>
      </dgm:prSet>
      <dgm:spPr/>
      <dgm:t>
        <a:bodyPr/>
        <a:lstStyle/>
        <a:p>
          <a:endParaRPr lang="tr-TR"/>
        </a:p>
      </dgm:t>
    </dgm:pt>
    <dgm:pt modelId="{92407F01-FF77-4899-A3E2-7CA830B02FF3}" type="pres">
      <dgm:prSet presAssocID="{432C125C-BF4A-4B15-A072-5D33BDACD1E3}" presName="spVertical2" presStyleCnt="0"/>
      <dgm:spPr/>
    </dgm:pt>
    <dgm:pt modelId="{93BB7A9E-C555-45F5-B76C-C733FA6F1204}" type="pres">
      <dgm:prSet presAssocID="{432C125C-BF4A-4B15-A072-5D33BDACD1E3}" presName="spVertical3" presStyleCnt="0"/>
      <dgm:spPr/>
    </dgm:pt>
    <dgm:pt modelId="{EF00CA38-630C-4CC4-897E-5FAF09C40729}" type="pres">
      <dgm:prSet presAssocID="{C7081439-CA04-42FF-B283-FA860F0846D6}" presName="padding2" presStyleCnt="0"/>
      <dgm:spPr/>
    </dgm:pt>
    <dgm:pt modelId="{7D525296-667C-460D-A547-8517852EEBB0}" type="pres">
      <dgm:prSet presAssocID="{C7081439-CA04-42FF-B283-FA860F0846D6}" presName="negArrow" presStyleCnt="0"/>
      <dgm:spPr/>
    </dgm:pt>
    <dgm:pt modelId="{57A9B017-108B-47F0-A66D-5CD933654712}" type="pres">
      <dgm:prSet presAssocID="{C7081439-CA04-42FF-B283-FA860F0846D6}" presName="backgroundArrow" presStyleLbl="node1" presStyleIdx="0" presStyleCnt="1" custAng="5400000" custScaleY="34214" custLinFactNeighborX="0" custLinFactNeighborY="32893"/>
      <dgm:spPr>
        <a:solidFill>
          <a:schemeClr val="accent3">
            <a:lumMod val="85000"/>
          </a:schemeClr>
        </a:solidFill>
      </dgm:spPr>
    </dgm:pt>
  </dgm:ptLst>
  <dgm:cxnLst>
    <dgm:cxn modelId="{3E3F8123-1E12-4893-AF12-33720B21771E}" srcId="{C7081439-CA04-42FF-B283-FA860F0846D6}" destId="{432C125C-BF4A-4B15-A072-5D33BDACD1E3}" srcOrd="0" destOrd="0" parTransId="{F1209EED-1DDF-429F-838A-89657D4096F9}" sibTransId="{9E2651E6-7A26-441A-BD47-D2AEF3E43822}"/>
    <dgm:cxn modelId="{B0B7AB3B-7FC0-4C57-B97D-4B8A09DBD5F3}" type="presOf" srcId="{C7081439-CA04-42FF-B283-FA860F0846D6}" destId="{E826209D-06E2-4CB1-9EF3-AEC024C3554A}" srcOrd="0" destOrd="0" presId="urn:microsoft.com/office/officeart/2005/8/layout/hProcess3"/>
    <dgm:cxn modelId="{C61AECFB-3BCC-42AF-A703-55A6AE1FD208}" type="presOf" srcId="{432C125C-BF4A-4B15-A072-5D33BDACD1E3}" destId="{0DE1060D-152E-4176-A69C-EC8C92C0F265}" srcOrd="0" destOrd="0" presId="urn:microsoft.com/office/officeart/2005/8/layout/hProcess3"/>
    <dgm:cxn modelId="{9A30ECE5-85B0-41CF-BA0D-D48C2DADA6B3}" type="presParOf" srcId="{E826209D-06E2-4CB1-9EF3-AEC024C3554A}" destId="{876B2ECF-16C7-4859-9D21-BD173F5DC00E}" srcOrd="0" destOrd="0" presId="urn:microsoft.com/office/officeart/2005/8/layout/hProcess3"/>
    <dgm:cxn modelId="{9A044B9C-A786-4F3F-B392-29807CFCA645}" type="presParOf" srcId="{E826209D-06E2-4CB1-9EF3-AEC024C3554A}" destId="{23F1D3AA-9C45-4BC8-8C00-6A9590CEC197}" srcOrd="1" destOrd="0" presId="urn:microsoft.com/office/officeart/2005/8/layout/hProcess3"/>
    <dgm:cxn modelId="{E9578D95-592D-4717-A176-0790122D5CBC}" type="presParOf" srcId="{23F1D3AA-9C45-4BC8-8C00-6A9590CEC197}" destId="{9DD15099-699B-4BE1-97F9-ED96CA7AE30B}" srcOrd="0" destOrd="0" presId="urn:microsoft.com/office/officeart/2005/8/layout/hProcess3"/>
    <dgm:cxn modelId="{14DC5DEF-2DFD-4A4E-AF5D-A4650C179076}" type="presParOf" srcId="{23F1D3AA-9C45-4BC8-8C00-6A9590CEC197}" destId="{7ADC7109-F541-4FC8-BC25-08E51D50F567}" srcOrd="1" destOrd="0" presId="urn:microsoft.com/office/officeart/2005/8/layout/hProcess3"/>
    <dgm:cxn modelId="{E4BD4A6B-CDFC-42D2-990A-09C9135BF8AB}" type="presParOf" srcId="{7ADC7109-F541-4FC8-BC25-08E51D50F567}" destId="{AA003FAF-57FF-491E-A90C-C38CC3DF55F4}" srcOrd="0" destOrd="0" presId="urn:microsoft.com/office/officeart/2005/8/layout/hProcess3"/>
    <dgm:cxn modelId="{DF56B49D-AEE0-49C7-AA94-D3C4F4C7B5CB}" type="presParOf" srcId="{7ADC7109-F541-4FC8-BC25-08E51D50F567}" destId="{0DE1060D-152E-4176-A69C-EC8C92C0F265}" srcOrd="1" destOrd="0" presId="urn:microsoft.com/office/officeart/2005/8/layout/hProcess3"/>
    <dgm:cxn modelId="{6109902E-DA98-4EB1-AF93-2F3FA69F8991}" type="presParOf" srcId="{7ADC7109-F541-4FC8-BC25-08E51D50F567}" destId="{92407F01-FF77-4899-A3E2-7CA830B02FF3}" srcOrd="2" destOrd="0" presId="urn:microsoft.com/office/officeart/2005/8/layout/hProcess3"/>
    <dgm:cxn modelId="{1F945164-C163-489B-B04D-BDB9F3C2A3E8}" type="presParOf" srcId="{7ADC7109-F541-4FC8-BC25-08E51D50F567}" destId="{93BB7A9E-C555-45F5-B76C-C733FA6F1204}" srcOrd="3" destOrd="0" presId="urn:microsoft.com/office/officeart/2005/8/layout/hProcess3"/>
    <dgm:cxn modelId="{19BE9E0A-5E85-4D51-895D-CF1F2AB8323E}" type="presParOf" srcId="{23F1D3AA-9C45-4BC8-8C00-6A9590CEC197}" destId="{EF00CA38-630C-4CC4-897E-5FAF09C40729}" srcOrd="2" destOrd="0" presId="urn:microsoft.com/office/officeart/2005/8/layout/hProcess3"/>
    <dgm:cxn modelId="{333E3ED3-3F65-416F-AEF9-DC2A1AB62524}" type="presParOf" srcId="{23F1D3AA-9C45-4BC8-8C00-6A9590CEC197}" destId="{7D525296-667C-460D-A547-8517852EEBB0}" srcOrd="3" destOrd="0" presId="urn:microsoft.com/office/officeart/2005/8/layout/hProcess3"/>
    <dgm:cxn modelId="{9CC3C33C-1228-4EFC-ABBE-ACB66E2D5643}" type="presParOf" srcId="{23F1D3AA-9C45-4BC8-8C00-6A9590CEC197}" destId="{57A9B017-108B-47F0-A66D-5CD933654712}"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693215-7B99-41D3-AE57-03132AC1EA63}"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tr-TR"/>
        </a:p>
      </dgm:t>
    </dgm:pt>
    <dgm:pt modelId="{3AC7E2F2-D274-4205-AB43-5A815A99C63F}">
      <dgm:prSet phldrT="[Metin]"/>
      <dgm:spPr/>
      <dgm:t>
        <a:bodyPr/>
        <a:lstStyle/>
        <a:p>
          <a:r>
            <a:rPr lang="tr-TR" b="1" dirty="0" smtClean="0">
              <a:solidFill>
                <a:schemeClr val="bg1"/>
              </a:solidFill>
            </a:rPr>
            <a:t>Harcama Yetkilisinin harcama talimatı vermesi</a:t>
          </a:r>
          <a:endParaRPr lang="tr-TR" b="1" dirty="0">
            <a:solidFill>
              <a:schemeClr val="bg1"/>
            </a:solidFill>
          </a:endParaRPr>
        </a:p>
      </dgm:t>
    </dgm:pt>
    <dgm:pt modelId="{C0143EDC-A3C6-4D29-BCA5-8AF5F714E3B1}" type="parTrans" cxnId="{031794D8-E69C-478B-93A5-858385EE6B9C}">
      <dgm:prSet/>
      <dgm:spPr/>
      <dgm:t>
        <a:bodyPr/>
        <a:lstStyle/>
        <a:p>
          <a:endParaRPr lang="tr-TR"/>
        </a:p>
      </dgm:t>
    </dgm:pt>
    <dgm:pt modelId="{D1B8C39F-EFF9-4BFD-8E64-465D62615F8A}" type="sibTrans" cxnId="{031794D8-E69C-478B-93A5-858385EE6B9C}">
      <dgm:prSet/>
      <dgm:spPr/>
      <dgm:t>
        <a:bodyPr/>
        <a:lstStyle/>
        <a:p>
          <a:endParaRPr lang="tr-TR"/>
        </a:p>
      </dgm:t>
    </dgm:pt>
    <dgm:pt modelId="{40A58B42-1434-4A35-B46C-601B9BB82C16}">
      <dgm:prSet phldrT="[Metin]"/>
      <dgm:spPr/>
      <dgm:t>
        <a:bodyPr/>
        <a:lstStyle/>
        <a:p>
          <a:r>
            <a:rPr lang="tr-TR" b="1" dirty="0" smtClean="0">
              <a:solidFill>
                <a:schemeClr val="bg1"/>
              </a:solidFill>
            </a:rPr>
            <a:t>Tutarın hak sahibine ödenmesi</a:t>
          </a:r>
          <a:endParaRPr lang="tr-TR" b="1" dirty="0">
            <a:solidFill>
              <a:schemeClr val="bg1"/>
            </a:solidFill>
          </a:endParaRPr>
        </a:p>
      </dgm:t>
    </dgm:pt>
    <dgm:pt modelId="{5EF3CCF9-E2DF-446A-BAE4-544C7DE149E3}" type="parTrans" cxnId="{8548652C-F6F2-40AA-B0D8-BEFD40F64E86}">
      <dgm:prSet/>
      <dgm:spPr/>
      <dgm:t>
        <a:bodyPr/>
        <a:lstStyle/>
        <a:p>
          <a:endParaRPr lang="tr-TR"/>
        </a:p>
      </dgm:t>
    </dgm:pt>
    <dgm:pt modelId="{431412DC-4B6C-47BE-8B94-C2D61B0F1D9F}" type="sibTrans" cxnId="{8548652C-F6F2-40AA-B0D8-BEFD40F64E86}">
      <dgm:prSet/>
      <dgm:spPr/>
      <dgm:t>
        <a:bodyPr/>
        <a:lstStyle/>
        <a:p>
          <a:endParaRPr lang="tr-TR"/>
        </a:p>
      </dgm:t>
    </dgm:pt>
    <dgm:pt modelId="{142DE0D4-6B5F-4B8F-B430-106CC583A6C3}">
      <dgm:prSet/>
      <dgm:spPr/>
      <dgm:t>
        <a:bodyPr/>
        <a:lstStyle/>
        <a:p>
          <a:r>
            <a:rPr lang="tr-TR" b="1" dirty="0" smtClean="0">
              <a:solidFill>
                <a:schemeClr val="bg1"/>
              </a:solidFill>
            </a:rPr>
            <a:t>Giderin gerçekleştirilmesinin, harcama yetkililerince belirlenen görevli tarafından düzenlenen ödeme emri belgesinin harcama yetkilisince imzalanması</a:t>
          </a:r>
          <a:endParaRPr lang="tr-TR" b="1" dirty="0">
            <a:solidFill>
              <a:schemeClr val="bg1"/>
            </a:solidFill>
          </a:endParaRPr>
        </a:p>
      </dgm:t>
    </dgm:pt>
    <dgm:pt modelId="{5FEA990F-0E56-4882-8FD1-FEB6E989710A}" type="parTrans" cxnId="{E7BB78D9-4921-49CA-92CB-4F1F0AF5A6F3}">
      <dgm:prSet/>
      <dgm:spPr/>
      <dgm:t>
        <a:bodyPr/>
        <a:lstStyle/>
        <a:p>
          <a:endParaRPr lang="tr-TR"/>
        </a:p>
      </dgm:t>
    </dgm:pt>
    <dgm:pt modelId="{D4CEAB13-CFA8-43CE-B060-60B7BAC15726}" type="sibTrans" cxnId="{E7BB78D9-4921-49CA-92CB-4F1F0AF5A6F3}">
      <dgm:prSet/>
      <dgm:spPr/>
      <dgm:t>
        <a:bodyPr/>
        <a:lstStyle/>
        <a:p>
          <a:endParaRPr lang="tr-TR"/>
        </a:p>
      </dgm:t>
    </dgm:pt>
    <dgm:pt modelId="{5FC7B8C1-13E4-4021-9240-D2AB4AF01DBE}" type="pres">
      <dgm:prSet presAssocID="{4F693215-7B99-41D3-AE57-03132AC1EA63}" presName="Name0" presStyleCnt="0">
        <dgm:presLayoutVars>
          <dgm:dir/>
          <dgm:resizeHandles val="exact"/>
        </dgm:presLayoutVars>
      </dgm:prSet>
      <dgm:spPr/>
      <dgm:t>
        <a:bodyPr/>
        <a:lstStyle/>
        <a:p>
          <a:endParaRPr lang="tr-TR"/>
        </a:p>
      </dgm:t>
    </dgm:pt>
    <dgm:pt modelId="{3D723413-E714-4A86-80DD-7249A6DF3BB3}" type="pres">
      <dgm:prSet presAssocID="{3AC7E2F2-D274-4205-AB43-5A815A99C63F}" presName="node" presStyleLbl="node1" presStyleIdx="0" presStyleCnt="3" custScaleX="220836" custScaleY="55551" custRadScaleRad="79976">
        <dgm:presLayoutVars>
          <dgm:bulletEnabled val="1"/>
        </dgm:presLayoutVars>
      </dgm:prSet>
      <dgm:spPr/>
      <dgm:t>
        <a:bodyPr/>
        <a:lstStyle/>
        <a:p>
          <a:endParaRPr lang="tr-TR"/>
        </a:p>
      </dgm:t>
    </dgm:pt>
    <dgm:pt modelId="{DE85A561-7F54-4ADD-9EEC-E1319908C057}" type="pres">
      <dgm:prSet presAssocID="{D1B8C39F-EFF9-4BFD-8E64-465D62615F8A}" presName="sibTrans" presStyleLbl="sibTrans2D1" presStyleIdx="0" presStyleCnt="3" custLinFactNeighborX="49875" custLinFactNeighborY="-27072"/>
      <dgm:spPr/>
      <dgm:t>
        <a:bodyPr/>
        <a:lstStyle/>
        <a:p>
          <a:endParaRPr lang="tr-TR"/>
        </a:p>
      </dgm:t>
    </dgm:pt>
    <dgm:pt modelId="{5A0AD528-04C7-45F8-BE68-406EACBD9C6C}" type="pres">
      <dgm:prSet presAssocID="{D1B8C39F-EFF9-4BFD-8E64-465D62615F8A}" presName="connectorText" presStyleLbl="sibTrans2D1" presStyleIdx="0" presStyleCnt="3"/>
      <dgm:spPr/>
      <dgm:t>
        <a:bodyPr/>
        <a:lstStyle/>
        <a:p>
          <a:endParaRPr lang="tr-TR"/>
        </a:p>
      </dgm:t>
    </dgm:pt>
    <dgm:pt modelId="{1FD2EEE6-D2A3-4112-876B-85C2486A32B1}" type="pres">
      <dgm:prSet presAssocID="{40A58B42-1434-4A35-B46C-601B9BB82C16}" presName="node" presStyleLbl="node1" presStyleIdx="1" presStyleCnt="3" custRadScaleRad="80997" custRadScaleInc="-30844">
        <dgm:presLayoutVars>
          <dgm:bulletEnabled val="1"/>
        </dgm:presLayoutVars>
      </dgm:prSet>
      <dgm:spPr/>
      <dgm:t>
        <a:bodyPr/>
        <a:lstStyle/>
        <a:p>
          <a:endParaRPr lang="tr-TR"/>
        </a:p>
      </dgm:t>
    </dgm:pt>
    <dgm:pt modelId="{2586D3DB-E2A3-413B-A726-A76D29BE08FD}" type="pres">
      <dgm:prSet presAssocID="{431412DC-4B6C-47BE-8B94-C2D61B0F1D9F}" presName="sibTrans" presStyleLbl="sibTrans2D1" presStyleIdx="1" presStyleCnt="3" custAng="321433"/>
      <dgm:spPr/>
      <dgm:t>
        <a:bodyPr/>
        <a:lstStyle/>
        <a:p>
          <a:endParaRPr lang="tr-TR"/>
        </a:p>
      </dgm:t>
    </dgm:pt>
    <dgm:pt modelId="{E0D41123-E65E-4DF3-9894-87A6A774833D}" type="pres">
      <dgm:prSet presAssocID="{431412DC-4B6C-47BE-8B94-C2D61B0F1D9F}" presName="connectorText" presStyleLbl="sibTrans2D1" presStyleIdx="1" presStyleCnt="3"/>
      <dgm:spPr/>
      <dgm:t>
        <a:bodyPr/>
        <a:lstStyle/>
        <a:p>
          <a:endParaRPr lang="tr-TR"/>
        </a:p>
      </dgm:t>
    </dgm:pt>
    <dgm:pt modelId="{F50C6FCC-6C92-4B34-8BBD-214E5FA11EBF}" type="pres">
      <dgm:prSet presAssocID="{142DE0D4-6B5F-4B8F-B430-106CC583A6C3}" presName="node" presStyleLbl="node1" presStyleIdx="2" presStyleCnt="3" custScaleY="202803" custRadScaleRad="89438" custRadScaleInc="15705">
        <dgm:presLayoutVars>
          <dgm:bulletEnabled val="1"/>
        </dgm:presLayoutVars>
      </dgm:prSet>
      <dgm:spPr/>
      <dgm:t>
        <a:bodyPr/>
        <a:lstStyle/>
        <a:p>
          <a:endParaRPr lang="tr-TR"/>
        </a:p>
      </dgm:t>
    </dgm:pt>
    <dgm:pt modelId="{4F5CCC0E-E2A0-487F-BE77-BA9CBFCFC7E0}" type="pres">
      <dgm:prSet presAssocID="{D4CEAB13-CFA8-43CE-B060-60B7BAC15726}" presName="sibTrans" presStyleLbl="sibTrans2D1" presStyleIdx="2" presStyleCnt="3"/>
      <dgm:spPr/>
      <dgm:t>
        <a:bodyPr/>
        <a:lstStyle/>
        <a:p>
          <a:endParaRPr lang="tr-TR"/>
        </a:p>
      </dgm:t>
    </dgm:pt>
    <dgm:pt modelId="{59020486-9589-4C96-BFF1-41EC9B90DE69}" type="pres">
      <dgm:prSet presAssocID="{D4CEAB13-CFA8-43CE-B060-60B7BAC15726}" presName="connectorText" presStyleLbl="sibTrans2D1" presStyleIdx="2" presStyleCnt="3"/>
      <dgm:spPr/>
      <dgm:t>
        <a:bodyPr/>
        <a:lstStyle/>
        <a:p>
          <a:endParaRPr lang="tr-TR"/>
        </a:p>
      </dgm:t>
    </dgm:pt>
  </dgm:ptLst>
  <dgm:cxnLst>
    <dgm:cxn modelId="{E6A5E4DC-634D-42D3-B9D9-CA8E370B72AA}" type="presOf" srcId="{D1B8C39F-EFF9-4BFD-8E64-465D62615F8A}" destId="{5A0AD528-04C7-45F8-BE68-406EACBD9C6C}" srcOrd="1" destOrd="0" presId="urn:microsoft.com/office/officeart/2005/8/layout/cycle7"/>
    <dgm:cxn modelId="{2168D08B-4D84-46E8-AD9A-AC508208057C}" type="presOf" srcId="{142DE0D4-6B5F-4B8F-B430-106CC583A6C3}" destId="{F50C6FCC-6C92-4B34-8BBD-214E5FA11EBF}" srcOrd="0" destOrd="0" presId="urn:microsoft.com/office/officeart/2005/8/layout/cycle7"/>
    <dgm:cxn modelId="{8548652C-F6F2-40AA-B0D8-BEFD40F64E86}" srcId="{4F693215-7B99-41D3-AE57-03132AC1EA63}" destId="{40A58B42-1434-4A35-B46C-601B9BB82C16}" srcOrd="1" destOrd="0" parTransId="{5EF3CCF9-E2DF-446A-BAE4-544C7DE149E3}" sibTransId="{431412DC-4B6C-47BE-8B94-C2D61B0F1D9F}"/>
    <dgm:cxn modelId="{7DF9AF6E-B176-42F7-8FAF-087A5DADF040}" type="presOf" srcId="{40A58B42-1434-4A35-B46C-601B9BB82C16}" destId="{1FD2EEE6-D2A3-4112-876B-85C2486A32B1}" srcOrd="0" destOrd="0" presId="urn:microsoft.com/office/officeart/2005/8/layout/cycle7"/>
    <dgm:cxn modelId="{E8D05DCA-A3B1-4CFD-B69D-7F9D57045920}" type="presOf" srcId="{4F693215-7B99-41D3-AE57-03132AC1EA63}" destId="{5FC7B8C1-13E4-4021-9240-D2AB4AF01DBE}" srcOrd="0" destOrd="0" presId="urn:microsoft.com/office/officeart/2005/8/layout/cycle7"/>
    <dgm:cxn modelId="{0482784D-132F-4866-85CF-7E7C4767D7F8}" type="presOf" srcId="{431412DC-4B6C-47BE-8B94-C2D61B0F1D9F}" destId="{2586D3DB-E2A3-413B-A726-A76D29BE08FD}" srcOrd="0" destOrd="0" presId="urn:microsoft.com/office/officeart/2005/8/layout/cycle7"/>
    <dgm:cxn modelId="{1C7FEF5F-A02E-4A2D-B662-C3D0918A23B6}" type="presOf" srcId="{3AC7E2F2-D274-4205-AB43-5A815A99C63F}" destId="{3D723413-E714-4A86-80DD-7249A6DF3BB3}" srcOrd="0" destOrd="0" presId="urn:microsoft.com/office/officeart/2005/8/layout/cycle7"/>
    <dgm:cxn modelId="{EE9D4F02-28E6-45AD-A981-4F1D61420516}" type="presOf" srcId="{D4CEAB13-CFA8-43CE-B060-60B7BAC15726}" destId="{59020486-9589-4C96-BFF1-41EC9B90DE69}" srcOrd="1" destOrd="0" presId="urn:microsoft.com/office/officeart/2005/8/layout/cycle7"/>
    <dgm:cxn modelId="{031794D8-E69C-478B-93A5-858385EE6B9C}" srcId="{4F693215-7B99-41D3-AE57-03132AC1EA63}" destId="{3AC7E2F2-D274-4205-AB43-5A815A99C63F}" srcOrd="0" destOrd="0" parTransId="{C0143EDC-A3C6-4D29-BCA5-8AF5F714E3B1}" sibTransId="{D1B8C39F-EFF9-4BFD-8E64-465D62615F8A}"/>
    <dgm:cxn modelId="{44FAF79E-5F5B-4E15-AD9B-8A64C9C950B5}" type="presOf" srcId="{431412DC-4B6C-47BE-8B94-C2D61B0F1D9F}" destId="{E0D41123-E65E-4DF3-9894-87A6A774833D}" srcOrd="1" destOrd="0" presId="urn:microsoft.com/office/officeart/2005/8/layout/cycle7"/>
    <dgm:cxn modelId="{D42C9E42-1995-4ACA-A9CC-56B9EF63D10F}" type="presOf" srcId="{D4CEAB13-CFA8-43CE-B060-60B7BAC15726}" destId="{4F5CCC0E-E2A0-487F-BE77-BA9CBFCFC7E0}" srcOrd="0" destOrd="0" presId="urn:microsoft.com/office/officeart/2005/8/layout/cycle7"/>
    <dgm:cxn modelId="{E7BB78D9-4921-49CA-92CB-4F1F0AF5A6F3}" srcId="{4F693215-7B99-41D3-AE57-03132AC1EA63}" destId="{142DE0D4-6B5F-4B8F-B430-106CC583A6C3}" srcOrd="2" destOrd="0" parTransId="{5FEA990F-0E56-4882-8FD1-FEB6E989710A}" sibTransId="{D4CEAB13-CFA8-43CE-B060-60B7BAC15726}"/>
    <dgm:cxn modelId="{DC79E664-2B56-4F6B-BBAE-135D1C3120AE}" type="presOf" srcId="{D1B8C39F-EFF9-4BFD-8E64-465D62615F8A}" destId="{DE85A561-7F54-4ADD-9EEC-E1319908C057}" srcOrd="0" destOrd="0" presId="urn:microsoft.com/office/officeart/2005/8/layout/cycle7"/>
    <dgm:cxn modelId="{AACF3B67-D1A4-4F82-8923-16D4C67BC33C}" type="presParOf" srcId="{5FC7B8C1-13E4-4021-9240-D2AB4AF01DBE}" destId="{3D723413-E714-4A86-80DD-7249A6DF3BB3}" srcOrd="0" destOrd="0" presId="urn:microsoft.com/office/officeart/2005/8/layout/cycle7"/>
    <dgm:cxn modelId="{11AA1240-5C45-40E8-9B35-5FB223F9D96F}" type="presParOf" srcId="{5FC7B8C1-13E4-4021-9240-D2AB4AF01DBE}" destId="{DE85A561-7F54-4ADD-9EEC-E1319908C057}" srcOrd="1" destOrd="0" presId="urn:microsoft.com/office/officeart/2005/8/layout/cycle7"/>
    <dgm:cxn modelId="{3B44E6BC-F885-47A1-BA19-4B0BEA881D68}" type="presParOf" srcId="{DE85A561-7F54-4ADD-9EEC-E1319908C057}" destId="{5A0AD528-04C7-45F8-BE68-406EACBD9C6C}" srcOrd="0" destOrd="0" presId="urn:microsoft.com/office/officeart/2005/8/layout/cycle7"/>
    <dgm:cxn modelId="{466CC0B1-DE3C-4292-A343-8C49D9489FFC}" type="presParOf" srcId="{5FC7B8C1-13E4-4021-9240-D2AB4AF01DBE}" destId="{1FD2EEE6-D2A3-4112-876B-85C2486A32B1}" srcOrd="2" destOrd="0" presId="urn:microsoft.com/office/officeart/2005/8/layout/cycle7"/>
    <dgm:cxn modelId="{D84079E9-239C-43A7-99FA-10487B188F0B}" type="presParOf" srcId="{5FC7B8C1-13E4-4021-9240-D2AB4AF01DBE}" destId="{2586D3DB-E2A3-413B-A726-A76D29BE08FD}" srcOrd="3" destOrd="0" presId="urn:microsoft.com/office/officeart/2005/8/layout/cycle7"/>
    <dgm:cxn modelId="{D2D38A97-22E0-4AFE-8BAE-9F3605D67344}" type="presParOf" srcId="{2586D3DB-E2A3-413B-A726-A76D29BE08FD}" destId="{E0D41123-E65E-4DF3-9894-87A6A774833D}" srcOrd="0" destOrd="0" presId="urn:microsoft.com/office/officeart/2005/8/layout/cycle7"/>
    <dgm:cxn modelId="{58B61C4D-1F7D-4B7D-B985-9755C96C35B5}" type="presParOf" srcId="{5FC7B8C1-13E4-4021-9240-D2AB4AF01DBE}" destId="{F50C6FCC-6C92-4B34-8BBD-214E5FA11EBF}" srcOrd="4" destOrd="0" presId="urn:microsoft.com/office/officeart/2005/8/layout/cycle7"/>
    <dgm:cxn modelId="{D2A4F056-E1EA-4E9D-B5B8-6F6279974E64}" type="presParOf" srcId="{5FC7B8C1-13E4-4021-9240-D2AB4AF01DBE}" destId="{4F5CCC0E-E2A0-487F-BE77-BA9CBFCFC7E0}" srcOrd="5" destOrd="0" presId="urn:microsoft.com/office/officeart/2005/8/layout/cycle7"/>
    <dgm:cxn modelId="{2FE9C28E-01A8-43A8-A50B-EF1B76286608}" type="presParOf" srcId="{4F5CCC0E-E2A0-487F-BE77-BA9CBFCFC7E0}" destId="{59020486-9589-4C96-BFF1-41EC9B90DE69}"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5A0E79-4E73-4BB0-80B1-E702E4906CA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EDB1438B-4EDD-4523-ACF2-8BA734D70E31}">
      <dgm:prSet phldrT="[Metin]"/>
      <dgm:spPr/>
      <dgm:t>
        <a:bodyPr/>
        <a:lstStyle/>
        <a:p>
          <a:r>
            <a:rPr lang="tr-TR" dirty="0" smtClean="0">
              <a:solidFill>
                <a:schemeClr val="tx1"/>
              </a:solidFill>
            </a:rPr>
            <a:t>Sayıştay Denetimi </a:t>
          </a:r>
          <a:endParaRPr lang="tr-TR" dirty="0">
            <a:solidFill>
              <a:schemeClr val="tx1"/>
            </a:solidFill>
          </a:endParaRPr>
        </a:p>
      </dgm:t>
    </dgm:pt>
    <dgm:pt modelId="{4FF670FA-8ED3-40DC-8FC0-BB6E63636F52}" type="parTrans" cxnId="{899770D3-BFE1-4E82-9066-044C811839C7}">
      <dgm:prSet/>
      <dgm:spPr/>
      <dgm:t>
        <a:bodyPr/>
        <a:lstStyle/>
        <a:p>
          <a:endParaRPr lang="tr-TR"/>
        </a:p>
      </dgm:t>
    </dgm:pt>
    <dgm:pt modelId="{5CF08DFF-B958-485F-BBCE-BF71C26272F2}" type="sibTrans" cxnId="{899770D3-BFE1-4E82-9066-044C811839C7}">
      <dgm:prSet/>
      <dgm:spPr/>
      <dgm:t>
        <a:bodyPr/>
        <a:lstStyle/>
        <a:p>
          <a:endParaRPr lang="tr-TR"/>
        </a:p>
      </dgm:t>
    </dgm:pt>
    <dgm:pt modelId="{4F0F4D86-8A9A-40F0-8B3A-85D0B1A8D0E9}">
      <dgm:prSet phldrT="[Metin]"/>
      <dgm:spPr/>
      <dgm:t>
        <a:bodyPr/>
        <a:lstStyle/>
        <a:p>
          <a:r>
            <a:rPr lang="tr-TR" dirty="0" smtClean="0">
              <a:solidFill>
                <a:schemeClr val="tx1"/>
              </a:solidFill>
            </a:rPr>
            <a:t>Düzenlilik Denetimi</a:t>
          </a:r>
          <a:endParaRPr lang="tr-TR" dirty="0">
            <a:solidFill>
              <a:schemeClr val="tx1"/>
            </a:solidFill>
          </a:endParaRPr>
        </a:p>
      </dgm:t>
    </dgm:pt>
    <dgm:pt modelId="{1EE7ADBC-6006-4D00-AC7D-8DA89E964BBE}" type="parTrans" cxnId="{914A1029-31D3-4266-BBDA-E77A1E65979C}">
      <dgm:prSet/>
      <dgm:spPr/>
      <dgm:t>
        <a:bodyPr/>
        <a:lstStyle/>
        <a:p>
          <a:endParaRPr lang="tr-TR"/>
        </a:p>
      </dgm:t>
    </dgm:pt>
    <dgm:pt modelId="{F99F594B-81CA-45CB-A3A9-E4ED9CC8DA43}" type="sibTrans" cxnId="{914A1029-31D3-4266-BBDA-E77A1E65979C}">
      <dgm:prSet/>
      <dgm:spPr/>
      <dgm:t>
        <a:bodyPr/>
        <a:lstStyle/>
        <a:p>
          <a:endParaRPr lang="tr-TR"/>
        </a:p>
      </dgm:t>
    </dgm:pt>
    <dgm:pt modelId="{22282521-C420-4111-9501-5BAE4E77F962}">
      <dgm:prSet phldrT="[Metin]"/>
      <dgm:spPr/>
      <dgm:t>
        <a:bodyPr/>
        <a:lstStyle/>
        <a:p>
          <a:r>
            <a:rPr lang="tr-TR" dirty="0" smtClean="0">
              <a:solidFill>
                <a:schemeClr val="tx1"/>
              </a:solidFill>
            </a:rPr>
            <a:t>Performans Denetimi</a:t>
          </a:r>
          <a:endParaRPr lang="tr-TR" dirty="0">
            <a:solidFill>
              <a:schemeClr val="tx1"/>
            </a:solidFill>
          </a:endParaRPr>
        </a:p>
      </dgm:t>
    </dgm:pt>
    <dgm:pt modelId="{22D058E3-5C8B-4F0C-B882-039A2A273B67}" type="parTrans" cxnId="{BCC20FEB-77AA-4F96-97F0-618B262E484B}">
      <dgm:prSet/>
      <dgm:spPr/>
      <dgm:t>
        <a:bodyPr/>
        <a:lstStyle/>
        <a:p>
          <a:endParaRPr lang="tr-TR"/>
        </a:p>
      </dgm:t>
    </dgm:pt>
    <dgm:pt modelId="{D216CB4F-B408-46FE-9395-A4117CA6040E}" type="sibTrans" cxnId="{BCC20FEB-77AA-4F96-97F0-618B262E484B}">
      <dgm:prSet/>
      <dgm:spPr/>
      <dgm:t>
        <a:bodyPr/>
        <a:lstStyle/>
        <a:p>
          <a:endParaRPr lang="tr-TR"/>
        </a:p>
      </dgm:t>
    </dgm:pt>
    <dgm:pt modelId="{009FE174-6659-4625-92F3-16FBF1C194B9}">
      <dgm:prSet/>
      <dgm:spPr/>
      <dgm:t>
        <a:bodyPr/>
        <a:lstStyle/>
        <a:p>
          <a:r>
            <a:rPr lang="tr-TR" dirty="0" smtClean="0">
              <a:solidFill>
                <a:schemeClr val="tx1"/>
              </a:solidFill>
            </a:rPr>
            <a:t>Mali Denetim</a:t>
          </a:r>
          <a:endParaRPr lang="tr-TR" dirty="0">
            <a:solidFill>
              <a:schemeClr val="tx1"/>
            </a:solidFill>
          </a:endParaRPr>
        </a:p>
      </dgm:t>
    </dgm:pt>
    <dgm:pt modelId="{E514C704-C48C-419D-9BD5-10AA2EEB2176}" type="parTrans" cxnId="{416F468C-5856-4E95-B7A2-A2495CCF064A}">
      <dgm:prSet/>
      <dgm:spPr/>
      <dgm:t>
        <a:bodyPr/>
        <a:lstStyle/>
        <a:p>
          <a:endParaRPr lang="tr-TR"/>
        </a:p>
      </dgm:t>
    </dgm:pt>
    <dgm:pt modelId="{F95AF6A0-457B-4943-8C3E-C1194B225370}" type="sibTrans" cxnId="{416F468C-5856-4E95-B7A2-A2495CCF064A}">
      <dgm:prSet/>
      <dgm:spPr/>
      <dgm:t>
        <a:bodyPr/>
        <a:lstStyle/>
        <a:p>
          <a:endParaRPr lang="tr-TR"/>
        </a:p>
      </dgm:t>
    </dgm:pt>
    <dgm:pt modelId="{22DCC273-0B61-4993-AD02-5446E374AD46}">
      <dgm:prSet/>
      <dgm:spPr/>
      <dgm:t>
        <a:bodyPr/>
        <a:lstStyle/>
        <a:p>
          <a:r>
            <a:rPr lang="tr-TR" dirty="0" smtClean="0">
              <a:solidFill>
                <a:schemeClr val="tx1"/>
              </a:solidFill>
            </a:rPr>
            <a:t>Uygunluk Denetimi</a:t>
          </a:r>
          <a:endParaRPr lang="tr-TR" dirty="0">
            <a:solidFill>
              <a:schemeClr val="tx1"/>
            </a:solidFill>
          </a:endParaRPr>
        </a:p>
      </dgm:t>
    </dgm:pt>
    <dgm:pt modelId="{5F56ABBB-CD3C-41AD-8E3C-5DC457BAD82F}" type="parTrans" cxnId="{A57D6B71-06F7-4680-945D-27E81645F621}">
      <dgm:prSet/>
      <dgm:spPr/>
      <dgm:t>
        <a:bodyPr/>
        <a:lstStyle/>
        <a:p>
          <a:endParaRPr lang="tr-TR"/>
        </a:p>
      </dgm:t>
    </dgm:pt>
    <dgm:pt modelId="{EF43F0FD-144D-47D6-8496-A6755D7BD0D6}" type="sibTrans" cxnId="{A57D6B71-06F7-4680-945D-27E81645F621}">
      <dgm:prSet/>
      <dgm:spPr/>
      <dgm:t>
        <a:bodyPr/>
        <a:lstStyle/>
        <a:p>
          <a:endParaRPr lang="tr-TR"/>
        </a:p>
      </dgm:t>
    </dgm:pt>
    <dgm:pt modelId="{70D17EA0-DCB2-4D20-A47C-B93F6A77D9D9}" type="pres">
      <dgm:prSet presAssocID="{465A0E79-4E73-4BB0-80B1-E702E4906CAA}" presName="hierChild1" presStyleCnt="0">
        <dgm:presLayoutVars>
          <dgm:orgChart val="1"/>
          <dgm:chPref val="1"/>
          <dgm:dir/>
          <dgm:animOne val="branch"/>
          <dgm:animLvl val="lvl"/>
          <dgm:resizeHandles/>
        </dgm:presLayoutVars>
      </dgm:prSet>
      <dgm:spPr/>
      <dgm:t>
        <a:bodyPr/>
        <a:lstStyle/>
        <a:p>
          <a:endParaRPr lang="tr-TR"/>
        </a:p>
      </dgm:t>
    </dgm:pt>
    <dgm:pt modelId="{55ECE645-896A-4CEE-B264-76487E6FE9D9}" type="pres">
      <dgm:prSet presAssocID="{EDB1438B-4EDD-4523-ACF2-8BA734D70E31}" presName="hierRoot1" presStyleCnt="0">
        <dgm:presLayoutVars>
          <dgm:hierBranch val="init"/>
        </dgm:presLayoutVars>
      </dgm:prSet>
      <dgm:spPr/>
    </dgm:pt>
    <dgm:pt modelId="{826C24E1-638A-49C0-9B47-3FB7588FD62A}" type="pres">
      <dgm:prSet presAssocID="{EDB1438B-4EDD-4523-ACF2-8BA734D70E31}" presName="rootComposite1" presStyleCnt="0"/>
      <dgm:spPr/>
    </dgm:pt>
    <dgm:pt modelId="{BEFE9397-8E12-484F-850B-81A3129CDC54}" type="pres">
      <dgm:prSet presAssocID="{EDB1438B-4EDD-4523-ACF2-8BA734D70E31}" presName="rootText1" presStyleLbl="node0" presStyleIdx="0" presStyleCnt="1" custScaleX="301526">
        <dgm:presLayoutVars>
          <dgm:chPref val="3"/>
        </dgm:presLayoutVars>
      </dgm:prSet>
      <dgm:spPr/>
      <dgm:t>
        <a:bodyPr/>
        <a:lstStyle/>
        <a:p>
          <a:endParaRPr lang="tr-TR"/>
        </a:p>
      </dgm:t>
    </dgm:pt>
    <dgm:pt modelId="{D3DF27C9-7418-4023-8943-8989E33E17DC}" type="pres">
      <dgm:prSet presAssocID="{EDB1438B-4EDD-4523-ACF2-8BA734D70E31}" presName="rootConnector1" presStyleLbl="node1" presStyleIdx="0" presStyleCnt="0"/>
      <dgm:spPr/>
      <dgm:t>
        <a:bodyPr/>
        <a:lstStyle/>
        <a:p>
          <a:endParaRPr lang="tr-TR"/>
        </a:p>
      </dgm:t>
    </dgm:pt>
    <dgm:pt modelId="{98C57CFF-1B2F-4F20-8C65-FEBAE608C352}" type="pres">
      <dgm:prSet presAssocID="{EDB1438B-4EDD-4523-ACF2-8BA734D70E31}" presName="hierChild2" presStyleCnt="0"/>
      <dgm:spPr/>
    </dgm:pt>
    <dgm:pt modelId="{174DD851-A62D-4A84-9766-809EAF8D0BE1}" type="pres">
      <dgm:prSet presAssocID="{1EE7ADBC-6006-4D00-AC7D-8DA89E964BBE}" presName="Name37" presStyleLbl="parChTrans1D2" presStyleIdx="0" presStyleCnt="2"/>
      <dgm:spPr/>
      <dgm:t>
        <a:bodyPr/>
        <a:lstStyle/>
        <a:p>
          <a:endParaRPr lang="tr-TR"/>
        </a:p>
      </dgm:t>
    </dgm:pt>
    <dgm:pt modelId="{8E836E6D-99E0-400F-92BC-FE1A8B56C82A}" type="pres">
      <dgm:prSet presAssocID="{4F0F4D86-8A9A-40F0-8B3A-85D0B1A8D0E9}" presName="hierRoot2" presStyleCnt="0">
        <dgm:presLayoutVars>
          <dgm:hierBranch val="init"/>
        </dgm:presLayoutVars>
      </dgm:prSet>
      <dgm:spPr/>
    </dgm:pt>
    <dgm:pt modelId="{1C402865-7BE5-46BA-B296-41EFBFC85B25}" type="pres">
      <dgm:prSet presAssocID="{4F0F4D86-8A9A-40F0-8B3A-85D0B1A8D0E9}" presName="rootComposite" presStyleCnt="0"/>
      <dgm:spPr/>
    </dgm:pt>
    <dgm:pt modelId="{3568BA69-4B44-49DA-87E3-3B7EAF685711}" type="pres">
      <dgm:prSet presAssocID="{4F0F4D86-8A9A-40F0-8B3A-85D0B1A8D0E9}" presName="rootText" presStyleLbl="node2" presStyleIdx="0" presStyleCnt="2" custScaleX="171199">
        <dgm:presLayoutVars>
          <dgm:chPref val="3"/>
        </dgm:presLayoutVars>
      </dgm:prSet>
      <dgm:spPr/>
      <dgm:t>
        <a:bodyPr/>
        <a:lstStyle/>
        <a:p>
          <a:endParaRPr lang="tr-TR"/>
        </a:p>
      </dgm:t>
    </dgm:pt>
    <dgm:pt modelId="{33CCB4E6-33A9-490B-92DA-77AC90C91716}" type="pres">
      <dgm:prSet presAssocID="{4F0F4D86-8A9A-40F0-8B3A-85D0B1A8D0E9}" presName="rootConnector" presStyleLbl="node2" presStyleIdx="0" presStyleCnt="2"/>
      <dgm:spPr/>
      <dgm:t>
        <a:bodyPr/>
        <a:lstStyle/>
        <a:p>
          <a:endParaRPr lang="tr-TR"/>
        </a:p>
      </dgm:t>
    </dgm:pt>
    <dgm:pt modelId="{EE110D5B-9EFD-4B5F-B91E-C2FC39A287C4}" type="pres">
      <dgm:prSet presAssocID="{4F0F4D86-8A9A-40F0-8B3A-85D0B1A8D0E9}" presName="hierChild4" presStyleCnt="0"/>
      <dgm:spPr/>
    </dgm:pt>
    <dgm:pt modelId="{E0D25F03-F042-4B52-944D-9BA3662C4B0F}" type="pres">
      <dgm:prSet presAssocID="{E514C704-C48C-419D-9BD5-10AA2EEB2176}" presName="Name37" presStyleLbl="parChTrans1D3" presStyleIdx="0" presStyleCnt="2"/>
      <dgm:spPr/>
      <dgm:t>
        <a:bodyPr/>
        <a:lstStyle/>
        <a:p>
          <a:endParaRPr lang="tr-TR"/>
        </a:p>
      </dgm:t>
    </dgm:pt>
    <dgm:pt modelId="{AC6146A2-6567-42CA-AE68-209E4A59D856}" type="pres">
      <dgm:prSet presAssocID="{009FE174-6659-4625-92F3-16FBF1C194B9}" presName="hierRoot2" presStyleCnt="0">
        <dgm:presLayoutVars>
          <dgm:hierBranch val="init"/>
        </dgm:presLayoutVars>
      </dgm:prSet>
      <dgm:spPr/>
    </dgm:pt>
    <dgm:pt modelId="{E86F087E-618C-4AFB-BF97-59347166B58A}" type="pres">
      <dgm:prSet presAssocID="{009FE174-6659-4625-92F3-16FBF1C194B9}" presName="rootComposite" presStyleCnt="0"/>
      <dgm:spPr/>
    </dgm:pt>
    <dgm:pt modelId="{F3F3B5DB-92FF-434F-AB71-3F19F91571FB}" type="pres">
      <dgm:prSet presAssocID="{009FE174-6659-4625-92F3-16FBF1C194B9}" presName="rootText" presStyleLbl="node3" presStyleIdx="0" presStyleCnt="2" custScaleX="170531">
        <dgm:presLayoutVars>
          <dgm:chPref val="3"/>
        </dgm:presLayoutVars>
      </dgm:prSet>
      <dgm:spPr/>
      <dgm:t>
        <a:bodyPr/>
        <a:lstStyle/>
        <a:p>
          <a:endParaRPr lang="tr-TR"/>
        </a:p>
      </dgm:t>
    </dgm:pt>
    <dgm:pt modelId="{F005131F-D6B4-48CB-9847-57EA1FF9B594}" type="pres">
      <dgm:prSet presAssocID="{009FE174-6659-4625-92F3-16FBF1C194B9}" presName="rootConnector" presStyleLbl="node3" presStyleIdx="0" presStyleCnt="2"/>
      <dgm:spPr/>
      <dgm:t>
        <a:bodyPr/>
        <a:lstStyle/>
        <a:p>
          <a:endParaRPr lang="tr-TR"/>
        </a:p>
      </dgm:t>
    </dgm:pt>
    <dgm:pt modelId="{59DE223D-93DD-4585-8441-794D61A2E722}" type="pres">
      <dgm:prSet presAssocID="{009FE174-6659-4625-92F3-16FBF1C194B9}" presName="hierChild4" presStyleCnt="0"/>
      <dgm:spPr/>
    </dgm:pt>
    <dgm:pt modelId="{3AAD5640-19CF-4B63-B36A-17F450F543AD}" type="pres">
      <dgm:prSet presAssocID="{009FE174-6659-4625-92F3-16FBF1C194B9}" presName="hierChild5" presStyleCnt="0"/>
      <dgm:spPr/>
    </dgm:pt>
    <dgm:pt modelId="{D65AB790-F76B-42D5-8642-0DC6D202B8AC}" type="pres">
      <dgm:prSet presAssocID="{5F56ABBB-CD3C-41AD-8E3C-5DC457BAD82F}" presName="Name37" presStyleLbl="parChTrans1D3" presStyleIdx="1" presStyleCnt="2"/>
      <dgm:spPr/>
      <dgm:t>
        <a:bodyPr/>
        <a:lstStyle/>
        <a:p>
          <a:endParaRPr lang="tr-TR"/>
        </a:p>
      </dgm:t>
    </dgm:pt>
    <dgm:pt modelId="{4AFCDCD5-8AB7-4C46-AE27-C34147BD20BF}" type="pres">
      <dgm:prSet presAssocID="{22DCC273-0B61-4993-AD02-5446E374AD46}" presName="hierRoot2" presStyleCnt="0">
        <dgm:presLayoutVars>
          <dgm:hierBranch val="init"/>
        </dgm:presLayoutVars>
      </dgm:prSet>
      <dgm:spPr/>
    </dgm:pt>
    <dgm:pt modelId="{9DF53DA8-F1A8-4897-B4D6-C57570C1FEB0}" type="pres">
      <dgm:prSet presAssocID="{22DCC273-0B61-4993-AD02-5446E374AD46}" presName="rootComposite" presStyleCnt="0"/>
      <dgm:spPr/>
    </dgm:pt>
    <dgm:pt modelId="{3A54BDC3-D8F0-443B-B5EE-0386CB248681}" type="pres">
      <dgm:prSet presAssocID="{22DCC273-0B61-4993-AD02-5446E374AD46}" presName="rootText" presStyleLbl="node3" presStyleIdx="1" presStyleCnt="2" custScaleX="165755" custLinFactNeighborX="4689" custLinFactNeighborY="2841">
        <dgm:presLayoutVars>
          <dgm:chPref val="3"/>
        </dgm:presLayoutVars>
      </dgm:prSet>
      <dgm:spPr/>
      <dgm:t>
        <a:bodyPr/>
        <a:lstStyle/>
        <a:p>
          <a:endParaRPr lang="tr-TR"/>
        </a:p>
      </dgm:t>
    </dgm:pt>
    <dgm:pt modelId="{06BDB9E1-6D4B-4294-9E79-E0FDC274C494}" type="pres">
      <dgm:prSet presAssocID="{22DCC273-0B61-4993-AD02-5446E374AD46}" presName="rootConnector" presStyleLbl="node3" presStyleIdx="1" presStyleCnt="2"/>
      <dgm:spPr/>
      <dgm:t>
        <a:bodyPr/>
        <a:lstStyle/>
        <a:p>
          <a:endParaRPr lang="tr-TR"/>
        </a:p>
      </dgm:t>
    </dgm:pt>
    <dgm:pt modelId="{339B6037-7720-4A08-9440-321CB9DBEB9B}" type="pres">
      <dgm:prSet presAssocID="{22DCC273-0B61-4993-AD02-5446E374AD46}" presName="hierChild4" presStyleCnt="0"/>
      <dgm:spPr/>
    </dgm:pt>
    <dgm:pt modelId="{0F328DE5-88A6-4989-B4B5-9E57FAA622B8}" type="pres">
      <dgm:prSet presAssocID="{22DCC273-0B61-4993-AD02-5446E374AD46}" presName="hierChild5" presStyleCnt="0"/>
      <dgm:spPr/>
    </dgm:pt>
    <dgm:pt modelId="{EF79AB4B-D3BF-406B-8382-31F47B5B0861}" type="pres">
      <dgm:prSet presAssocID="{4F0F4D86-8A9A-40F0-8B3A-85D0B1A8D0E9}" presName="hierChild5" presStyleCnt="0"/>
      <dgm:spPr/>
    </dgm:pt>
    <dgm:pt modelId="{5DC8A7AA-9A0E-4A2C-8A1D-7C84B2B295B7}" type="pres">
      <dgm:prSet presAssocID="{22D058E3-5C8B-4F0C-B882-039A2A273B67}" presName="Name37" presStyleLbl="parChTrans1D2" presStyleIdx="1" presStyleCnt="2"/>
      <dgm:spPr/>
      <dgm:t>
        <a:bodyPr/>
        <a:lstStyle/>
        <a:p>
          <a:endParaRPr lang="tr-TR"/>
        </a:p>
      </dgm:t>
    </dgm:pt>
    <dgm:pt modelId="{148CB149-A66F-4599-8FFA-051CE8E879FC}" type="pres">
      <dgm:prSet presAssocID="{22282521-C420-4111-9501-5BAE4E77F962}" presName="hierRoot2" presStyleCnt="0">
        <dgm:presLayoutVars>
          <dgm:hierBranch val="init"/>
        </dgm:presLayoutVars>
      </dgm:prSet>
      <dgm:spPr/>
    </dgm:pt>
    <dgm:pt modelId="{CAE7FAFC-3C37-4090-A3D5-4DE718F6A620}" type="pres">
      <dgm:prSet presAssocID="{22282521-C420-4111-9501-5BAE4E77F962}" presName="rootComposite" presStyleCnt="0"/>
      <dgm:spPr/>
    </dgm:pt>
    <dgm:pt modelId="{0B1F4C0E-7149-4C77-A9CA-9565330EC00A}" type="pres">
      <dgm:prSet presAssocID="{22282521-C420-4111-9501-5BAE4E77F962}" presName="rootText" presStyleLbl="node2" presStyleIdx="1" presStyleCnt="2" custScaleX="185884">
        <dgm:presLayoutVars>
          <dgm:chPref val="3"/>
        </dgm:presLayoutVars>
      </dgm:prSet>
      <dgm:spPr/>
      <dgm:t>
        <a:bodyPr/>
        <a:lstStyle/>
        <a:p>
          <a:endParaRPr lang="tr-TR"/>
        </a:p>
      </dgm:t>
    </dgm:pt>
    <dgm:pt modelId="{4D89D433-CF1F-40BC-8CAD-C70BF79B0B55}" type="pres">
      <dgm:prSet presAssocID="{22282521-C420-4111-9501-5BAE4E77F962}" presName="rootConnector" presStyleLbl="node2" presStyleIdx="1" presStyleCnt="2"/>
      <dgm:spPr/>
      <dgm:t>
        <a:bodyPr/>
        <a:lstStyle/>
        <a:p>
          <a:endParaRPr lang="tr-TR"/>
        </a:p>
      </dgm:t>
    </dgm:pt>
    <dgm:pt modelId="{250D303D-9C12-4D77-91DE-50C1B23274B7}" type="pres">
      <dgm:prSet presAssocID="{22282521-C420-4111-9501-5BAE4E77F962}" presName="hierChild4" presStyleCnt="0"/>
      <dgm:spPr/>
    </dgm:pt>
    <dgm:pt modelId="{B0900EB5-ECFE-4368-B6E1-985D2363545A}" type="pres">
      <dgm:prSet presAssocID="{22282521-C420-4111-9501-5BAE4E77F962}" presName="hierChild5" presStyleCnt="0"/>
      <dgm:spPr/>
    </dgm:pt>
    <dgm:pt modelId="{B4CC176D-E06F-4B78-B832-4937D1B7D3B5}" type="pres">
      <dgm:prSet presAssocID="{EDB1438B-4EDD-4523-ACF2-8BA734D70E31}" presName="hierChild3" presStyleCnt="0"/>
      <dgm:spPr/>
    </dgm:pt>
  </dgm:ptLst>
  <dgm:cxnLst>
    <dgm:cxn modelId="{537DFCEA-E701-4E90-B589-DA91F8D16D0F}" type="presOf" srcId="{22DCC273-0B61-4993-AD02-5446E374AD46}" destId="{06BDB9E1-6D4B-4294-9E79-E0FDC274C494}" srcOrd="1" destOrd="0" presId="urn:microsoft.com/office/officeart/2005/8/layout/orgChart1"/>
    <dgm:cxn modelId="{3F65B650-2F8A-401F-9DC7-3607989937E1}" type="presOf" srcId="{009FE174-6659-4625-92F3-16FBF1C194B9}" destId="{F005131F-D6B4-48CB-9847-57EA1FF9B594}" srcOrd="1" destOrd="0" presId="urn:microsoft.com/office/officeart/2005/8/layout/orgChart1"/>
    <dgm:cxn modelId="{F49E8144-F23E-45C6-BD50-FC9496EB3BB1}" type="presOf" srcId="{4F0F4D86-8A9A-40F0-8B3A-85D0B1A8D0E9}" destId="{33CCB4E6-33A9-490B-92DA-77AC90C91716}" srcOrd="1" destOrd="0" presId="urn:microsoft.com/office/officeart/2005/8/layout/orgChart1"/>
    <dgm:cxn modelId="{899770D3-BFE1-4E82-9066-044C811839C7}" srcId="{465A0E79-4E73-4BB0-80B1-E702E4906CAA}" destId="{EDB1438B-4EDD-4523-ACF2-8BA734D70E31}" srcOrd="0" destOrd="0" parTransId="{4FF670FA-8ED3-40DC-8FC0-BB6E63636F52}" sibTransId="{5CF08DFF-B958-485F-BBCE-BF71C26272F2}"/>
    <dgm:cxn modelId="{90822AB6-584A-448D-B2A9-502CE1D6C2EF}" type="presOf" srcId="{22D058E3-5C8B-4F0C-B882-039A2A273B67}" destId="{5DC8A7AA-9A0E-4A2C-8A1D-7C84B2B295B7}" srcOrd="0" destOrd="0" presId="urn:microsoft.com/office/officeart/2005/8/layout/orgChart1"/>
    <dgm:cxn modelId="{F338168A-18F2-42A3-8F4D-98393A8CEB7E}" type="presOf" srcId="{EDB1438B-4EDD-4523-ACF2-8BA734D70E31}" destId="{D3DF27C9-7418-4023-8943-8989E33E17DC}" srcOrd="1" destOrd="0" presId="urn:microsoft.com/office/officeart/2005/8/layout/orgChart1"/>
    <dgm:cxn modelId="{416F468C-5856-4E95-B7A2-A2495CCF064A}" srcId="{4F0F4D86-8A9A-40F0-8B3A-85D0B1A8D0E9}" destId="{009FE174-6659-4625-92F3-16FBF1C194B9}" srcOrd="0" destOrd="0" parTransId="{E514C704-C48C-419D-9BD5-10AA2EEB2176}" sibTransId="{F95AF6A0-457B-4943-8C3E-C1194B225370}"/>
    <dgm:cxn modelId="{BCC20FEB-77AA-4F96-97F0-618B262E484B}" srcId="{EDB1438B-4EDD-4523-ACF2-8BA734D70E31}" destId="{22282521-C420-4111-9501-5BAE4E77F962}" srcOrd="1" destOrd="0" parTransId="{22D058E3-5C8B-4F0C-B882-039A2A273B67}" sibTransId="{D216CB4F-B408-46FE-9395-A4117CA6040E}"/>
    <dgm:cxn modelId="{5AD17978-2B01-4276-B457-83123277316C}" type="presOf" srcId="{5F56ABBB-CD3C-41AD-8E3C-5DC457BAD82F}" destId="{D65AB790-F76B-42D5-8642-0DC6D202B8AC}" srcOrd="0" destOrd="0" presId="urn:microsoft.com/office/officeart/2005/8/layout/orgChart1"/>
    <dgm:cxn modelId="{A57D6B71-06F7-4680-945D-27E81645F621}" srcId="{4F0F4D86-8A9A-40F0-8B3A-85D0B1A8D0E9}" destId="{22DCC273-0B61-4993-AD02-5446E374AD46}" srcOrd="1" destOrd="0" parTransId="{5F56ABBB-CD3C-41AD-8E3C-5DC457BAD82F}" sibTransId="{EF43F0FD-144D-47D6-8496-A6755D7BD0D6}"/>
    <dgm:cxn modelId="{E061718D-5414-40A5-9B5F-1FA7038A3B79}" type="presOf" srcId="{009FE174-6659-4625-92F3-16FBF1C194B9}" destId="{F3F3B5DB-92FF-434F-AB71-3F19F91571FB}" srcOrd="0" destOrd="0" presId="urn:microsoft.com/office/officeart/2005/8/layout/orgChart1"/>
    <dgm:cxn modelId="{B1F82D9E-B417-4E3B-B673-A6717B58D1F2}" type="presOf" srcId="{465A0E79-4E73-4BB0-80B1-E702E4906CAA}" destId="{70D17EA0-DCB2-4D20-A47C-B93F6A77D9D9}" srcOrd="0" destOrd="0" presId="urn:microsoft.com/office/officeart/2005/8/layout/orgChart1"/>
    <dgm:cxn modelId="{8CE20D82-F80C-4749-B12E-12D81357A7D2}" type="presOf" srcId="{22DCC273-0B61-4993-AD02-5446E374AD46}" destId="{3A54BDC3-D8F0-443B-B5EE-0386CB248681}" srcOrd="0" destOrd="0" presId="urn:microsoft.com/office/officeart/2005/8/layout/orgChart1"/>
    <dgm:cxn modelId="{6938FB29-2355-46A5-8C91-955A015C69A3}" type="presOf" srcId="{E514C704-C48C-419D-9BD5-10AA2EEB2176}" destId="{E0D25F03-F042-4B52-944D-9BA3662C4B0F}" srcOrd="0" destOrd="0" presId="urn:microsoft.com/office/officeart/2005/8/layout/orgChart1"/>
    <dgm:cxn modelId="{4FFC566F-8D70-48E3-8906-BDF6E7432F51}" type="presOf" srcId="{22282521-C420-4111-9501-5BAE4E77F962}" destId="{4D89D433-CF1F-40BC-8CAD-C70BF79B0B55}" srcOrd="1" destOrd="0" presId="urn:microsoft.com/office/officeart/2005/8/layout/orgChart1"/>
    <dgm:cxn modelId="{914A1029-31D3-4266-BBDA-E77A1E65979C}" srcId="{EDB1438B-4EDD-4523-ACF2-8BA734D70E31}" destId="{4F0F4D86-8A9A-40F0-8B3A-85D0B1A8D0E9}" srcOrd="0" destOrd="0" parTransId="{1EE7ADBC-6006-4D00-AC7D-8DA89E964BBE}" sibTransId="{F99F594B-81CA-45CB-A3A9-E4ED9CC8DA43}"/>
    <dgm:cxn modelId="{A9460BE1-765C-4396-9550-2040F8F1EE64}" type="presOf" srcId="{1EE7ADBC-6006-4D00-AC7D-8DA89E964BBE}" destId="{174DD851-A62D-4A84-9766-809EAF8D0BE1}" srcOrd="0" destOrd="0" presId="urn:microsoft.com/office/officeart/2005/8/layout/orgChart1"/>
    <dgm:cxn modelId="{51345F44-2F9B-4458-A356-DA4C33CF2B4E}" type="presOf" srcId="{4F0F4D86-8A9A-40F0-8B3A-85D0B1A8D0E9}" destId="{3568BA69-4B44-49DA-87E3-3B7EAF685711}" srcOrd="0" destOrd="0" presId="urn:microsoft.com/office/officeart/2005/8/layout/orgChart1"/>
    <dgm:cxn modelId="{B4750117-9AF7-43E4-9F94-D4C0AF5C2BB2}" type="presOf" srcId="{EDB1438B-4EDD-4523-ACF2-8BA734D70E31}" destId="{BEFE9397-8E12-484F-850B-81A3129CDC54}" srcOrd="0" destOrd="0" presId="urn:microsoft.com/office/officeart/2005/8/layout/orgChart1"/>
    <dgm:cxn modelId="{9EF65283-E226-45E9-AD2A-4C660653BFB7}" type="presOf" srcId="{22282521-C420-4111-9501-5BAE4E77F962}" destId="{0B1F4C0E-7149-4C77-A9CA-9565330EC00A}" srcOrd="0" destOrd="0" presId="urn:microsoft.com/office/officeart/2005/8/layout/orgChart1"/>
    <dgm:cxn modelId="{285B71C4-54F5-4561-AD50-A664AE90D961}" type="presParOf" srcId="{70D17EA0-DCB2-4D20-A47C-B93F6A77D9D9}" destId="{55ECE645-896A-4CEE-B264-76487E6FE9D9}" srcOrd="0" destOrd="0" presId="urn:microsoft.com/office/officeart/2005/8/layout/orgChart1"/>
    <dgm:cxn modelId="{1D88330A-8EFB-4668-9D81-3A2CF034A7AC}" type="presParOf" srcId="{55ECE645-896A-4CEE-B264-76487E6FE9D9}" destId="{826C24E1-638A-49C0-9B47-3FB7588FD62A}" srcOrd="0" destOrd="0" presId="urn:microsoft.com/office/officeart/2005/8/layout/orgChart1"/>
    <dgm:cxn modelId="{2149122F-AC32-4461-AAC1-5C73EDF8CCC6}" type="presParOf" srcId="{826C24E1-638A-49C0-9B47-3FB7588FD62A}" destId="{BEFE9397-8E12-484F-850B-81A3129CDC54}" srcOrd="0" destOrd="0" presId="urn:microsoft.com/office/officeart/2005/8/layout/orgChart1"/>
    <dgm:cxn modelId="{F16C7171-245F-487E-866C-A19AF86852A9}" type="presParOf" srcId="{826C24E1-638A-49C0-9B47-3FB7588FD62A}" destId="{D3DF27C9-7418-4023-8943-8989E33E17DC}" srcOrd="1" destOrd="0" presId="urn:microsoft.com/office/officeart/2005/8/layout/orgChart1"/>
    <dgm:cxn modelId="{AD6E111E-F1F4-4085-B7C5-6B600A8085DD}" type="presParOf" srcId="{55ECE645-896A-4CEE-B264-76487E6FE9D9}" destId="{98C57CFF-1B2F-4F20-8C65-FEBAE608C352}" srcOrd="1" destOrd="0" presId="urn:microsoft.com/office/officeart/2005/8/layout/orgChart1"/>
    <dgm:cxn modelId="{9AA9B328-92C5-44E5-9F21-2367A3092A3D}" type="presParOf" srcId="{98C57CFF-1B2F-4F20-8C65-FEBAE608C352}" destId="{174DD851-A62D-4A84-9766-809EAF8D0BE1}" srcOrd="0" destOrd="0" presId="urn:microsoft.com/office/officeart/2005/8/layout/orgChart1"/>
    <dgm:cxn modelId="{7370901F-268C-4A6E-B0CE-04BF57A1B244}" type="presParOf" srcId="{98C57CFF-1B2F-4F20-8C65-FEBAE608C352}" destId="{8E836E6D-99E0-400F-92BC-FE1A8B56C82A}" srcOrd="1" destOrd="0" presId="urn:microsoft.com/office/officeart/2005/8/layout/orgChart1"/>
    <dgm:cxn modelId="{1F486945-7400-4145-8C0F-EEACD9EA395A}" type="presParOf" srcId="{8E836E6D-99E0-400F-92BC-FE1A8B56C82A}" destId="{1C402865-7BE5-46BA-B296-41EFBFC85B25}" srcOrd="0" destOrd="0" presId="urn:microsoft.com/office/officeart/2005/8/layout/orgChart1"/>
    <dgm:cxn modelId="{D1E0A151-3F8B-4C2D-A398-2E06389E7E79}" type="presParOf" srcId="{1C402865-7BE5-46BA-B296-41EFBFC85B25}" destId="{3568BA69-4B44-49DA-87E3-3B7EAF685711}" srcOrd="0" destOrd="0" presId="urn:microsoft.com/office/officeart/2005/8/layout/orgChart1"/>
    <dgm:cxn modelId="{DE953B24-8052-480A-9B3C-F753E5B623B7}" type="presParOf" srcId="{1C402865-7BE5-46BA-B296-41EFBFC85B25}" destId="{33CCB4E6-33A9-490B-92DA-77AC90C91716}" srcOrd="1" destOrd="0" presId="urn:microsoft.com/office/officeart/2005/8/layout/orgChart1"/>
    <dgm:cxn modelId="{BA5DC272-F6F1-44FD-A157-B93EFD96068E}" type="presParOf" srcId="{8E836E6D-99E0-400F-92BC-FE1A8B56C82A}" destId="{EE110D5B-9EFD-4B5F-B91E-C2FC39A287C4}" srcOrd="1" destOrd="0" presId="urn:microsoft.com/office/officeart/2005/8/layout/orgChart1"/>
    <dgm:cxn modelId="{577F8EC2-7E93-4F6A-BADF-61E852FCF7E4}" type="presParOf" srcId="{EE110D5B-9EFD-4B5F-B91E-C2FC39A287C4}" destId="{E0D25F03-F042-4B52-944D-9BA3662C4B0F}" srcOrd="0" destOrd="0" presId="urn:microsoft.com/office/officeart/2005/8/layout/orgChart1"/>
    <dgm:cxn modelId="{A8CE994F-2892-42E0-9D0A-7BF3AD380B99}" type="presParOf" srcId="{EE110D5B-9EFD-4B5F-B91E-C2FC39A287C4}" destId="{AC6146A2-6567-42CA-AE68-209E4A59D856}" srcOrd="1" destOrd="0" presId="urn:microsoft.com/office/officeart/2005/8/layout/orgChart1"/>
    <dgm:cxn modelId="{2B37C113-67EF-468E-9487-81327BC14A08}" type="presParOf" srcId="{AC6146A2-6567-42CA-AE68-209E4A59D856}" destId="{E86F087E-618C-4AFB-BF97-59347166B58A}" srcOrd="0" destOrd="0" presId="urn:microsoft.com/office/officeart/2005/8/layout/orgChart1"/>
    <dgm:cxn modelId="{4027DE73-7943-40B6-B10E-5FC2F2C4A072}" type="presParOf" srcId="{E86F087E-618C-4AFB-BF97-59347166B58A}" destId="{F3F3B5DB-92FF-434F-AB71-3F19F91571FB}" srcOrd="0" destOrd="0" presId="urn:microsoft.com/office/officeart/2005/8/layout/orgChart1"/>
    <dgm:cxn modelId="{925C4026-C8D7-489F-B0F0-94BD81D12079}" type="presParOf" srcId="{E86F087E-618C-4AFB-BF97-59347166B58A}" destId="{F005131F-D6B4-48CB-9847-57EA1FF9B594}" srcOrd="1" destOrd="0" presId="urn:microsoft.com/office/officeart/2005/8/layout/orgChart1"/>
    <dgm:cxn modelId="{74FABB69-F77C-4C47-AA87-1F0A2ABCBAD5}" type="presParOf" srcId="{AC6146A2-6567-42CA-AE68-209E4A59D856}" destId="{59DE223D-93DD-4585-8441-794D61A2E722}" srcOrd="1" destOrd="0" presId="urn:microsoft.com/office/officeart/2005/8/layout/orgChart1"/>
    <dgm:cxn modelId="{E2C3699A-B82B-4A6A-B5BE-8E60A4CE142B}" type="presParOf" srcId="{AC6146A2-6567-42CA-AE68-209E4A59D856}" destId="{3AAD5640-19CF-4B63-B36A-17F450F543AD}" srcOrd="2" destOrd="0" presId="urn:microsoft.com/office/officeart/2005/8/layout/orgChart1"/>
    <dgm:cxn modelId="{53DF4046-D282-4E45-879B-F603946094C0}" type="presParOf" srcId="{EE110D5B-9EFD-4B5F-B91E-C2FC39A287C4}" destId="{D65AB790-F76B-42D5-8642-0DC6D202B8AC}" srcOrd="2" destOrd="0" presId="urn:microsoft.com/office/officeart/2005/8/layout/orgChart1"/>
    <dgm:cxn modelId="{14AE13BD-2852-4AF8-9B17-DD82B6B085FC}" type="presParOf" srcId="{EE110D5B-9EFD-4B5F-B91E-C2FC39A287C4}" destId="{4AFCDCD5-8AB7-4C46-AE27-C34147BD20BF}" srcOrd="3" destOrd="0" presId="urn:microsoft.com/office/officeart/2005/8/layout/orgChart1"/>
    <dgm:cxn modelId="{B5F6C84D-20BB-475C-8F7D-12DD5605C740}" type="presParOf" srcId="{4AFCDCD5-8AB7-4C46-AE27-C34147BD20BF}" destId="{9DF53DA8-F1A8-4897-B4D6-C57570C1FEB0}" srcOrd="0" destOrd="0" presId="urn:microsoft.com/office/officeart/2005/8/layout/orgChart1"/>
    <dgm:cxn modelId="{52D2B1C4-7917-4997-B7E7-F05F26133804}" type="presParOf" srcId="{9DF53DA8-F1A8-4897-B4D6-C57570C1FEB0}" destId="{3A54BDC3-D8F0-443B-B5EE-0386CB248681}" srcOrd="0" destOrd="0" presId="urn:microsoft.com/office/officeart/2005/8/layout/orgChart1"/>
    <dgm:cxn modelId="{916E9A2C-00C0-490E-AFAD-90253BA25904}" type="presParOf" srcId="{9DF53DA8-F1A8-4897-B4D6-C57570C1FEB0}" destId="{06BDB9E1-6D4B-4294-9E79-E0FDC274C494}" srcOrd="1" destOrd="0" presId="urn:microsoft.com/office/officeart/2005/8/layout/orgChart1"/>
    <dgm:cxn modelId="{D1DD6420-A2EB-4B00-8DC9-20E3B7AB5A4E}" type="presParOf" srcId="{4AFCDCD5-8AB7-4C46-AE27-C34147BD20BF}" destId="{339B6037-7720-4A08-9440-321CB9DBEB9B}" srcOrd="1" destOrd="0" presId="urn:microsoft.com/office/officeart/2005/8/layout/orgChart1"/>
    <dgm:cxn modelId="{47E93C11-397C-4404-B866-E07CA907717F}" type="presParOf" srcId="{4AFCDCD5-8AB7-4C46-AE27-C34147BD20BF}" destId="{0F328DE5-88A6-4989-B4B5-9E57FAA622B8}" srcOrd="2" destOrd="0" presId="urn:microsoft.com/office/officeart/2005/8/layout/orgChart1"/>
    <dgm:cxn modelId="{4CF5A452-C42B-44E1-A56D-09DA0BDCD0AA}" type="presParOf" srcId="{8E836E6D-99E0-400F-92BC-FE1A8B56C82A}" destId="{EF79AB4B-D3BF-406B-8382-31F47B5B0861}" srcOrd="2" destOrd="0" presId="urn:microsoft.com/office/officeart/2005/8/layout/orgChart1"/>
    <dgm:cxn modelId="{EADC8777-A4D8-4CBC-B652-736CD8E675CD}" type="presParOf" srcId="{98C57CFF-1B2F-4F20-8C65-FEBAE608C352}" destId="{5DC8A7AA-9A0E-4A2C-8A1D-7C84B2B295B7}" srcOrd="2" destOrd="0" presId="urn:microsoft.com/office/officeart/2005/8/layout/orgChart1"/>
    <dgm:cxn modelId="{AAF6C89E-D679-455C-AD25-5DF3E3039A99}" type="presParOf" srcId="{98C57CFF-1B2F-4F20-8C65-FEBAE608C352}" destId="{148CB149-A66F-4599-8FFA-051CE8E879FC}" srcOrd="3" destOrd="0" presId="urn:microsoft.com/office/officeart/2005/8/layout/orgChart1"/>
    <dgm:cxn modelId="{28C60AAA-5B5C-4F08-B160-2F0803BAC2F8}" type="presParOf" srcId="{148CB149-A66F-4599-8FFA-051CE8E879FC}" destId="{CAE7FAFC-3C37-4090-A3D5-4DE718F6A620}" srcOrd="0" destOrd="0" presId="urn:microsoft.com/office/officeart/2005/8/layout/orgChart1"/>
    <dgm:cxn modelId="{BAB01078-AE2C-47BD-AC3D-F5892DE8EF84}" type="presParOf" srcId="{CAE7FAFC-3C37-4090-A3D5-4DE718F6A620}" destId="{0B1F4C0E-7149-4C77-A9CA-9565330EC00A}" srcOrd="0" destOrd="0" presId="urn:microsoft.com/office/officeart/2005/8/layout/orgChart1"/>
    <dgm:cxn modelId="{BF4F5CFC-512C-47A4-AD31-726644383230}" type="presParOf" srcId="{CAE7FAFC-3C37-4090-A3D5-4DE718F6A620}" destId="{4D89D433-CF1F-40BC-8CAD-C70BF79B0B55}" srcOrd="1" destOrd="0" presId="urn:microsoft.com/office/officeart/2005/8/layout/orgChart1"/>
    <dgm:cxn modelId="{26BB6755-BC13-47FA-8763-F05D3193763F}" type="presParOf" srcId="{148CB149-A66F-4599-8FFA-051CE8E879FC}" destId="{250D303D-9C12-4D77-91DE-50C1B23274B7}" srcOrd="1" destOrd="0" presId="urn:microsoft.com/office/officeart/2005/8/layout/orgChart1"/>
    <dgm:cxn modelId="{86F2387D-DDC9-4591-976D-9BD1F9E477D6}" type="presParOf" srcId="{148CB149-A66F-4599-8FFA-051CE8E879FC}" destId="{B0900EB5-ECFE-4368-B6E1-985D2363545A}" srcOrd="2" destOrd="0" presId="urn:microsoft.com/office/officeart/2005/8/layout/orgChart1"/>
    <dgm:cxn modelId="{79052C17-9B2A-41AE-AE85-E8CBAE96C50F}" type="presParOf" srcId="{55ECE645-896A-4CEE-B264-76487E6FE9D9}" destId="{B4CC176D-E06F-4B78-B832-4937D1B7D3B5}"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A9B017-108B-47F0-A66D-5CD933654712}">
      <dsp:nvSpPr>
        <dsp:cNvPr id="0" name=""/>
        <dsp:cNvSpPr/>
      </dsp:nvSpPr>
      <dsp:spPr>
        <a:xfrm rot="5400000">
          <a:off x="0" y="714375"/>
          <a:ext cx="1714512" cy="714388"/>
        </a:xfrm>
        <a:prstGeom prst="rightArrow">
          <a:avLst/>
        </a:prstGeom>
        <a:solidFill>
          <a:schemeClr val="accent3">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E1060D-152E-4176-A69C-EC8C92C0F265}">
      <dsp:nvSpPr>
        <dsp:cNvPr id="0" name=""/>
        <dsp:cNvSpPr/>
      </dsp:nvSpPr>
      <dsp:spPr>
        <a:xfrm rot="5400000">
          <a:off x="137646" y="549570"/>
          <a:ext cx="1405414" cy="1044000"/>
        </a:xfrm>
        <a:prstGeom prst="rect">
          <a:avLst/>
        </a:prstGeom>
        <a:noFill/>
        <a:ln>
          <a:noFill/>
        </a:ln>
        <a:effectLst/>
        <a:scene3d>
          <a:camera prst="orthographicFront"/>
          <a:lightRig rig="threePt" dir="t"/>
        </a:scene3d>
        <a:sp3d/>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ctr" anchorCtr="0">
          <a:noAutofit/>
          <a:flatTx/>
        </a:bodyPr>
        <a:lstStyle/>
        <a:p>
          <a:pPr lvl="0" algn="ctr" defTabSz="622300" rtl="0">
            <a:lnSpc>
              <a:spcPct val="90000"/>
            </a:lnSpc>
            <a:spcBef>
              <a:spcPct val="0"/>
            </a:spcBef>
            <a:spcAft>
              <a:spcPct val="35000"/>
            </a:spcAft>
          </a:pPr>
          <a:r>
            <a:rPr lang="tr-TR" sz="1400" b="0" i="0" kern="1200" dirty="0" smtClean="0">
              <a:solidFill>
                <a:srgbClr val="C00000"/>
              </a:solidFill>
              <a:latin typeface="Calibri" pitchFamily="34" charset="0"/>
            </a:rPr>
            <a:t>HESAP VERM</a:t>
          </a:r>
          <a:r>
            <a:rPr lang="tr-TR" sz="900" b="0" i="0" kern="1200" dirty="0" smtClean="0">
              <a:solidFill>
                <a:srgbClr val="C00000"/>
              </a:solidFill>
            </a:rPr>
            <a:t>E</a:t>
          </a:r>
          <a:endParaRPr lang="tr-TR" sz="900" b="0" i="0" kern="1200" dirty="0">
            <a:solidFill>
              <a:srgbClr val="C00000"/>
            </a:solidFill>
          </a:endParaRPr>
        </a:p>
      </dsp:txBody>
      <dsp:txXfrm>
        <a:off x="137646" y="549570"/>
        <a:ext cx="1405414" cy="1044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723413-E714-4A86-80DD-7249A6DF3BB3}">
      <dsp:nvSpPr>
        <dsp:cNvPr id="0" name=""/>
        <dsp:cNvSpPr/>
      </dsp:nvSpPr>
      <dsp:spPr>
        <a:xfrm>
          <a:off x="561025" y="558015"/>
          <a:ext cx="5574692" cy="70115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b="1" kern="1200" dirty="0" smtClean="0">
              <a:solidFill>
                <a:schemeClr val="bg1"/>
              </a:solidFill>
            </a:rPr>
            <a:t>Harcama Yetkilisinin harcama talimatı vermesi</a:t>
          </a:r>
          <a:endParaRPr lang="tr-TR" sz="1700" b="1" kern="1200" dirty="0">
            <a:solidFill>
              <a:schemeClr val="bg1"/>
            </a:solidFill>
          </a:endParaRPr>
        </a:p>
      </dsp:txBody>
      <dsp:txXfrm>
        <a:off x="581561" y="578551"/>
        <a:ext cx="5533620" cy="660081"/>
      </dsp:txXfrm>
    </dsp:sp>
    <dsp:sp modelId="{DE85A561-7F54-4ADD-9EEC-E1319908C057}">
      <dsp:nvSpPr>
        <dsp:cNvPr id="0" name=""/>
        <dsp:cNvSpPr/>
      </dsp:nvSpPr>
      <dsp:spPr>
        <a:xfrm rot="3026991">
          <a:off x="4186504" y="1584634"/>
          <a:ext cx="1052053" cy="441762"/>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p>
      </dsp:txBody>
      <dsp:txXfrm>
        <a:off x="4319033" y="1672986"/>
        <a:ext cx="786995" cy="265058"/>
      </dsp:txXfrm>
    </dsp:sp>
    <dsp:sp modelId="{1FD2EEE6-D2A3-4112-876B-85C2486A32B1}">
      <dsp:nvSpPr>
        <dsp:cNvPr id="0" name=""/>
        <dsp:cNvSpPr/>
      </dsp:nvSpPr>
      <dsp:spPr>
        <a:xfrm>
          <a:off x="3996738" y="2591051"/>
          <a:ext cx="2524358" cy="126217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b="1" kern="1200" dirty="0" smtClean="0">
              <a:solidFill>
                <a:schemeClr val="bg1"/>
              </a:solidFill>
            </a:rPr>
            <a:t>Tutarın hak sahibine ödenmesi</a:t>
          </a:r>
          <a:endParaRPr lang="tr-TR" sz="1700" b="1" kern="1200" dirty="0">
            <a:solidFill>
              <a:schemeClr val="bg1"/>
            </a:solidFill>
          </a:endParaRPr>
        </a:p>
      </dsp:txBody>
      <dsp:txXfrm>
        <a:off x="4033706" y="2628019"/>
        <a:ext cx="2450422" cy="1188243"/>
      </dsp:txXfrm>
    </dsp:sp>
    <dsp:sp modelId="{2586D3DB-E2A3-413B-A726-A76D29BE08FD}">
      <dsp:nvSpPr>
        <dsp:cNvPr id="0" name=""/>
        <dsp:cNvSpPr/>
      </dsp:nvSpPr>
      <dsp:spPr>
        <a:xfrm rot="10800000">
          <a:off x="2769881" y="3185339"/>
          <a:ext cx="1052053" cy="441762"/>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p>
      </dsp:txBody>
      <dsp:txXfrm rot="10800000">
        <a:off x="2902410" y="3273691"/>
        <a:ext cx="786995" cy="265058"/>
      </dsp:txXfrm>
    </dsp:sp>
    <dsp:sp modelId="{F50C6FCC-6C92-4B34-8BBD-214E5FA11EBF}">
      <dsp:nvSpPr>
        <dsp:cNvPr id="0" name=""/>
        <dsp:cNvSpPr/>
      </dsp:nvSpPr>
      <dsp:spPr>
        <a:xfrm>
          <a:off x="70719" y="2310432"/>
          <a:ext cx="2524358" cy="25597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b="1" kern="1200" dirty="0" smtClean="0">
              <a:solidFill>
                <a:schemeClr val="bg1"/>
              </a:solidFill>
            </a:rPr>
            <a:t>Giderin gerçekleştirilmesinin, harcama yetkililerince belirlenen görevli tarafından düzenlenen ödeme emri belgesinin harcama yetkilisince imzalanması</a:t>
          </a:r>
          <a:endParaRPr lang="tr-TR" sz="1700" b="1" kern="1200" dirty="0">
            <a:solidFill>
              <a:schemeClr val="bg1"/>
            </a:solidFill>
          </a:endParaRPr>
        </a:p>
      </dsp:txBody>
      <dsp:txXfrm>
        <a:off x="144655" y="2384368"/>
        <a:ext cx="2376486" cy="2411865"/>
      </dsp:txXfrm>
    </dsp:sp>
    <dsp:sp modelId="{4F5CCC0E-E2A0-487F-BE77-BA9CBFCFC7E0}">
      <dsp:nvSpPr>
        <dsp:cNvPr id="0" name=""/>
        <dsp:cNvSpPr/>
      </dsp:nvSpPr>
      <dsp:spPr>
        <a:xfrm rot="18415630">
          <a:off x="2163819" y="1563919"/>
          <a:ext cx="1052053" cy="441762"/>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tr-TR" sz="1300" kern="1200"/>
        </a:p>
      </dsp:txBody>
      <dsp:txXfrm>
        <a:off x="2296348" y="1652271"/>
        <a:ext cx="786995" cy="2650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C8A7AA-9A0E-4A2C-8A1D-7C84B2B295B7}">
      <dsp:nvSpPr>
        <dsp:cNvPr id="0" name=""/>
        <dsp:cNvSpPr/>
      </dsp:nvSpPr>
      <dsp:spPr>
        <a:xfrm>
          <a:off x="3312368" y="1057374"/>
          <a:ext cx="1682510" cy="367667"/>
        </a:xfrm>
        <a:custGeom>
          <a:avLst/>
          <a:gdLst/>
          <a:ahLst/>
          <a:cxnLst/>
          <a:rect l="0" t="0" r="0" b="0"/>
          <a:pathLst>
            <a:path>
              <a:moveTo>
                <a:pt x="0" y="0"/>
              </a:moveTo>
              <a:lnTo>
                <a:pt x="0" y="183833"/>
              </a:lnTo>
              <a:lnTo>
                <a:pt x="1682510" y="183833"/>
              </a:lnTo>
              <a:lnTo>
                <a:pt x="1682510" y="36766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5AB790-F76B-42D5-8642-0DC6D202B8AC}">
      <dsp:nvSpPr>
        <dsp:cNvPr id="0" name=""/>
        <dsp:cNvSpPr/>
      </dsp:nvSpPr>
      <dsp:spPr>
        <a:xfrm>
          <a:off x="302364" y="2300442"/>
          <a:ext cx="531697" cy="2073306"/>
        </a:xfrm>
        <a:custGeom>
          <a:avLst/>
          <a:gdLst/>
          <a:ahLst/>
          <a:cxnLst/>
          <a:rect l="0" t="0" r="0" b="0"/>
          <a:pathLst>
            <a:path>
              <a:moveTo>
                <a:pt x="0" y="0"/>
              </a:moveTo>
              <a:lnTo>
                <a:pt x="0" y="2073306"/>
              </a:lnTo>
              <a:lnTo>
                <a:pt x="531697" y="207330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D25F03-F042-4B52-944D-9BA3662C4B0F}">
      <dsp:nvSpPr>
        <dsp:cNvPr id="0" name=""/>
        <dsp:cNvSpPr/>
      </dsp:nvSpPr>
      <dsp:spPr>
        <a:xfrm>
          <a:off x="302364" y="2300442"/>
          <a:ext cx="449602" cy="805367"/>
        </a:xfrm>
        <a:custGeom>
          <a:avLst/>
          <a:gdLst/>
          <a:ahLst/>
          <a:cxnLst/>
          <a:rect l="0" t="0" r="0" b="0"/>
          <a:pathLst>
            <a:path>
              <a:moveTo>
                <a:pt x="0" y="0"/>
              </a:moveTo>
              <a:lnTo>
                <a:pt x="0" y="805367"/>
              </a:lnTo>
              <a:lnTo>
                <a:pt x="449602" y="80536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4DD851-A62D-4A84-9766-809EAF8D0BE1}">
      <dsp:nvSpPr>
        <dsp:cNvPr id="0" name=""/>
        <dsp:cNvSpPr/>
      </dsp:nvSpPr>
      <dsp:spPr>
        <a:xfrm>
          <a:off x="1501305" y="1057374"/>
          <a:ext cx="1811062" cy="367667"/>
        </a:xfrm>
        <a:custGeom>
          <a:avLst/>
          <a:gdLst/>
          <a:ahLst/>
          <a:cxnLst/>
          <a:rect l="0" t="0" r="0" b="0"/>
          <a:pathLst>
            <a:path>
              <a:moveTo>
                <a:pt x="1811062" y="0"/>
              </a:moveTo>
              <a:lnTo>
                <a:pt x="1811062" y="183833"/>
              </a:lnTo>
              <a:lnTo>
                <a:pt x="0" y="183833"/>
              </a:lnTo>
              <a:lnTo>
                <a:pt x="0" y="36766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FE9397-8E12-484F-850B-81A3129CDC54}">
      <dsp:nvSpPr>
        <dsp:cNvPr id="0" name=""/>
        <dsp:cNvSpPr/>
      </dsp:nvSpPr>
      <dsp:spPr>
        <a:xfrm>
          <a:off x="672809" y="181974"/>
          <a:ext cx="5279117" cy="875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solidFill>
                <a:schemeClr val="tx1"/>
              </a:solidFill>
            </a:rPr>
            <a:t>Sayıştay Denetimi </a:t>
          </a:r>
          <a:endParaRPr lang="tr-TR" sz="3100" kern="1200" dirty="0">
            <a:solidFill>
              <a:schemeClr val="tx1"/>
            </a:solidFill>
          </a:endParaRPr>
        </a:p>
      </dsp:txBody>
      <dsp:txXfrm>
        <a:off x="672809" y="181974"/>
        <a:ext cx="5279117" cy="875399"/>
      </dsp:txXfrm>
    </dsp:sp>
    <dsp:sp modelId="{3568BA69-4B44-49DA-87E3-3B7EAF685711}">
      <dsp:nvSpPr>
        <dsp:cNvPr id="0" name=""/>
        <dsp:cNvSpPr/>
      </dsp:nvSpPr>
      <dsp:spPr>
        <a:xfrm>
          <a:off x="2629" y="1425042"/>
          <a:ext cx="2997352" cy="875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solidFill>
                <a:schemeClr val="tx1"/>
              </a:solidFill>
            </a:rPr>
            <a:t>Düzenlilik Denetimi</a:t>
          </a:r>
          <a:endParaRPr lang="tr-TR" sz="3100" kern="1200" dirty="0">
            <a:solidFill>
              <a:schemeClr val="tx1"/>
            </a:solidFill>
          </a:endParaRPr>
        </a:p>
      </dsp:txBody>
      <dsp:txXfrm>
        <a:off x="2629" y="1425042"/>
        <a:ext cx="2997352" cy="875399"/>
      </dsp:txXfrm>
    </dsp:sp>
    <dsp:sp modelId="{F3F3B5DB-92FF-434F-AB71-3F19F91571FB}">
      <dsp:nvSpPr>
        <dsp:cNvPr id="0" name=""/>
        <dsp:cNvSpPr/>
      </dsp:nvSpPr>
      <dsp:spPr>
        <a:xfrm>
          <a:off x="751967" y="2668109"/>
          <a:ext cx="2985656" cy="875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solidFill>
                <a:schemeClr val="tx1"/>
              </a:solidFill>
            </a:rPr>
            <a:t>Mali Denetim</a:t>
          </a:r>
          <a:endParaRPr lang="tr-TR" sz="3100" kern="1200" dirty="0">
            <a:solidFill>
              <a:schemeClr val="tx1"/>
            </a:solidFill>
          </a:endParaRPr>
        </a:p>
      </dsp:txBody>
      <dsp:txXfrm>
        <a:off x="751967" y="2668109"/>
        <a:ext cx="2985656" cy="875399"/>
      </dsp:txXfrm>
    </dsp:sp>
    <dsp:sp modelId="{3A54BDC3-D8F0-443B-B5EE-0386CB248681}">
      <dsp:nvSpPr>
        <dsp:cNvPr id="0" name=""/>
        <dsp:cNvSpPr/>
      </dsp:nvSpPr>
      <dsp:spPr>
        <a:xfrm>
          <a:off x="834062" y="3936048"/>
          <a:ext cx="2902038" cy="875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solidFill>
                <a:schemeClr val="tx1"/>
              </a:solidFill>
            </a:rPr>
            <a:t>Uygunluk Denetimi</a:t>
          </a:r>
          <a:endParaRPr lang="tr-TR" sz="3100" kern="1200" dirty="0">
            <a:solidFill>
              <a:schemeClr val="tx1"/>
            </a:solidFill>
          </a:endParaRPr>
        </a:p>
      </dsp:txBody>
      <dsp:txXfrm>
        <a:off x="834062" y="3936048"/>
        <a:ext cx="2902038" cy="875399"/>
      </dsp:txXfrm>
    </dsp:sp>
    <dsp:sp modelId="{0B1F4C0E-7149-4C77-A9CA-9565330EC00A}">
      <dsp:nvSpPr>
        <dsp:cNvPr id="0" name=""/>
        <dsp:cNvSpPr/>
      </dsp:nvSpPr>
      <dsp:spPr>
        <a:xfrm>
          <a:off x="3367649" y="1425042"/>
          <a:ext cx="3254457" cy="875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tr-TR" sz="3100" kern="1200" dirty="0" smtClean="0">
              <a:solidFill>
                <a:schemeClr val="tx1"/>
              </a:solidFill>
            </a:rPr>
            <a:t>Performans Denetimi</a:t>
          </a:r>
          <a:endParaRPr lang="tr-TR" sz="3100" kern="1200" dirty="0">
            <a:solidFill>
              <a:schemeClr val="tx1"/>
            </a:solidFill>
          </a:endParaRPr>
        </a:p>
      </dsp:txBody>
      <dsp:txXfrm>
        <a:off x="3367649" y="1425042"/>
        <a:ext cx="3254457" cy="87539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7DBACE-8941-4406-A320-67F8C2087875}" type="datetimeFigureOut">
              <a:rPr lang="tr-TR" smtClean="0"/>
              <a:t>14.01.2018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58805A-2A3F-488F-A860-9797DAB0CE8C}" type="slidenum">
              <a:rPr lang="tr-TR" smtClean="0"/>
              <a:t>‹#›</a:t>
            </a:fld>
            <a:endParaRPr lang="tr-TR"/>
          </a:p>
        </p:txBody>
      </p:sp>
    </p:spTree>
    <p:extLst>
      <p:ext uri="{BB962C8B-B14F-4D97-AF65-F5344CB8AC3E}">
        <p14:creationId xmlns:p14="http://schemas.microsoft.com/office/powerpoint/2010/main" val="2138534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258805A-2A3F-488F-A860-9797DAB0CE8C}" type="slidenum">
              <a:rPr lang="tr-TR" smtClean="0"/>
              <a:t>7</a:t>
            </a:fld>
            <a:endParaRPr lang="tr-TR"/>
          </a:p>
        </p:txBody>
      </p:sp>
    </p:spTree>
    <p:extLst>
      <p:ext uri="{BB962C8B-B14F-4D97-AF65-F5344CB8AC3E}">
        <p14:creationId xmlns:p14="http://schemas.microsoft.com/office/powerpoint/2010/main" val="1371518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8D5F2B71-60F1-43D3-8714-1F8CBF9BFCA8}" type="slidenum">
              <a:rPr lang="tr-TR" altLang="tr-TR">
                <a:latin typeface="Arial" panose="020B0604020202020204" pitchFamily="34" charset="0"/>
              </a:rPr>
              <a:pPr eaLnBrk="1" hangingPunct="1">
                <a:spcBef>
                  <a:spcPct val="0"/>
                </a:spcBef>
              </a:pPr>
              <a:t>22</a:t>
            </a:fld>
            <a:endParaRPr lang="tr-TR" altLang="tr-TR">
              <a:latin typeface="Arial" panose="020B0604020202020204" pitchFamily="34" charset="0"/>
            </a:endParaRPr>
          </a:p>
        </p:txBody>
      </p:sp>
      <p:sp>
        <p:nvSpPr>
          <p:cNvPr id="89091" name="Rectangle 2"/>
          <p:cNvSpPr>
            <a:spLocks noGrp="1" noRot="1" noChangeAspect="1" noChangeArrowheads="1" noTextEdit="1"/>
          </p:cNvSpPr>
          <p:nvPr>
            <p:ph type="sldImg"/>
          </p:nvPr>
        </p:nvSpPr>
        <p:spPr bwMode="auto">
          <a:xfrm>
            <a:off x="1144588" y="687388"/>
            <a:ext cx="4570412" cy="3427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2" name="Rectangle 3"/>
          <p:cNvSpPr>
            <a:spLocks noGrp="1" noChangeArrowheads="1"/>
          </p:cNvSpPr>
          <p:nvPr>
            <p:ph type="body" idx="1"/>
          </p:nvPr>
        </p:nvSpPr>
        <p:spPr bwMode="auto">
          <a:xfrm>
            <a:off x="685480" y="4345374"/>
            <a:ext cx="5487041" cy="411436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Tree>
    <p:extLst>
      <p:ext uri="{BB962C8B-B14F-4D97-AF65-F5344CB8AC3E}">
        <p14:creationId xmlns:p14="http://schemas.microsoft.com/office/powerpoint/2010/main" val="2309845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0F25AD06-DEFA-49C6-AA39-9D4D2B51025C}" type="slidenum">
              <a:rPr lang="tr-TR" altLang="tr-TR">
                <a:latin typeface="Arial" panose="020B0604020202020204" pitchFamily="34" charset="0"/>
              </a:rPr>
              <a:pPr eaLnBrk="1" hangingPunct="1">
                <a:spcBef>
                  <a:spcPct val="0"/>
                </a:spcBef>
              </a:pPr>
              <a:t>23</a:t>
            </a:fld>
            <a:endParaRPr lang="tr-TR" altLang="tr-TR">
              <a:latin typeface="Arial" panose="020B0604020202020204" pitchFamily="34" charset="0"/>
            </a:endParaRPr>
          </a:p>
        </p:txBody>
      </p:sp>
      <p:sp>
        <p:nvSpPr>
          <p:cNvPr id="90115" name="Rectangle 2"/>
          <p:cNvSpPr>
            <a:spLocks noGrp="1" noRot="1" noChangeAspect="1" noChangeArrowheads="1" noTextEdit="1"/>
          </p:cNvSpPr>
          <p:nvPr>
            <p:ph type="sldImg"/>
          </p:nvPr>
        </p:nvSpPr>
        <p:spPr bwMode="auto">
          <a:xfrm>
            <a:off x="1144588" y="687388"/>
            <a:ext cx="4570412" cy="3427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6" name="Rectangle 3"/>
          <p:cNvSpPr>
            <a:spLocks noGrp="1" noChangeArrowheads="1"/>
          </p:cNvSpPr>
          <p:nvPr>
            <p:ph type="body" idx="1"/>
          </p:nvPr>
        </p:nvSpPr>
        <p:spPr bwMode="auto">
          <a:xfrm>
            <a:off x="685480" y="4345374"/>
            <a:ext cx="5487041" cy="411436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Tree>
    <p:extLst>
      <p:ext uri="{BB962C8B-B14F-4D97-AF65-F5344CB8AC3E}">
        <p14:creationId xmlns:p14="http://schemas.microsoft.com/office/powerpoint/2010/main" val="2666795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258805A-2A3F-488F-A860-9797DAB0CE8C}" type="slidenum">
              <a:rPr lang="tr-TR" smtClean="0"/>
              <a:t>92</a:t>
            </a:fld>
            <a:endParaRPr lang="tr-TR"/>
          </a:p>
        </p:txBody>
      </p:sp>
    </p:spTree>
    <p:extLst>
      <p:ext uri="{BB962C8B-B14F-4D97-AF65-F5344CB8AC3E}">
        <p14:creationId xmlns:p14="http://schemas.microsoft.com/office/powerpoint/2010/main" val="3169485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Başlık 13"/>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Alt Başlık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Veri Yer Tutucusu 6"/>
          <p:cNvSpPr>
            <a:spLocks noGrp="1"/>
          </p:cNvSpPr>
          <p:nvPr>
            <p:ph type="dt" sz="half" idx="10"/>
          </p:nvPr>
        </p:nvSpPr>
        <p:spPr/>
        <p:txBody>
          <a:bodyPr/>
          <a:lstStyle>
            <a:extLst/>
          </a:lstStyle>
          <a:p>
            <a:fld id="{90B7D87A-B90D-4299-B946-465DEBA15D6A}" type="datetime1">
              <a:rPr lang="tr-TR" smtClean="0"/>
              <a:t>14.01.2018</a:t>
            </a:fld>
            <a:endParaRPr lang="tr-TR"/>
          </a:p>
        </p:txBody>
      </p:sp>
      <p:sp>
        <p:nvSpPr>
          <p:cNvPr id="20" name="Altbilgi Yer Tutucusu 19"/>
          <p:cNvSpPr>
            <a:spLocks noGrp="1"/>
          </p:cNvSpPr>
          <p:nvPr>
            <p:ph type="ftr" sz="quarter" idx="11"/>
          </p:nvPr>
        </p:nvSpPr>
        <p:spPr/>
        <p:txBody>
          <a:bodyPr/>
          <a:lstStyle>
            <a:extLst/>
          </a:lstStyle>
          <a:p>
            <a:endParaRPr lang="tr-TR"/>
          </a:p>
        </p:txBody>
      </p:sp>
      <p:sp>
        <p:nvSpPr>
          <p:cNvPr id="10" name="Slayt Numarası Yer Tutucusu 9"/>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AF65A1F5-5F01-4AEA-A972-2DB3B129E7FB}" type="datetime1">
              <a:rPr lang="tr-TR" smtClean="0"/>
              <a:t>14.01.2018</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547A6EEE-4867-4966-9AA6-7F9A167D9A8B}" type="datetime1">
              <a:rPr lang="tr-TR" smtClean="0"/>
              <a:t>14.01.2018</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a:xfrm>
            <a:off x="1258888" y="1125538"/>
            <a:ext cx="5689600" cy="4953000"/>
          </a:xfrm>
          <a:prstGeom prst="rect">
            <a:avLst/>
          </a:prstGeom>
        </p:spPr>
        <p:txBody>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4" name="3 Altbilgi Yer Tutucusu"/>
          <p:cNvSpPr>
            <a:spLocks noGrp="1"/>
          </p:cNvSpPr>
          <p:nvPr>
            <p:ph type="ftr" sz="quarter" idx="10"/>
          </p:nvPr>
        </p:nvSpPr>
        <p:spPr>
          <a:xfrm>
            <a:off x="5943600" y="6486525"/>
            <a:ext cx="2895600" cy="298450"/>
          </a:xfrm>
        </p:spPr>
        <p:txBody>
          <a:bodyPr/>
          <a:lstStyle>
            <a:lvl1pPr>
              <a:defRPr/>
            </a:lvl1pPr>
          </a:lstStyle>
          <a:p>
            <a:pPr>
              <a:defRPr/>
            </a:pPr>
            <a:r>
              <a:rPr lang="en-US"/>
              <a:t>Company Logo</a:t>
            </a:r>
          </a:p>
        </p:txBody>
      </p:sp>
      <p:sp>
        <p:nvSpPr>
          <p:cNvPr id="5" name="4 Slayt Numarası Yer Tutucusu"/>
          <p:cNvSpPr>
            <a:spLocks noGrp="1"/>
          </p:cNvSpPr>
          <p:nvPr>
            <p:ph type="sldNum" sz="quarter" idx="11"/>
          </p:nvPr>
        </p:nvSpPr>
        <p:spPr/>
        <p:txBody>
          <a:bodyPr/>
          <a:lstStyle>
            <a:lvl1pPr>
              <a:defRPr/>
            </a:lvl1pPr>
          </a:lstStyle>
          <a:p>
            <a:pPr>
              <a:defRPr/>
            </a:pPr>
            <a:fld id="{D2A0B226-EA19-43AB-B1F4-541BEAF85D44}" type="slidenum">
              <a:rPr lang="tr-TR"/>
              <a:pPr>
                <a:defRPr/>
              </a:pPr>
              <a:t>‹#›</a:t>
            </a:fld>
            <a:endParaRPr lang="tr-TR"/>
          </a:p>
        </p:txBody>
      </p:sp>
    </p:spTree>
    <p:extLst>
      <p:ext uri="{BB962C8B-B14F-4D97-AF65-F5344CB8AC3E}">
        <p14:creationId xmlns:p14="http://schemas.microsoft.com/office/powerpoint/2010/main" val="166305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İçerik Yer Tutucusu 2"/>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24165A44-6C44-4673-AFB4-33B8B143F7FC}" type="datetime1">
              <a:rPr lang="tr-TR" smtClean="0"/>
              <a:t>14.01.2018</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Dikdörtgen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Başlık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extLst/>
          </a:lstStyle>
          <a:p>
            <a:fld id="{7698000E-C2AD-4A56-A309-8622A7B11373}" type="datetime1">
              <a:rPr lang="tr-TR" smtClean="0"/>
              <a:t>14.01.2018</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10" name="Dikdörtgen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İçerik Yer Tutucusu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0EF9B884-CDF9-41B6-A91C-BC94FEC06C43}" type="datetime1">
              <a:rPr lang="tr-TR" smtClean="0"/>
              <a:t>14.01.2018</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extLst/>
          </a:lstStyle>
          <a:p>
            <a:fld id="{A61856EF-F8FE-410A-B4E9-081C60430B53}" type="datetime1">
              <a:rPr lang="tr-TR" smtClean="0"/>
              <a:t>14.01.2018</a:t>
            </a:fld>
            <a:endParaRPr lang="tr-TR"/>
          </a:p>
        </p:txBody>
      </p:sp>
      <p:sp>
        <p:nvSpPr>
          <p:cNvPr id="8" name="Altbilgi Yer Tutucusu 7"/>
          <p:cNvSpPr>
            <a:spLocks noGrp="1"/>
          </p:cNvSpPr>
          <p:nvPr>
            <p:ph type="ftr" sz="quarter" idx="11"/>
          </p:nvPr>
        </p:nvSpPr>
        <p:spPr/>
        <p:txBody>
          <a:bodyPr/>
          <a:lstStyle>
            <a:extLst/>
          </a:lstStyle>
          <a:p>
            <a:endParaRPr lang="tr-TR"/>
          </a:p>
        </p:txBody>
      </p:sp>
      <p:sp>
        <p:nvSpPr>
          <p:cNvPr id="9" name="Slayt Numarası Yer Tutucusu 8"/>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extLst/>
          </a:lstStyle>
          <a:p>
            <a:fld id="{253DC045-9957-4429-9649-2E338EEE69D0}" type="datetime1">
              <a:rPr lang="tr-TR" smtClean="0"/>
              <a:t>14.01.2018</a:t>
            </a:fld>
            <a:endParaRPr lang="tr-TR"/>
          </a:p>
        </p:txBody>
      </p:sp>
      <p:sp>
        <p:nvSpPr>
          <p:cNvPr id="4" name="Altbilgi Yer Tutucusu 3"/>
          <p:cNvSpPr>
            <a:spLocks noGrp="1"/>
          </p:cNvSpPr>
          <p:nvPr>
            <p:ph type="ftr" sz="quarter" idx="11"/>
          </p:nvPr>
        </p:nvSpPr>
        <p:spPr/>
        <p:txBody>
          <a:bodyPr/>
          <a:lstStyle>
            <a:extLst/>
          </a:lstStyle>
          <a:p>
            <a:endParaRPr lang="tr-TR"/>
          </a:p>
        </p:txBody>
      </p:sp>
      <p:sp>
        <p:nvSpPr>
          <p:cNvPr id="5" name="Slayt Numarası Yer Tutucusu 4"/>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Dikdörtgen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Veri Yer Tutucusu 1"/>
          <p:cNvSpPr>
            <a:spLocks noGrp="1"/>
          </p:cNvSpPr>
          <p:nvPr>
            <p:ph type="dt" sz="half" idx="10"/>
          </p:nvPr>
        </p:nvSpPr>
        <p:spPr/>
        <p:txBody>
          <a:bodyPr/>
          <a:lstStyle>
            <a:extLst/>
          </a:lstStyle>
          <a:p>
            <a:fld id="{24332AA5-418D-43BB-8EEE-A13197700BFA}" type="datetime1">
              <a:rPr lang="tr-TR" smtClean="0"/>
              <a:t>14.01.2018</a:t>
            </a:fld>
            <a:endParaRPr lang="tr-TR"/>
          </a:p>
        </p:txBody>
      </p:sp>
      <p:sp>
        <p:nvSpPr>
          <p:cNvPr id="3" name="Altbilgi Yer Tutucusu 2"/>
          <p:cNvSpPr>
            <a:spLocks noGrp="1"/>
          </p:cNvSpPr>
          <p:nvPr>
            <p:ph type="ftr" sz="quarter" idx="11"/>
          </p:nvPr>
        </p:nvSpPr>
        <p:spPr/>
        <p:txBody>
          <a:bodyPr/>
          <a:lstStyle>
            <a:extLst/>
          </a:lstStyle>
          <a:p>
            <a:endParaRPr lang="tr-TR"/>
          </a:p>
        </p:txBody>
      </p:sp>
      <p:sp>
        <p:nvSpPr>
          <p:cNvPr id="4" name="Slayt Numarası Yer Tutucusu 3"/>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6" name="Dikdörtgen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18082D95-9F12-48F8-B75C-93F44698289D}" type="datetime1">
              <a:rPr lang="tr-TR" smtClean="0"/>
              <a:t>14.01.2018</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extLst/>
          </a:lstStyle>
          <a:p>
            <a:fld id="{C49E9352-9A99-467D-B25F-498DA06CF1ED}" type="datetime1">
              <a:rPr lang="tr-TR" smtClean="0"/>
              <a:t>14.01.2018</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8" name="Dikdörtgen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Resim Yer Tutucusu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Akış Çizelgesi: İşlem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Akış Çizelgesi: İşlem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Metin Yer Tutucusu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asta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Halka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Dikdörtgen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Başlık Yer Tutucusu 4"/>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Metin Yer Tutucusu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Veri Yer Tutucusu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C92A7AC-0551-4E93-9ADD-49BF881E75A4}" type="datetime1">
              <a:rPr lang="tr-TR" smtClean="0"/>
              <a:t>14.01.2018</a:t>
            </a:fld>
            <a:endParaRPr lang="tr-TR"/>
          </a:p>
        </p:txBody>
      </p:sp>
      <p:sp>
        <p:nvSpPr>
          <p:cNvPr id="10" name="Altbilgi Yer Tutucusu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Slayt Numarası Yer Tutucusu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302176B-0E47-46AC-8F43-DAB4B8A37D06}" type="slidenum">
              <a:rPr lang="tr-TR" smtClean="0"/>
              <a:t>‹#›</a:t>
            </a:fld>
            <a:endParaRPr lang="tr-TR"/>
          </a:p>
        </p:txBody>
      </p:sp>
      <p:sp>
        <p:nvSpPr>
          <p:cNvPr id="15" name="Dikdörtgen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696" r:id="rId12"/>
  </p:sldLayoutIdLst>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619672" y="260648"/>
            <a:ext cx="6892280" cy="6336704"/>
          </a:xfrm>
          <a:solidFill>
            <a:schemeClr val="accent2">
              <a:lumMod val="20000"/>
              <a:lumOff val="80000"/>
            </a:schemeClr>
          </a:solidFill>
        </p:spPr>
        <p:txBody>
          <a:bodyPr>
            <a:normAutofit/>
          </a:bodyPr>
          <a:lstStyle/>
          <a:p>
            <a:pPr algn="ctr"/>
            <a:endParaRPr lang="tr-TR" sz="4800" dirty="0" smtClean="0">
              <a:solidFill>
                <a:schemeClr val="accent3">
                  <a:lumMod val="60000"/>
                  <a:lumOff val="40000"/>
                </a:schemeClr>
              </a:solidFill>
              <a:latin typeface="Times New Roman" pitchFamily="18" charset="0"/>
              <a:cs typeface="Times New Roman" pitchFamily="18" charset="0"/>
            </a:endParaRPr>
          </a:p>
          <a:p>
            <a:pPr algn="ctr"/>
            <a:endParaRPr lang="tr-TR" sz="4800" dirty="0">
              <a:solidFill>
                <a:schemeClr val="accent3">
                  <a:lumMod val="60000"/>
                  <a:lumOff val="40000"/>
                </a:schemeClr>
              </a:solidFill>
              <a:latin typeface="Times New Roman" pitchFamily="18" charset="0"/>
              <a:cs typeface="Times New Roman" pitchFamily="18" charset="0"/>
            </a:endParaRPr>
          </a:p>
          <a:p>
            <a:pPr algn="ctr"/>
            <a:r>
              <a:rPr lang="tr-TR" sz="4800" dirty="0" smtClean="0">
                <a:solidFill>
                  <a:schemeClr val="accent2">
                    <a:lumMod val="75000"/>
                  </a:schemeClr>
                </a:solidFill>
                <a:latin typeface="Times New Roman" pitchFamily="18" charset="0"/>
                <a:cs typeface="Times New Roman" pitchFamily="18" charset="0"/>
              </a:rPr>
              <a:t>5018 SAYILI KANUN</a:t>
            </a:r>
          </a:p>
          <a:p>
            <a:pPr algn="ctr"/>
            <a:endParaRPr lang="tr-TR" sz="4800" dirty="0" smtClean="0">
              <a:solidFill>
                <a:schemeClr val="accent2">
                  <a:lumMod val="75000"/>
                </a:schemeClr>
              </a:solidFill>
              <a:latin typeface="Times New Roman" pitchFamily="18" charset="0"/>
              <a:cs typeface="Times New Roman" pitchFamily="18" charset="0"/>
            </a:endParaRPr>
          </a:p>
          <a:p>
            <a:pPr algn="ctr"/>
            <a:r>
              <a:rPr lang="tr-TR" sz="4800" dirty="0" smtClean="0">
                <a:solidFill>
                  <a:schemeClr val="tx1"/>
                </a:solidFill>
                <a:latin typeface="Times New Roman" pitchFamily="18" charset="0"/>
                <a:cs typeface="Times New Roman" pitchFamily="18" charset="0"/>
              </a:rPr>
              <a:t>KURTULUŞ </a:t>
            </a:r>
            <a:r>
              <a:rPr lang="tr-TR" sz="4800" dirty="0">
                <a:solidFill>
                  <a:schemeClr val="tx1"/>
                </a:solidFill>
                <a:latin typeface="Times New Roman" pitchFamily="18" charset="0"/>
                <a:cs typeface="Times New Roman" pitchFamily="18" charset="0"/>
              </a:rPr>
              <a:t>KUTAY</a:t>
            </a:r>
          </a:p>
          <a:p>
            <a:pPr algn="ctr"/>
            <a:r>
              <a:rPr lang="tr-TR" sz="4800" dirty="0" smtClean="0">
                <a:solidFill>
                  <a:schemeClr val="accent3">
                    <a:lumMod val="60000"/>
                    <a:lumOff val="40000"/>
                  </a:schemeClr>
                </a:solidFill>
                <a:latin typeface="Times New Roman" pitchFamily="18" charset="0"/>
                <a:cs typeface="Times New Roman" pitchFamily="18" charset="0"/>
              </a:rPr>
              <a:t>OCAK 2018</a:t>
            </a:r>
            <a:endParaRPr lang="tr-TR" sz="4800" dirty="0">
              <a:solidFill>
                <a:schemeClr val="accent3">
                  <a:lumMod val="60000"/>
                  <a:lumOff val="40000"/>
                </a:schemeClr>
              </a:solidFill>
              <a:latin typeface="Times New Roman" pitchFamily="18" charset="0"/>
              <a:cs typeface="Times New Roman" pitchFamily="18" charset="0"/>
            </a:endParaRPr>
          </a:p>
          <a:p>
            <a:pPr algn="ctr"/>
            <a:endParaRPr lang="tr-TR" sz="4800" b="0" dirty="0">
              <a:solidFill>
                <a:schemeClr val="accent3">
                  <a:lumMod val="60000"/>
                  <a:lumOff val="4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6344917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56872" cy="850106"/>
          </a:xfrm>
        </p:spPr>
        <p:txBody>
          <a:bodyPr/>
          <a:lstStyle/>
          <a:p>
            <a:r>
              <a:rPr lang="tr-TR" b="1" dirty="0">
                <a:solidFill>
                  <a:schemeClr val="tx2"/>
                </a:solidFill>
                <a:latin typeface="Times New Roman" pitchFamily="18" charset="0"/>
              </a:rPr>
              <a:t>Mali kontrol:</a:t>
            </a:r>
            <a:endParaRPr lang="tr-TR" dirty="0"/>
          </a:p>
        </p:txBody>
      </p:sp>
      <p:sp>
        <p:nvSpPr>
          <p:cNvPr id="3" name="İçerik Yer Tutucusu 2"/>
          <p:cNvSpPr>
            <a:spLocks noGrp="1"/>
          </p:cNvSpPr>
          <p:nvPr>
            <p:ph idx="1"/>
          </p:nvPr>
        </p:nvSpPr>
        <p:spPr>
          <a:xfrm>
            <a:off x="1435608" y="1124744"/>
            <a:ext cx="7498080" cy="5123656"/>
          </a:xfrm>
        </p:spPr>
        <p:txBody>
          <a:bodyPr/>
          <a:lstStyle/>
          <a:p>
            <a:pPr marL="533400" indent="-533400">
              <a:buClr>
                <a:schemeClr val="tx2"/>
              </a:buClr>
            </a:pPr>
            <a:r>
              <a:rPr lang="tr-TR" dirty="0" smtClean="0">
                <a:latin typeface="Times New Roman" pitchFamily="18" charset="0"/>
              </a:rPr>
              <a:t>Kamu </a:t>
            </a:r>
            <a:r>
              <a:rPr lang="tr-TR" dirty="0">
                <a:latin typeface="Times New Roman" pitchFamily="18" charset="0"/>
              </a:rPr>
              <a:t>kaynaklarının, </a:t>
            </a:r>
          </a:p>
          <a:p>
            <a:pPr marL="533400" indent="-533400">
              <a:buClr>
                <a:schemeClr val="tx2"/>
              </a:buClr>
            </a:pPr>
            <a:r>
              <a:rPr lang="tr-TR" dirty="0">
                <a:latin typeface="Times New Roman" pitchFamily="18" charset="0"/>
              </a:rPr>
              <a:t>-belirlenmiş amaçlar doğrultusunda, </a:t>
            </a:r>
          </a:p>
          <a:p>
            <a:pPr marL="533400" indent="-533400">
              <a:buClr>
                <a:schemeClr val="tx2"/>
              </a:buClr>
            </a:pPr>
            <a:r>
              <a:rPr lang="tr-TR" dirty="0">
                <a:latin typeface="Times New Roman" pitchFamily="18" charset="0"/>
              </a:rPr>
              <a:t>-ilgili mevzuatla belirlenen kurallara uygun, </a:t>
            </a:r>
          </a:p>
          <a:p>
            <a:pPr marL="180000" indent="-533400">
              <a:buClr>
                <a:schemeClr val="tx2"/>
              </a:buClr>
            </a:pPr>
            <a:r>
              <a:rPr lang="tr-TR" dirty="0">
                <a:latin typeface="Times New Roman" pitchFamily="18" charset="0"/>
              </a:rPr>
              <a:t>etkili, ekonomik ve verimli bir şekilde kullanılmasını sağlamak için oluşturulan  </a:t>
            </a:r>
            <a:r>
              <a:rPr lang="tr-TR" dirty="0">
                <a:solidFill>
                  <a:srgbClr val="FF0000"/>
                </a:solidFill>
                <a:latin typeface="Times New Roman" pitchFamily="18" charset="0"/>
              </a:rPr>
              <a:t>kontrol sistemi, kurumsal yapı, yöntem ve süreçleri ifade eder.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10</a:t>
            </a:fld>
            <a:endParaRPr lang="tr-TR"/>
          </a:p>
        </p:txBody>
      </p:sp>
    </p:spTree>
    <p:extLst>
      <p:ext uri="{BB962C8B-B14F-4D97-AF65-F5344CB8AC3E}">
        <p14:creationId xmlns:p14="http://schemas.microsoft.com/office/powerpoint/2010/main" val="153902546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defRPr/>
            </a:pPr>
            <a:r>
              <a:rPr lang="tr-TR" altLang="tr-TR" sz="3200" b="1" dirty="0">
                <a:solidFill>
                  <a:srgbClr val="6600CC"/>
                </a:solidFill>
                <a:latin typeface="+mn-lt"/>
                <a:ea typeface="+mn-ea"/>
                <a:cs typeface="+mn-cs"/>
              </a:rPr>
              <a:t>e) Görevlilere teslim edilen taşınırların zarara uğraması</a:t>
            </a:r>
          </a:p>
        </p:txBody>
      </p:sp>
      <p:sp>
        <p:nvSpPr>
          <p:cNvPr id="3" name="İçerik Yer Tutucusu 2"/>
          <p:cNvSpPr>
            <a:spLocks noGrp="1"/>
          </p:cNvSpPr>
          <p:nvPr>
            <p:ph idx="1"/>
          </p:nvPr>
        </p:nvSpPr>
        <p:spPr/>
        <p:txBody>
          <a:bodyPr>
            <a:normAutofit/>
          </a:bodyPr>
          <a:lstStyle/>
          <a:p>
            <a:pPr>
              <a:defRPr/>
            </a:pPr>
            <a:r>
              <a:rPr lang="tr-TR" dirty="0" smtClean="0"/>
              <a:t>Memurların kasıt kusur ihmal veya tedbirsizliği sonucu kendilerine teslim edilen taşınırların zarara uğraması halinde izlenecek yol 657 sayılı Kanuna göre çıkarılan yönetmelikte düzenlenmiştir. Bu yönetmelik kapsamı dışındaki kamu idarelerinde meydana gelen zararlar hakkında bu yönetmelik uygulanacaktır.</a:t>
            </a:r>
            <a:endParaRPr lang="tr-TR" dirty="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2A4F8C49-020D-4DE8-BB9B-2D79A54D1178}" type="slidenum">
              <a:rPr lang="tr-TR" altLang="tr-TR" sz="1400"/>
              <a:pPr/>
              <a:t>100</a:t>
            </a:fld>
            <a:endParaRPr lang="tr-TR" altLang="tr-TR" sz="1400"/>
          </a:p>
        </p:txBody>
      </p:sp>
    </p:spTree>
    <p:extLst>
      <p:ext uri="{BB962C8B-B14F-4D97-AF65-F5344CB8AC3E}">
        <p14:creationId xmlns:p14="http://schemas.microsoft.com/office/powerpoint/2010/main" val="39178684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259632" y="548680"/>
            <a:ext cx="7674056" cy="5699720"/>
          </a:xfrm>
        </p:spPr>
        <p:txBody>
          <a:bodyPr>
            <a:normAutofit fontScale="92500"/>
          </a:bodyPr>
          <a:lstStyle/>
          <a:p>
            <a:pPr indent="0">
              <a:lnSpc>
                <a:spcPct val="115000"/>
              </a:lnSpc>
              <a:buNone/>
              <a:defRPr/>
            </a:pPr>
            <a:r>
              <a:rPr lang="tr-TR" altLang="tr-TR" sz="3700" b="1" dirty="0" smtClean="0">
                <a:solidFill>
                  <a:srgbClr val="6600CC"/>
                </a:solidFill>
                <a:effectLst/>
                <a:latin typeface="Times New Roman" pitchFamily="18" charset="0"/>
                <a:cs typeface="Times New Roman" pitchFamily="18" charset="0"/>
              </a:rPr>
              <a:t>f) İdare gelirlerinin tarh, tahakkuk veya tahsil işlemlerinin mevzuata uygun bir şekilde yapılmaması</a:t>
            </a:r>
            <a:r>
              <a:rPr lang="tr-TR" altLang="tr-TR" sz="3700" b="1" dirty="0" smtClean="0">
                <a:solidFill>
                  <a:srgbClr val="6600CC"/>
                </a:solidFill>
                <a:effectLst/>
                <a:latin typeface="Times New Roman" pitchFamily="18" charset="0"/>
                <a:cs typeface="Times New Roman" pitchFamily="18" charset="0"/>
              </a:rPr>
              <a:t>,</a:t>
            </a:r>
          </a:p>
          <a:p>
            <a:pPr indent="0">
              <a:lnSpc>
                <a:spcPct val="115000"/>
              </a:lnSpc>
              <a:buNone/>
              <a:defRPr/>
            </a:pPr>
            <a:r>
              <a:rPr lang="tr-TR" altLang="tr-TR" sz="3700" b="1" dirty="0" smtClean="0">
                <a:solidFill>
                  <a:srgbClr val="6600CC"/>
                </a:solidFill>
                <a:latin typeface="Times New Roman" pitchFamily="18" charset="0"/>
                <a:cs typeface="Times New Roman" pitchFamily="18" charset="0"/>
              </a:rPr>
              <a:t>g)Kamu </a:t>
            </a:r>
            <a:r>
              <a:rPr lang="tr-TR" altLang="tr-TR" sz="3700" b="1" dirty="0">
                <a:solidFill>
                  <a:srgbClr val="6600CC"/>
                </a:solidFill>
                <a:latin typeface="Times New Roman" pitchFamily="18" charset="0"/>
                <a:cs typeface="Times New Roman" pitchFamily="18" charset="0"/>
              </a:rPr>
              <a:t>idaresinin yükümlülüklerinin mevzuatına uygun bir şekilde yerine getirilmemesi nedeniyle kamu idaresine faiz, tazminat, gecikme zammı, para cezası gibi ek malî külfet getirilmesi,</a:t>
            </a:r>
            <a:endParaRPr lang="tr-TR" altLang="tr-TR" sz="3700" b="1" dirty="0">
              <a:solidFill>
                <a:srgbClr val="6600CC"/>
              </a:solidFill>
              <a:latin typeface="Times New Roman" pitchFamily="18" charset="0"/>
              <a:ea typeface="Calibri" pitchFamily="34" charset="0"/>
              <a:cs typeface="Calibri" pitchFamily="34" charset="0"/>
            </a:endParaRPr>
          </a:p>
          <a:p>
            <a:pPr indent="449263" algn="just">
              <a:lnSpc>
                <a:spcPct val="115000"/>
              </a:lnSpc>
              <a:defRPr/>
            </a:pPr>
            <a:endParaRPr lang="tr-TR" altLang="tr-TR" sz="3600" b="1" dirty="0" smtClean="0">
              <a:solidFill>
                <a:srgbClr val="6600CC"/>
              </a:solidFill>
              <a:effectLst/>
              <a:latin typeface="Times New Roman" pitchFamily="18" charset="0"/>
              <a:ea typeface="Calibri" pitchFamily="34" charset="0"/>
              <a:cs typeface="Calibri" pitchFamily="34" charset="0"/>
            </a:endParaRPr>
          </a:p>
          <a:p>
            <a:pPr indent="449263">
              <a:defRPr/>
            </a:pPr>
            <a:endParaRPr lang="tr-TR" altLang="tr-TR" dirty="0" smtClean="0"/>
          </a:p>
          <a:p>
            <a:pPr indent="449263">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3A72BCEE-01A8-4026-B493-BE11F7B1E8F2}" type="slidenum">
              <a:rPr lang="tr-TR" altLang="tr-TR" sz="1400"/>
              <a:pPr/>
              <a:t>101</a:t>
            </a:fld>
            <a:endParaRPr lang="tr-TR" altLang="tr-TR" sz="1400"/>
          </a:p>
        </p:txBody>
      </p:sp>
    </p:spTree>
    <p:extLst>
      <p:ext uri="{BB962C8B-B14F-4D97-AF65-F5344CB8AC3E}">
        <p14:creationId xmlns:p14="http://schemas.microsoft.com/office/powerpoint/2010/main" val="4803165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defRPr/>
            </a:pPr>
            <a:r>
              <a:rPr lang="tr-TR" dirty="0" smtClean="0">
                <a:solidFill>
                  <a:srgbClr val="FF0000"/>
                </a:solidFill>
              </a:rPr>
              <a:t>İdareye </a:t>
            </a:r>
            <a:r>
              <a:rPr lang="tr-TR" dirty="0" smtClean="0">
                <a:solidFill>
                  <a:srgbClr val="FF0000"/>
                </a:solidFill>
              </a:rPr>
              <a:t>ek mali külfet </a:t>
            </a:r>
            <a:r>
              <a:rPr lang="tr-TR" dirty="0" smtClean="0">
                <a:solidFill>
                  <a:srgbClr val="FF0000"/>
                </a:solidFill>
              </a:rPr>
              <a:t>yüklenmesi ne demek.</a:t>
            </a:r>
            <a:endParaRPr lang="tr-TR" dirty="0">
              <a:solidFill>
                <a:srgbClr val="FF0000"/>
              </a:solidFill>
            </a:endParaRPr>
          </a:p>
        </p:txBody>
      </p:sp>
      <p:sp>
        <p:nvSpPr>
          <p:cNvPr id="3" name="İçerik Yer Tutucusu 2"/>
          <p:cNvSpPr>
            <a:spLocks noGrp="1"/>
          </p:cNvSpPr>
          <p:nvPr>
            <p:ph idx="1"/>
          </p:nvPr>
        </p:nvSpPr>
        <p:spPr/>
        <p:txBody>
          <a:bodyPr>
            <a:normAutofit/>
          </a:bodyPr>
          <a:lstStyle/>
          <a:p>
            <a:pPr>
              <a:defRPr/>
            </a:pPr>
            <a:r>
              <a:rPr lang="tr-TR" altLang="tr-TR" sz="2400" b="1" dirty="0" smtClean="0">
                <a:solidFill>
                  <a:srgbClr val="3333CC"/>
                </a:solidFill>
              </a:rPr>
              <a:t>Kamu görevlilerinin görevlerini zamanında ve tam yapmamaları nedeniyle idareye ek mali külfet yüklenmesi kamu zararı sebebidir.</a:t>
            </a:r>
          </a:p>
          <a:p>
            <a:pPr>
              <a:defRPr/>
            </a:pPr>
            <a:r>
              <a:rPr lang="tr-TR" altLang="tr-TR" sz="2400" dirty="0" smtClean="0">
                <a:solidFill>
                  <a:srgbClr val="FF0000"/>
                </a:solidFill>
              </a:rPr>
              <a:t>Örneğin: </a:t>
            </a:r>
          </a:p>
          <a:p>
            <a:pPr>
              <a:defRPr/>
            </a:pPr>
            <a:r>
              <a:rPr lang="tr-TR" altLang="tr-TR" sz="2400" dirty="0" smtClean="0">
                <a:solidFill>
                  <a:srgbClr val="FF0000"/>
                </a:solidFill>
              </a:rPr>
              <a:t>SGK ya verilmesi gereken bildirgelerin geç verilmesi veya hiç verilmemesi</a:t>
            </a:r>
          </a:p>
          <a:p>
            <a:pPr>
              <a:defRPr/>
            </a:pPr>
            <a:r>
              <a:rPr lang="tr-TR" altLang="tr-TR" sz="2400" dirty="0" smtClean="0">
                <a:solidFill>
                  <a:srgbClr val="FF0000"/>
                </a:solidFill>
              </a:rPr>
              <a:t>Vergi dairesine verilmesi gereken beyannamelerin geç verilmesi veya hiç verilmemesi,</a:t>
            </a:r>
          </a:p>
          <a:p>
            <a:pPr>
              <a:defRPr/>
            </a:pPr>
            <a:r>
              <a:rPr lang="tr-TR" altLang="tr-TR" sz="2400" dirty="0" smtClean="0">
                <a:solidFill>
                  <a:srgbClr val="FF0000"/>
                </a:solidFill>
              </a:rPr>
              <a:t>Atık veya </a:t>
            </a:r>
            <a:r>
              <a:rPr lang="tr-TR" altLang="tr-TR" sz="2400" dirty="0" smtClean="0">
                <a:solidFill>
                  <a:srgbClr val="FF0000"/>
                </a:solidFill>
              </a:rPr>
              <a:t>deşarj </a:t>
            </a:r>
            <a:r>
              <a:rPr lang="tr-TR" altLang="tr-TR" sz="2400" dirty="0" smtClean="0">
                <a:solidFill>
                  <a:srgbClr val="FF0000"/>
                </a:solidFill>
              </a:rPr>
              <a:t>sisteminin zamanında kurulmaması,</a:t>
            </a:r>
          </a:p>
          <a:p>
            <a:pPr>
              <a:defRPr/>
            </a:pPr>
            <a:r>
              <a:rPr lang="tr-TR" altLang="tr-TR" sz="2400" dirty="0" smtClean="0">
                <a:solidFill>
                  <a:srgbClr val="FF0000"/>
                </a:solidFill>
              </a:rPr>
              <a:t>  Nedeniyle kesilen idari para cezaları kamu zararı olup ilgili personele rücu edilmesi gerekir. </a:t>
            </a:r>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34B2898E-DB78-44A6-BEC3-31263788630D}" type="slidenum">
              <a:rPr lang="tr-TR" altLang="tr-TR" sz="1400"/>
              <a:pPr/>
              <a:t>102</a:t>
            </a:fld>
            <a:endParaRPr lang="tr-TR" altLang="tr-TR" sz="1400"/>
          </a:p>
        </p:txBody>
      </p:sp>
    </p:spTree>
    <p:extLst>
      <p:ext uri="{BB962C8B-B14F-4D97-AF65-F5344CB8AC3E}">
        <p14:creationId xmlns:p14="http://schemas.microsoft.com/office/powerpoint/2010/main" val="23790299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435608" y="1268760"/>
            <a:ext cx="7498080" cy="4979640"/>
          </a:xfrm>
        </p:spPr>
        <p:txBody>
          <a:bodyPr/>
          <a:lstStyle/>
          <a:p>
            <a:pPr indent="449263" algn="just">
              <a:lnSpc>
                <a:spcPct val="115000"/>
              </a:lnSpc>
              <a:defRPr/>
            </a:pPr>
            <a:r>
              <a:rPr lang="tr-TR" altLang="tr-TR" sz="3600" b="1" dirty="0" smtClean="0">
                <a:solidFill>
                  <a:srgbClr val="6600CC"/>
                </a:solidFill>
                <a:effectLst/>
                <a:latin typeface="Times New Roman" pitchFamily="18" charset="0"/>
                <a:cs typeface="Times New Roman" pitchFamily="18" charset="0"/>
              </a:rPr>
              <a:t>ğ) Mevzuatında öngörülmediği halde ödeme yapılması</a:t>
            </a:r>
            <a:r>
              <a:rPr lang="tr-TR" altLang="tr-TR" sz="3600" b="1" dirty="0" smtClean="0">
                <a:solidFill>
                  <a:srgbClr val="6600CC"/>
                </a:solidFill>
                <a:effectLst/>
                <a:latin typeface="Times New Roman" pitchFamily="18" charset="0"/>
                <a:cs typeface="Times New Roman" pitchFamily="18" charset="0"/>
              </a:rPr>
              <a:t>,</a:t>
            </a:r>
          </a:p>
          <a:p>
            <a:pPr indent="0" algn="just">
              <a:lnSpc>
                <a:spcPct val="115000"/>
              </a:lnSpc>
              <a:buNone/>
              <a:defRPr/>
            </a:pPr>
            <a:r>
              <a:rPr lang="tr-TR" altLang="tr-TR" sz="3600" dirty="0" smtClean="0">
                <a:solidFill>
                  <a:srgbClr val="6600CC"/>
                </a:solidFill>
                <a:latin typeface="Times New Roman" pitchFamily="18" charset="0"/>
                <a:ea typeface="Calibri" pitchFamily="34" charset="0"/>
                <a:cs typeface="Times New Roman" pitchFamily="18" charset="0"/>
              </a:rPr>
              <a:t>-</a:t>
            </a:r>
            <a:r>
              <a:rPr lang="tr-TR" altLang="tr-TR" sz="3600" dirty="0" smtClean="0">
                <a:latin typeface="Times New Roman" pitchFamily="18" charset="0"/>
                <a:ea typeface="Calibri" pitchFamily="34" charset="0"/>
                <a:cs typeface="Times New Roman" pitchFamily="18" charset="0"/>
              </a:rPr>
              <a:t>Taşıt araçlarına kasko ödemesi yapılması,</a:t>
            </a:r>
          </a:p>
          <a:p>
            <a:pPr indent="0" algn="just">
              <a:lnSpc>
                <a:spcPct val="115000"/>
              </a:lnSpc>
              <a:buNone/>
              <a:defRPr/>
            </a:pPr>
            <a:r>
              <a:rPr lang="tr-TR" altLang="tr-TR" sz="3600" dirty="0" smtClean="0">
                <a:effectLst/>
                <a:latin typeface="Times New Roman" pitchFamily="18" charset="0"/>
                <a:ea typeface="Calibri" pitchFamily="34" charset="0"/>
                <a:cs typeface="Times New Roman" pitchFamily="18" charset="0"/>
              </a:rPr>
              <a:t>- Temsil ağırlama tanımına girmeyen nitelikteki giderlerin ödenmesi, gibi.</a:t>
            </a:r>
            <a:endParaRPr lang="tr-TR" altLang="tr-TR" sz="3600" dirty="0" smtClean="0">
              <a:effectLst/>
              <a:latin typeface="Times New Roman" pitchFamily="18" charset="0"/>
              <a:ea typeface="Calibri" pitchFamily="34" charset="0"/>
              <a:cs typeface="Calibri" pitchFamily="34" charset="0"/>
            </a:endParaRPr>
          </a:p>
          <a:p>
            <a:pPr indent="449263">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B1CC3FBD-018E-45C1-B223-34696B1C1CCB}" type="slidenum">
              <a:rPr lang="tr-TR" altLang="tr-TR" sz="1400"/>
              <a:pPr/>
              <a:t>103</a:t>
            </a:fld>
            <a:endParaRPr lang="tr-TR" altLang="tr-TR" sz="1400"/>
          </a:p>
        </p:txBody>
      </p:sp>
    </p:spTree>
    <p:extLst>
      <p:ext uri="{BB962C8B-B14F-4D97-AF65-F5344CB8AC3E}">
        <p14:creationId xmlns:p14="http://schemas.microsoft.com/office/powerpoint/2010/main" val="342477038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780696"/>
          </a:xfrm>
        </p:spPr>
        <p:txBody>
          <a:bodyPr>
            <a:normAutofit/>
          </a:bodyPr>
          <a:lstStyle/>
          <a:p>
            <a:pPr algn="ctr">
              <a:defRPr/>
            </a:pPr>
            <a:r>
              <a:rPr lang="tr-TR" dirty="0" smtClean="0">
                <a:solidFill>
                  <a:srgbClr val="FF0000"/>
                </a:solidFill>
              </a:rPr>
              <a:t>Kamu Zararının Tespiti</a:t>
            </a:r>
            <a:endParaRPr lang="tr-TR" dirty="0">
              <a:solidFill>
                <a:srgbClr val="FF0000"/>
              </a:solidFill>
            </a:endParaRPr>
          </a:p>
        </p:txBody>
      </p:sp>
      <p:sp>
        <p:nvSpPr>
          <p:cNvPr id="3" name="İçerik Yer Tutucusu 2"/>
          <p:cNvSpPr>
            <a:spLocks noGrp="1"/>
          </p:cNvSpPr>
          <p:nvPr>
            <p:ph idx="1"/>
          </p:nvPr>
        </p:nvSpPr>
        <p:spPr>
          <a:xfrm>
            <a:off x="971600" y="1628800"/>
            <a:ext cx="7715200" cy="4695800"/>
          </a:xfrm>
        </p:spPr>
        <p:txBody>
          <a:bodyPr/>
          <a:lstStyle/>
          <a:p>
            <a:pPr>
              <a:defRPr/>
            </a:pPr>
            <a:r>
              <a:rPr lang="tr-TR" altLang="tr-TR" b="1" dirty="0" smtClean="0">
                <a:solidFill>
                  <a:srgbClr val="6600CC"/>
                </a:solidFill>
              </a:rPr>
              <a:t>Yönetmeliğin 7.nci maddesine göre kamu zararı;</a:t>
            </a:r>
          </a:p>
          <a:p>
            <a:pPr algn="just">
              <a:lnSpc>
                <a:spcPct val="115000"/>
              </a:lnSpc>
              <a:defRPr/>
            </a:pPr>
            <a:r>
              <a:rPr lang="tr-TR" altLang="tr-TR" sz="3200" b="1" dirty="0" smtClean="0">
                <a:effectLst/>
                <a:latin typeface="Times New Roman" pitchFamily="18" charset="0"/>
                <a:cs typeface="Times New Roman" pitchFamily="18" charset="0"/>
              </a:rPr>
              <a:t>a) Kontrol, denetim veya inceleme,</a:t>
            </a:r>
            <a:endParaRPr lang="tr-TR" altLang="tr-TR" sz="3200" b="1" dirty="0" smtClean="0">
              <a:effectLst/>
              <a:latin typeface="Times New Roman" pitchFamily="18" charset="0"/>
              <a:ea typeface="Calibri" pitchFamily="34" charset="0"/>
              <a:cs typeface="Times New Roman" pitchFamily="18" charset="0"/>
            </a:endParaRPr>
          </a:p>
          <a:p>
            <a:pPr algn="just">
              <a:lnSpc>
                <a:spcPct val="115000"/>
              </a:lnSpc>
              <a:defRPr/>
            </a:pPr>
            <a:r>
              <a:rPr lang="tr-TR" altLang="tr-TR" sz="3200" b="1" dirty="0" smtClean="0">
                <a:effectLst/>
                <a:latin typeface="Times New Roman" pitchFamily="18" charset="0"/>
                <a:cs typeface="Times New Roman" pitchFamily="18" charset="0"/>
              </a:rPr>
              <a:t>b) </a:t>
            </a:r>
            <a:r>
              <a:rPr lang="tr-TR" altLang="tr-TR" sz="3200" b="1" dirty="0" err="1" smtClean="0">
                <a:effectLst/>
                <a:latin typeface="Times New Roman" pitchFamily="18" charset="0"/>
                <a:cs typeface="Times New Roman" pitchFamily="18" charset="0"/>
              </a:rPr>
              <a:t>Sayıştayca</a:t>
            </a:r>
            <a:r>
              <a:rPr lang="tr-TR" altLang="tr-TR" sz="3200" b="1" dirty="0" smtClean="0">
                <a:effectLst/>
                <a:latin typeface="Times New Roman" pitchFamily="18" charset="0"/>
                <a:cs typeface="Times New Roman" pitchFamily="18" charset="0"/>
              </a:rPr>
              <a:t> kesin hükme bağlama,</a:t>
            </a:r>
            <a:endParaRPr lang="tr-TR" altLang="tr-TR" sz="3200" b="1" dirty="0" smtClean="0">
              <a:effectLst/>
              <a:latin typeface="Times New Roman" pitchFamily="18" charset="0"/>
              <a:ea typeface="Calibri" pitchFamily="34" charset="0"/>
              <a:cs typeface="Calibri" pitchFamily="34" charset="0"/>
            </a:endParaRPr>
          </a:p>
          <a:p>
            <a:pPr algn="just">
              <a:lnSpc>
                <a:spcPct val="115000"/>
              </a:lnSpc>
              <a:defRPr/>
            </a:pPr>
            <a:r>
              <a:rPr lang="tr-TR" altLang="tr-TR" sz="3200" b="1" dirty="0" smtClean="0">
                <a:effectLst/>
                <a:latin typeface="Times New Roman" pitchFamily="18" charset="0"/>
                <a:cs typeface="Times New Roman" pitchFamily="18" charset="0"/>
              </a:rPr>
              <a:t>c) Adlî, idarî veya askerî yargılama,</a:t>
            </a:r>
            <a:endParaRPr lang="tr-TR" altLang="tr-TR" sz="3200" b="1" dirty="0" smtClean="0">
              <a:effectLst/>
              <a:latin typeface="Times New Roman" pitchFamily="18" charset="0"/>
              <a:ea typeface="Calibri" pitchFamily="34" charset="0"/>
              <a:cs typeface="Calibri" pitchFamily="34" charset="0"/>
            </a:endParaRPr>
          </a:p>
          <a:p>
            <a:pPr marL="0" indent="0" algn="just">
              <a:lnSpc>
                <a:spcPct val="115000"/>
              </a:lnSpc>
              <a:buNone/>
              <a:defRPr/>
            </a:pPr>
            <a:r>
              <a:rPr lang="tr-TR" altLang="tr-TR" sz="3200" b="1" dirty="0" smtClean="0">
                <a:effectLst/>
                <a:latin typeface="Times New Roman" pitchFamily="18" charset="0"/>
                <a:cs typeface="Times New Roman" pitchFamily="18" charset="0"/>
              </a:rPr>
              <a:t>sonucunda tespit edilir.</a:t>
            </a:r>
            <a:endParaRPr lang="tr-TR" altLang="tr-TR" sz="3200" b="1" dirty="0" smtClean="0">
              <a:effectLst/>
              <a:latin typeface="Times New Roman" pitchFamily="18" charset="0"/>
              <a:ea typeface="Calibri" pitchFamily="34" charset="0"/>
              <a:cs typeface="Calibri" pitchFamily="34" charset="0"/>
            </a:endParaRPr>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2E8B6E2F-69C8-4A05-89CB-16AC8249CEAC}" type="slidenum">
              <a:rPr lang="tr-TR" altLang="tr-TR" sz="1400"/>
              <a:pPr/>
              <a:t>104</a:t>
            </a:fld>
            <a:endParaRPr lang="tr-TR" altLang="tr-TR" sz="1400"/>
          </a:p>
        </p:txBody>
      </p:sp>
    </p:spTree>
    <p:extLst>
      <p:ext uri="{BB962C8B-B14F-4D97-AF65-F5344CB8AC3E}">
        <p14:creationId xmlns:p14="http://schemas.microsoft.com/office/powerpoint/2010/main" val="255589444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124744"/>
            <a:ext cx="8229600" cy="5199856"/>
          </a:xfrm>
        </p:spPr>
        <p:txBody>
          <a:bodyPr/>
          <a:lstStyle/>
          <a:p>
            <a:pPr algn="just">
              <a:lnSpc>
                <a:spcPct val="115000"/>
              </a:lnSpc>
              <a:defRPr/>
            </a:pPr>
            <a:r>
              <a:rPr lang="tr-TR" altLang="tr-TR" sz="2800" b="1" dirty="0" smtClean="0">
                <a:solidFill>
                  <a:srgbClr val="C00000"/>
                </a:solidFill>
                <a:effectLst/>
                <a:latin typeface="Times New Roman" pitchFamily="18" charset="0"/>
                <a:cs typeface="Times New Roman" pitchFamily="18" charset="0"/>
              </a:rPr>
              <a:t>Tespit edilen kamu zararına ilişkin yazı, tutanak, rapor, ilâm ve benzeri belgeler ilgili kamu idarelerine gönderilir. </a:t>
            </a:r>
          </a:p>
          <a:p>
            <a:pPr algn="just">
              <a:lnSpc>
                <a:spcPct val="115000"/>
              </a:lnSpc>
              <a:defRPr/>
            </a:pPr>
            <a:r>
              <a:rPr lang="tr-TR" altLang="tr-TR" sz="2800" b="1" dirty="0" smtClean="0">
                <a:solidFill>
                  <a:srgbClr val="C00000"/>
                </a:solidFill>
                <a:effectLst/>
                <a:latin typeface="Times New Roman" pitchFamily="18" charset="0"/>
                <a:cs typeface="Times New Roman" pitchFamily="18" charset="0"/>
              </a:rPr>
              <a:t>Bildirilen kamu zararlarına ilişkin belgelerde yer alan hususlar, ilgili harcama yetkilisinin de görüşleri alınmak suretiyle merkezde üst yönetici, taşrada ise idarenin en üst yöneticisi tarafından değerlendirilir. </a:t>
            </a:r>
            <a:endParaRPr lang="tr-TR" altLang="tr-TR" sz="2800" b="1" dirty="0" smtClean="0">
              <a:solidFill>
                <a:srgbClr val="C000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5399E582-74B2-4153-B0A9-0E3DD438BDF2}" type="slidenum">
              <a:rPr lang="tr-TR" altLang="tr-TR" sz="1400"/>
              <a:pPr/>
              <a:t>105</a:t>
            </a:fld>
            <a:endParaRPr lang="tr-TR" altLang="tr-TR" sz="1400"/>
          </a:p>
        </p:txBody>
      </p:sp>
    </p:spTree>
    <p:extLst>
      <p:ext uri="{BB962C8B-B14F-4D97-AF65-F5344CB8AC3E}">
        <p14:creationId xmlns:p14="http://schemas.microsoft.com/office/powerpoint/2010/main" val="11582281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43608" y="1268760"/>
            <a:ext cx="7643192" cy="5055840"/>
          </a:xfrm>
        </p:spPr>
        <p:txBody>
          <a:bodyPr/>
          <a:lstStyle/>
          <a:p>
            <a:pPr indent="457200" algn="just">
              <a:lnSpc>
                <a:spcPct val="115000"/>
              </a:lnSpc>
              <a:defRPr/>
            </a:pPr>
            <a:r>
              <a:rPr lang="tr-TR" altLang="tr-TR" sz="3600" b="1" dirty="0" smtClean="0">
                <a:solidFill>
                  <a:srgbClr val="C00000"/>
                </a:solidFill>
                <a:effectLst/>
                <a:latin typeface="Times New Roman" pitchFamily="18" charset="0"/>
                <a:cs typeface="Times New Roman" pitchFamily="18" charset="0"/>
              </a:rPr>
              <a:t>Tespit edilen kamu zararına ilişkin belgelerde, sorumlularla birlikte tahsil sürecine dahil edilecek ilgililer de belirtilir. </a:t>
            </a:r>
            <a:endParaRPr lang="tr-TR" altLang="tr-TR" sz="3600" b="1" dirty="0" smtClean="0">
              <a:solidFill>
                <a:srgbClr val="C000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1F984F4A-83FB-47C7-B2EB-736A841C534D}" type="slidenum">
              <a:rPr lang="tr-TR" altLang="tr-TR" sz="1400"/>
              <a:pPr/>
              <a:t>106</a:t>
            </a:fld>
            <a:endParaRPr lang="tr-TR" altLang="tr-TR" sz="1400"/>
          </a:p>
        </p:txBody>
      </p:sp>
    </p:spTree>
    <p:extLst>
      <p:ext uri="{BB962C8B-B14F-4D97-AF65-F5344CB8AC3E}">
        <p14:creationId xmlns:p14="http://schemas.microsoft.com/office/powerpoint/2010/main" val="25148904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268760"/>
            <a:ext cx="8229600" cy="5055840"/>
          </a:xfrm>
        </p:spPr>
        <p:txBody>
          <a:bodyPr/>
          <a:lstStyle/>
          <a:p>
            <a:pPr algn="just">
              <a:lnSpc>
                <a:spcPct val="115000"/>
              </a:lnSpc>
              <a:defRPr/>
            </a:pPr>
            <a:r>
              <a:rPr lang="tr-TR" altLang="tr-TR" dirty="0" smtClean="0">
                <a:effectLst/>
                <a:latin typeface="Times New Roman" pitchFamily="18" charset="0"/>
                <a:cs typeface="Times New Roman" pitchFamily="18" charset="0"/>
              </a:rPr>
              <a:t> </a:t>
            </a:r>
            <a:r>
              <a:rPr lang="tr-TR" altLang="tr-TR" sz="3200" b="1" dirty="0" smtClean="0">
                <a:solidFill>
                  <a:srgbClr val="C00000"/>
                </a:solidFill>
                <a:effectLst/>
                <a:latin typeface="Times New Roman" pitchFamily="18" charset="0"/>
                <a:cs typeface="Times New Roman" pitchFamily="18" charset="0"/>
              </a:rPr>
              <a:t>Yargı kararları ve Sayıştay ilâmlarıyla tespit edilen kamu zararı alacakları ile değerlendirme sonucunda takip ve tahsiline karar verilen alacaklar, </a:t>
            </a:r>
            <a:r>
              <a:rPr lang="tr-TR" altLang="tr-TR" sz="3200" b="1" dirty="0" smtClean="0">
                <a:solidFill>
                  <a:srgbClr val="FF0000"/>
                </a:solidFill>
                <a:effectLst/>
                <a:latin typeface="Times New Roman" pitchFamily="18" charset="0"/>
                <a:cs typeface="Times New Roman" pitchFamily="18" charset="0"/>
              </a:rPr>
              <a:t>merkezde strateji geliştirme birimlerince, taşrada ise takibe yetkili idare birimince takip edilir.</a:t>
            </a:r>
            <a:endParaRPr lang="tr-TR" altLang="tr-TR" sz="3200" b="1" dirty="0" smtClean="0">
              <a:solidFill>
                <a:srgbClr val="FF0000"/>
              </a:solidFill>
              <a:effectLst/>
              <a:latin typeface="Times New Roman" pitchFamily="18" charset="0"/>
              <a:ea typeface="Calibri" pitchFamily="34" charset="0"/>
              <a:cs typeface="Times New Roman" pitchFamily="18" charset="0"/>
            </a:endParaRPr>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9B8F934B-7BA1-4D17-9E59-AB5450A8DF0F}" type="slidenum">
              <a:rPr lang="tr-TR" altLang="tr-TR" sz="1400"/>
              <a:pPr/>
              <a:t>107</a:t>
            </a:fld>
            <a:endParaRPr lang="tr-TR" altLang="tr-TR" sz="1400"/>
          </a:p>
        </p:txBody>
      </p:sp>
    </p:spTree>
    <p:extLst>
      <p:ext uri="{BB962C8B-B14F-4D97-AF65-F5344CB8AC3E}">
        <p14:creationId xmlns:p14="http://schemas.microsoft.com/office/powerpoint/2010/main" val="228761259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268760"/>
            <a:ext cx="8229600" cy="5055840"/>
          </a:xfrm>
        </p:spPr>
        <p:txBody>
          <a:bodyPr/>
          <a:lstStyle/>
          <a:p>
            <a:pPr indent="457200" algn="just">
              <a:lnSpc>
                <a:spcPct val="115000"/>
              </a:lnSpc>
              <a:defRPr/>
            </a:pPr>
            <a:r>
              <a:rPr lang="tr-TR" altLang="tr-TR" sz="3600" dirty="0" smtClean="0">
                <a:solidFill>
                  <a:srgbClr val="C00000"/>
                </a:solidFill>
                <a:effectLst/>
                <a:latin typeface="Times New Roman" pitchFamily="18" charset="0"/>
                <a:cs typeface="Times New Roman" pitchFamily="18" charset="0"/>
              </a:rPr>
              <a:t>Sayıştay denetçileri tarafından inceleme sırasında mevzuata uygun bulunmayan veya noksan görülen işler hakkında kendilerine gönderilen kamu zararına ilişkin sorguların bir örneği, ilgili kamu görevlisince üst yöneticiye bildirilir. </a:t>
            </a:r>
            <a:endParaRPr lang="tr-TR" altLang="tr-TR" sz="3600" dirty="0" smtClean="0">
              <a:solidFill>
                <a:srgbClr val="C000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6FCB16D4-314A-405E-9A6A-2D2B9658A7E4}" type="slidenum">
              <a:rPr lang="tr-TR" altLang="tr-TR" sz="1400"/>
              <a:pPr/>
              <a:t>108</a:t>
            </a:fld>
            <a:endParaRPr lang="tr-TR" altLang="tr-TR" sz="1400"/>
          </a:p>
        </p:txBody>
      </p:sp>
    </p:spTree>
    <p:extLst>
      <p:ext uri="{BB962C8B-B14F-4D97-AF65-F5344CB8AC3E}">
        <p14:creationId xmlns:p14="http://schemas.microsoft.com/office/powerpoint/2010/main" val="61064582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15616" y="1484784"/>
            <a:ext cx="7571184" cy="4839816"/>
          </a:xfrm>
        </p:spPr>
        <p:txBody>
          <a:bodyPr/>
          <a:lstStyle/>
          <a:p>
            <a:pPr>
              <a:defRPr/>
            </a:pPr>
            <a:r>
              <a:rPr lang="tr-TR" altLang="tr-TR" sz="3600" dirty="0" smtClean="0">
                <a:solidFill>
                  <a:srgbClr val="C00000"/>
                </a:solidFill>
                <a:effectLst/>
                <a:latin typeface="Times New Roman" pitchFamily="18" charset="0"/>
                <a:cs typeface="Times New Roman" pitchFamily="18" charset="0"/>
              </a:rPr>
              <a:t>Bu sorgular, kamu idaresince ihbar kabul edilerek gerekli kontrol, denetim ve inceleme başlatılabilir.</a:t>
            </a:r>
            <a:endParaRPr lang="tr-TR" altLang="tr-TR" sz="3600" dirty="0" smtClean="0">
              <a:solidFill>
                <a:srgbClr val="C00000"/>
              </a:solidFill>
              <a:effectLst/>
              <a:latin typeface="Times New Roman" pitchFamily="18" charset="0"/>
              <a:ea typeface="Calibri" pitchFamily="34" charset="0"/>
              <a:cs typeface="Times New Roman" pitchFamily="18" charset="0"/>
            </a:endParaRPr>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F8A17119-76A2-49DE-9D93-E30C0951ED06}" type="slidenum">
              <a:rPr lang="tr-TR" altLang="tr-TR" sz="1400"/>
              <a:pPr/>
              <a:t>109</a:t>
            </a:fld>
            <a:endParaRPr lang="tr-TR" altLang="tr-TR" sz="1400"/>
          </a:p>
        </p:txBody>
      </p:sp>
    </p:spTree>
    <p:extLst>
      <p:ext uri="{BB962C8B-B14F-4D97-AF65-F5344CB8AC3E}">
        <p14:creationId xmlns:p14="http://schemas.microsoft.com/office/powerpoint/2010/main" val="319650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850106"/>
          </a:xfrm>
        </p:spPr>
        <p:txBody>
          <a:bodyPr>
            <a:normAutofit fontScale="90000"/>
          </a:bodyPr>
          <a:lstStyle/>
          <a:p>
            <a:r>
              <a:rPr lang="tr-TR" dirty="0" smtClean="0"/>
              <a:t>Mali Saydamlık - Hesap Verebilirlik</a:t>
            </a:r>
            <a:endParaRPr lang="tr-TR" dirty="0"/>
          </a:p>
        </p:txBody>
      </p:sp>
      <p:sp>
        <p:nvSpPr>
          <p:cNvPr id="3" name="İçerik Yer Tutucusu 2"/>
          <p:cNvSpPr>
            <a:spLocks noGrp="1"/>
          </p:cNvSpPr>
          <p:nvPr>
            <p:ph idx="1"/>
          </p:nvPr>
        </p:nvSpPr>
        <p:spPr>
          <a:xfrm>
            <a:off x="1435608" y="1268760"/>
            <a:ext cx="7498080" cy="5184576"/>
          </a:xfrm>
        </p:spPr>
        <p:txBody>
          <a:bodyPr>
            <a:normAutofit fontScale="92500" lnSpcReduction="10000"/>
          </a:bodyPr>
          <a:lstStyle/>
          <a:p>
            <a:r>
              <a:rPr lang="tr-TR" dirty="0">
                <a:latin typeface="Times New Roman" pitchFamily="18" charset="0"/>
                <a:cs typeface="Times New Roman" pitchFamily="18" charset="0"/>
              </a:rPr>
              <a:t>5018 sayılı </a:t>
            </a:r>
            <a:r>
              <a:rPr lang="tr-TR" dirty="0" err="1">
                <a:latin typeface="Times New Roman" pitchFamily="18" charset="0"/>
                <a:cs typeface="Times New Roman" pitchFamily="18" charset="0"/>
              </a:rPr>
              <a:t>KMYKK’nu</a:t>
            </a:r>
            <a:r>
              <a:rPr lang="tr-TR" dirty="0">
                <a:latin typeface="Times New Roman" pitchFamily="18" charset="0"/>
                <a:cs typeface="Times New Roman" pitchFamily="18" charset="0"/>
              </a:rPr>
              <a:t> ile mali yönetim ve denetim açısından bazı önemli esaslar uygulanmaya başlanmıştır. Bu esaslar arasında en önemlileri; </a:t>
            </a:r>
          </a:p>
          <a:p>
            <a:pPr marL="571500" indent="-571500">
              <a:buFont typeface="Wingdings" pitchFamily="2" charset="2"/>
              <a:buChar char="Ø"/>
            </a:pPr>
            <a:r>
              <a:rPr lang="tr-TR" dirty="0">
                <a:latin typeface="Times New Roman" pitchFamily="18" charset="0"/>
                <a:cs typeface="Times New Roman" pitchFamily="18" charset="0"/>
              </a:rPr>
              <a:t>Mali Saydamlık</a:t>
            </a:r>
          </a:p>
          <a:p>
            <a:pPr marL="571500" indent="-571500">
              <a:buFont typeface="Wingdings" pitchFamily="2" charset="2"/>
              <a:buChar char="Ø"/>
            </a:pPr>
            <a:r>
              <a:rPr lang="tr-TR" dirty="0">
                <a:latin typeface="Times New Roman" pitchFamily="18" charset="0"/>
                <a:cs typeface="Times New Roman" pitchFamily="18" charset="0"/>
              </a:rPr>
              <a:t>Hesap </a:t>
            </a:r>
            <a:r>
              <a:rPr lang="tr-TR" dirty="0" smtClean="0">
                <a:latin typeface="Times New Roman" pitchFamily="18" charset="0"/>
                <a:cs typeface="Times New Roman" pitchFamily="18" charset="0"/>
              </a:rPr>
              <a:t>verilebilirlik</a:t>
            </a:r>
          </a:p>
          <a:p>
            <a:pPr marL="0" indent="0">
              <a:buNone/>
            </a:pPr>
            <a:r>
              <a:rPr lang="tr-TR" dirty="0" smtClean="0">
                <a:latin typeface="Times New Roman" pitchFamily="18" charset="0"/>
                <a:cs typeface="Times New Roman" pitchFamily="18" charset="0"/>
              </a:rPr>
              <a:t>Mali Saydamlık başlıklı 7 </a:t>
            </a:r>
            <a:r>
              <a:rPr lang="tr-TR" dirty="0" err="1" smtClean="0">
                <a:latin typeface="Times New Roman" pitchFamily="18" charset="0"/>
                <a:cs typeface="Times New Roman" pitchFamily="18" charset="0"/>
              </a:rPr>
              <a:t>nci</a:t>
            </a:r>
            <a:r>
              <a:rPr lang="tr-TR" dirty="0" smtClean="0">
                <a:latin typeface="Times New Roman" pitchFamily="18" charset="0"/>
                <a:cs typeface="Times New Roman" pitchFamily="18" charset="0"/>
              </a:rPr>
              <a:t> maddesi, </a:t>
            </a:r>
          </a:p>
          <a:p>
            <a:pPr marL="0" indent="0">
              <a:buNone/>
            </a:pPr>
            <a:r>
              <a:rPr lang="tr-TR" dirty="0" smtClean="0">
                <a:latin typeface="Times New Roman" pitchFamily="18" charset="0"/>
                <a:cs typeface="Times New Roman" pitchFamily="18" charset="0"/>
              </a:rPr>
              <a:t>«</a:t>
            </a:r>
            <a:r>
              <a:rPr lang="tr-TR" dirty="0">
                <a:latin typeface="Times New Roman" pitchFamily="18" charset="0"/>
                <a:cs typeface="Times New Roman" pitchFamily="18" charset="0"/>
              </a:rPr>
              <a:t>Her türlü kamu kaynağının elde edilmesi ve kullanılmasında denetimin sağlanması amacıyla kamuoyu zamanında bilgilendirilir.» şeklindedir.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11</a:t>
            </a:fld>
            <a:endParaRPr lang="tr-TR"/>
          </a:p>
        </p:txBody>
      </p:sp>
    </p:spTree>
    <p:extLst>
      <p:ext uri="{BB962C8B-B14F-4D97-AF65-F5344CB8AC3E}">
        <p14:creationId xmlns:p14="http://schemas.microsoft.com/office/powerpoint/2010/main" val="290954512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852704"/>
          </a:xfrm>
        </p:spPr>
        <p:txBody>
          <a:bodyPr/>
          <a:lstStyle/>
          <a:p>
            <a:pPr algn="ctr">
              <a:defRPr/>
            </a:pPr>
            <a:r>
              <a:rPr lang="tr-TR" altLang="tr-TR" dirty="0" smtClean="0">
                <a:solidFill>
                  <a:srgbClr val="FF0000"/>
                </a:solidFill>
              </a:rPr>
              <a:t>Alacak takip dosyası</a:t>
            </a:r>
          </a:p>
        </p:txBody>
      </p:sp>
      <p:sp>
        <p:nvSpPr>
          <p:cNvPr id="3" name="İçerik Yer Tutucusu 2"/>
          <p:cNvSpPr>
            <a:spLocks noGrp="1"/>
          </p:cNvSpPr>
          <p:nvPr>
            <p:ph idx="1"/>
          </p:nvPr>
        </p:nvSpPr>
        <p:spPr>
          <a:xfrm>
            <a:off x="971600" y="1628800"/>
            <a:ext cx="7715200" cy="4695800"/>
          </a:xfrm>
        </p:spPr>
        <p:txBody>
          <a:bodyPr>
            <a:normAutofit/>
          </a:bodyPr>
          <a:lstStyle/>
          <a:p>
            <a:pPr indent="0" algn="just">
              <a:lnSpc>
                <a:spcPct val="115000"/>
              </a:lnSpc>
              <a:buNone/>
              <a:defRPr/>
            </a:pPr>
            <a:r>
              <a:rPr lang="tr-TR" altLang="tr-TR" sz="3600" b="1" dirty="0" smtClean="0">
                <a:effectLst/>
                <a:latin typeface="Times New Roman" pitchFamily="18" charset="0"/>
                <a:cs typeface="Times New Roman" pitchFamily="18" charset="0"/>
              </a:rPr>
              <a:t>Tespit edilerek kamu idarelerine bildirilen kamu zararından doğan alacakların her biri için merkezde strateji geliştirme birimlerince taşrada ise takibe yetkili birimce alacak takip dosyası açılır.</a:t>
            </a:r>
            <a:endParaRPr lang="tr-TR" altLang="tr-TR" sz="3600" b="1" dirty="0" smtClean="0">
              <a:effectLst/>
              <a:latin typeface="Times New Roman" pitchFamily="18" charset="0"/>
              <a:ea typeface="Calibri" pitchFamily="34" charset="0"/>
              <a:cs typeface="Times New Roman" pitchFamily="18" charset="0"/>
            </a:endParaRPr>
          </a:p>
          <a:p>
            <a:pPr indent="457200">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F6B6FE22-99D6-4E8C-BAE8-C0B093844E0F}" type="slidenum">
              <a:rPr lang="tr-TR" altLang="tr-TR" sz="1400"/>
              <a:pPr/>
              <a:t>110</a:t>
            </a:fld>
            <a:endParaRPr lang="tr-TR" altLang="tr-TR" sz="1400"/>
          </a:p>
        </p:txBody>
      </p:sp>
    </p:spTree>
    <p:extLst>
      <p:ext uri="{BB962C8B-B14F-4D97-AF65-F5344CB8AC3E}">
        <p14:creationId xmlns:p14="http://schemas.microsoft.com/office/powerpoint/2010/main" val="400638247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052736"/>
            <a:ext cx="8229600" cy="5271864"/>
          </a:xfrm>
        </p:spPr>
        <p:txBody>
          <a:bodyPr>
            <a:normAutofit/>
          </a:bodyPr>
          <a:lstStyle/>
          <a:p>
            <a:pPr indent="457200" algn="just">
              <a:lnSpc>
                <a:spcPct val="115000"/>
              </a:lnSpc>
              <a:defRPr/>
            </a:pPr>
            <a:r>
              <a:rPr lang="tr-TR" altLang="tr-TR" sz="3600" b="1" dirty="0" err="1" smtClean="0">
                <a:solidFill>
                  <a:srgbClr val="6600CC"/>
                </a:solidFill>
                <a:effectLst/>
                <a:latin typeface="Times New Roman" pitchFamily="18" charset="0"/>
                <a:cs typeface="Times New Roman" pitchFamily="18" charset="0"/>
              </a:rPr>
              <a:t>Sayıştayca</a:t>
            </a:r>
            <a:r>
              <a:rPr lang="tr-TR" altLang="tr-TR" sz="3600" b="1" dirty="0" smtClean="0">
                <a:solidFill>
                  <a:srgbClr val="6600CC"/>
                </a:solidFill>
                <a:effectLst/>
                <a:latin typeface="Times New Roman" pitchFamily="18" charset="0"/>
                <a:cs typeface="Times New Roman" pitchFamily="18" charset="0"/>
              </a:rPr>
              <a:t> düzenlenen sorgular ihbar kabul edilerek yaptırılan kontrol, denetim veya incelemenin değerlendirilmesi sonucunda kamu zararının oluştuğuna karar verilmesi durumunda da alacak takip dosyası açılır.</a:t>
            </a:r>
            <a:endParaRPr lang="tr-TR" altLang="tr-TR" sz="3600" b="1" dirty="0" smtClean="0">
              <a:solidFill>
                <a:srgbClr val="6600CC"/>
              </a:solidFill>
              <a:effectLst/>
              <a:latin typeface="Times New Roman" pitchFamily="18" charset="0"/>
              <a:ea typeface="Calibri" pitchFamily="34" charset="0"/>
              <a:cs typeface="Calibri" pitchFamily="34" charset="0"/>
            </a:endParaRPr>
          </a:p>
          <a:p>
            <a:pPr indent="457200">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C9ECE02A-63D2-4B40-A048-683B4332C174}" type="slidenum">
              <a:rPr lang="tr-TR" altLang="tr-TR" sz="1400"/>
              <a:pPr/>
              <a:t>111</a:t>
            </a:fld>
            <a:endParaRPr lang="tr-TR" altLang="tr-TR" sz="1400"/>
          </a:p>
        </p:txBody>
      </p:sp>
    </p:spTree>
    <p:extLst>
      <p:ext uri="{BB962C8B-B14F-4D97-AF65-F5344CB8AC3E}">
        <p14:creationId xmlns:p14="http://schemas.microsoft.com/office/powerpoint/2010/main" val="242841781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331640" y="1124744"/>
            <a:ext cx="7355160" cy="5199856"/>
          </a:xfrm>
        </p:spPr>
        <p:txBody>
          <a:bodyPr/>
          <a:lstStyle/>
          <a:p>
            <a:pPr>
              <a:defRPr/>
            </a:pPr>
            <a:r>
              <a:rPr lang="tr-TR" altLang="tr-TR" sz="3600" b="1" dirty="0" smtClean="0">
                <a:solidFill>
                  <a:srgbClr val="6600CC"/>
                </a:solidFill>
                <a:effectLst/>
                <a:latin typeface="Times New Roman" pitchFamily="18" charset="0"/>
                <a:cs typeface="Times New Roman" pitchFamily="18" charset="0"/>
              </a:rPr>
              <a:t> Alacağın tespit, takip ve tahsiline ilişkin bütün belgeler alacak takip dosyasında muhafaza edilir.</a:t>
            </a:r>
            <a:endParaRPr lang="tr-TR" altLang="tr-TR" sz="3600" b="1" dirty="0" smtClean="0">
              <a:solidFill>
                <a:srgbClr val="6600CC"/>
              </a:solidFill>
              <a:effectLst/>
              <a:latin typeface="Times New Roman" pitchFamily="18" charset="0"/>
              <a:ea typeface="Calibri" pitchFamily="34" charset="0"/>
              <a:cs typeface="Calibri" pitchFamily="34" charset="0"/>
            </a:endParaRPr>
          </a:p>
          <a:p>
            <a:pPr>
              <a:defRPr/>
            </a:pPr>
            <a:endParaRPr lang="tr-TR" altLang="tr-TR" sz="3600" b="1" dirty="0" smtClean="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804295CC-9B18-4F8C-99E5-56A62D39EB6C}" type="slidenum">
              <a:rPr lang="tr-TR" altLang="tr-TR" sz="1400"/>
              <a:pPr/>
              <a:t>112</a:t>
            </a:fld>
            <a:endParaRPr lang="tr-TR" altLang="tr-TR" sz="1400"/>
          </a:p>
        </p:txBody>
      </p:sp>
    </p:spTree>
    <p:extLst>
      <p:ext uri="{BB962C8B-B14F-4D97-AF65-F5344CB8AC3E}">
        <p14:creationId xmlns:p14="http://schemas.microsoft.com/office/powerpoint/2010/main" val="200924231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996720"/>
          </a:xfrm>
        </p:spPr>
        <p:txBody>
          <a:bodyPr>
            <a:normAutofit fontScale="90000"/>
          </a:bodyPr>
          <a:lstStyle/>
          <a:p>
            <a:pPr algn="ctr">
              <a:defRPr/>
            </a:pPr>
            <a:r>
              <a:rPr lang="tr-TR" altLang="tr-TR" sz="4000" dirty="0" smtClean="0">
                <a:solidFill>
                  <a:srgbClr val="FF0000"/>
                </a:solidFill>
              </a:rPr>
              <a:t>Kamu zararından doğan alacakların muhasebe kayıtlarına alınması</a:t>
            </a:r>
          </a:p>
        </p:txBody>
      </p:sp>
      <p:sp>
        <p:nvSpPr>
          <p:cNvPr id="3" name="İçerik Yer Tutucusu 2"/>
          <p:cNvSpPr>
            <a:spLocks noGrp="1"/>
          </p:cNvSpPr>
          <p:nvPr>
            <p:ph idx="1"/>
          </p:nvPr>
        </p:nvSpPr>
        <p:spPr>
          <a:xfrm>
            <a:off x="457200" y="1772816"/>
            <a:ext cx="8229600" cy="4551784"/>
          </a:xfrm>
        </p:spPr>
        <p:txBody>
          <a:bodyPr/>
          <a:lstStyle/>
          <a:p>
            <a:pPr indent="449263" algn="just">
              <a:lnSpc>
                <a:spcPct val="115000"/>
              </a:lnSpc>
              <a:defRPr/>
            </a:pPr>
            <a:r>
              <a:rPr lang="tr-TR" altLang="tr-TR" sz="2400" b="1" dirty="0" smtClean="0">
                <a:solidFill>
                  <a:srgbClr val="6600CC"/>
                </a:solidFill>
                <a:effectLst/>
                <a:latin typeface="Times New Roman" pitchFamily="18" charset="0"/>
                <a:cs typeface="Times New Roman" pitchFamily="18" charset="0"/>
              </a:rPr>
              <a:t>Sayıştay veya mahkeme ilâmları ile bildirilen kamu zararından doğan alacakların, ilâmların idarelerine ulaştığı; kontrol, denetim veya inceleme sonucunda tespit edilen kamu zararından doğan alacakların ise değerlendirme sonucunun yazılı hale getirildiği tarihten itibaren beş iş günü içerisinde, merkezde strateji geliştirme birimlerince, taşrada ise takibe yetkili birimce muhasebeleştirmeye esas belgelerin birer nüshası muhasebe birimine gönderilerek, sorumlular ve ilgililer adına muhasebe kayıtlarına alınması istenilir. </a:t>
            </a:r>
            <a:endParaRPr lang="tr-TR" altLang="tr-TR" sz="2400" b="1" dirty="0" smtClean="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DE77FE4E-3AAE-4119-8ED0-DC8D9A51E82B}" type="slidenum">
              <a:rPr lang="tr-TR" altLang="tr-TR" sz="1400"/>
              <a:pPr/>
              <a:t>113</a:t>
            </a:fld>
            <a:endParaRPr lang="tr-TR" altLang="tr-TR" sz="1400"/>
          </a:p>
        </p:txBody>
      </p:sp>
    </p:spTree>
    <p:extLst>
      <p:ext uri="{BB962C8B-B14F-4D97-AF65-F5344CB8AC3E}">
        <p14:creationId xmlns:p14="http://schemas.microsoft.com/office/powerpoint/2010/main" val="413828358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124744"/>
            <a:ext cx="8229600" cy="5199856"/>
          </a:xfrm>
        </p:spPr>
        <p:txBody>
          <a:bodyPr>
            <a:normAutofit fontScale="92500"/>
          </a:bodyPr>
          <a:lstStyle/>
          <a:p>
            <a:pPr indent="449263" algn="just">
              <a:lnSpc>
                <a:spcPct val="115000"/>
              </a:lnSpc>
              <a:defRPr/>
            </a:pPr>
            <a:r>
              <a:rPr lang="tr-TR" altLang="tr-TR" sz="3200" b="1" dirty="0" smtClean="0">
                <a:solidFill>
                  <a:srgbClr val="6600CC"/>
                </a:solidFill>
                <a:effectLst/>
                <a:latin typeface="Times New Roman" pitchFamily="18" charset="0"/>
                <a:cs typeface="Times New Roman" pitchFamily="18" charset="0"/>
              </a:rPr>
              <a:t>Muhasebe birimi, Sayıştay ilâmına istinaden bildirilenleri ilâmda belirtilen sorumlular adına; adlî, idarî veya askerî mahkeme kararlarına istinaden bildirilenleri kararda tazminle yükümlü olduğu belirtilenler adına; bunların dışındakileri ise sorumlular ve ilgililer adına hesaplara kaydeder</a:t>
            </a:r>
            <a:r>
              <a:rPr lang="tr-TR" altLang="tr-TR" sz="3200" b="1" dirty="0">
                <a:solidFill>
                  <a:srgbClr val="6600CC"/>
                </a:solidFill>
                <a:latin typeface="Times New Roman" pitchFamily="18" charset="0"/>
                <a:cs typeface="Times New Roman" pitchFamily="18" charset="0"/>
              </a:rPr>
              <a:t> </a:t>
            </a:r>
            <a:endParaRPr lang="tr-TR" altLang="tr-TR" sz="3200" b="1" dirty="0" smtClean="0">
              <a:solidFill>
                <a:srgbClr val="6600CC"/>
              </a:solidFill>
              <a:latin typeface="Times New Roman" pitchFamily="18" charset="0"/>
              <a:cs typeface="Times New Roman" pitchFamily="18" charset="0"/>
            </a:endParaRPr>
          </a:p>
          <a:p>
            <a:pPr indent="449263" algn="just">
              <a:lnSpc>
                <a:spcPct val="115000"/>
              </a:lnSpc>
              <a:defRPr/>
            </a:pPr>
            <a:r>
              <a:rPr lang="tr-TR" altLang="tr-TR" sz="3200" b="1" dirty="0" smtClean="0">
                <a:solidFill>
                  <a:srgbClr val="6600CC"/>
                </a:solidFill>
                <a:latin typeface="Times New Roman" pitchFamily="18" charset="0"/>
                <a:cs typeface="Times New Roman" pitchFamily="18" charset="0"/>
              </a:rPr>
              <a:t>Muhasebe </a:t>
            </a:r>
            <a:r>
              <a:rPr lang="tr-TR" altLang="tr-TR" sz="3200" b="1" dirty="0">
                <a:solidFill>
                  <a:srgbClr val="6600CC"/>
                </a:solidFill>
                <a:latin typeface="Times New Roman" pitchFamily="18" charset="0"/>
                <a:cs typeface="Times New Roman" pitchFamily="18" charset="0"/>
              </a:rPr>
              <a:t>kayıtlarına alınan her bir alacak için bir tahsilat izleme dosyası açılır</a:t>
            </a:r>
            <a:r>
              <a:rPr lang="tr-TR" altLang="tr-TR" sz="3200" b="1" dirty="0" smtClean="0">
                <a:solidFill>
                  <a:srgbClr val="6600CC"/>
                </a:solidFill>
                <a:effectLst/>
                <a:latin typeface="Times New Roman" pitchFamily="18" charset="0"/>
                <a:cs typeface="Times New Roman" pitchFamily="18" charset="0"/>
              </a:rPr>
              <a:t>.</a:t>
            </a:r>
          </a:p>
          <a:p>
            <a:pPr indent="449263" algn="just">
              <a:lnSpc>
                <a:spcPct val="115000"/>
              </a:lnSpc>
              <a:defRPr/>
            </a:pPr>
            <a:endParaRPr lang="tr-TR" altLang="tr-TR" b="1" dirty="0" smtClean="0">
              <a:solidFill>
                <a:srgbClr val="6600CC"/>
              </a:solidFill>
              <a:effectLst/>
              <a:latin typeface="Times New Roman" pitchFamily="18" charset="0"/>
              <a:ea typeface="Calibri" pitchFamily="34" charset="0"/>
              <a:cs typeface="Times New Roman" pitchFamily="18" charset="0"/>
            </a:endParaRPr>
          </a:p>
          <a:p>
            <a:pPr indent="449263">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27D0EAD5-6D05-4291-83EC-FD3EE0D48963}" type="slidenum">
              <a:rPr lang="tr-TR" altLang="tr-TR" sz="1400"/>
              <a:pPr/>
              <a:t>114</a:t>
            </a:fld>
            <a:endParaRPr lang="tr-TR" altLang="tr-TR" sz="1400"/>
          </a:p>
        </p:txBody>
      </p:sp>
    </p:spTree>
    <p:extLst>
      <p:ext uri="{BB962C8B-B14F-4D97-AF65-F5344CB8AC3E}">
        <p14:creationId xmlns:p14="http://schemas.microsoft.com/office/powerpoint/2010/main" val="103770018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620688"/>
            <a:ext cx="8229600" cy="1008112"/>
          </a:xfrm>
        </p:spPr>
        <p:txBody>
          <a:bodyPr>
            <a:noAutofit/>
          </a:bodyPr>
          <a:lstStyle/>
          <a:p>
            <a:pPr algn="ctr">
              <a:defRPr/>
            </a:pPr>
            <a:r>
              <a:rPr lang="tr-TR" sz="3600" dirty="0" smtClean="0">
                <a:solidFill>
                  <a:srgbClr val="FF0000"/>
                </a:solidFill>
              </a:rPr>
              <a:t>Kamu zararından doğan alacağın tebliği ve takibi</a:t>
            </a:r>
            <a:endParaRPr lang="tr-TR" sz="3600" dirty="0">
              <a:solidFill>
                <a:srgbClr val="FF0000"/>
              </a:solidFill>
            </a:endParaRPr>
          </a:p>
        </p:txBody>
      </p:sp>
      <p:sp>
        <p:nvSpPr>
          <p:cNvPr id="3" name="İçerik Yer Tutucusu 2"/>
          <p:cNvSpPr>
            <a:spLocks noGrp="1"/>
          </p:cNvSpPr>
          <p:nvPr>
            <p:ph idx="1"/>
          </p:nvPr>
        </p:nvSpPr>
        <p:spPr>
          <a:xfrm>
            <a:off x="457200" y="1700808"/>
            <a:ext cx="8229600" cy="4623792"/>
          </a:xfrm>
        </p:spPr>
        <p:txBody>
          <a:bodyPr>
            <a:normAutofit lnSpcReduction="10000"/>
          </a:bodyPr>
          <a:lstStyle/>
          <a:p>
            <a:pPr indent="457200" algn="just">
              <a:lnSpc>
                <a:spcPct val="115000"/>
              </a:lnSpc>
              <a:defRPr/>
            </a:pPr>
            <a:endParaRPr lang="tr-TR" altLang="tr-TR" b="1" dirty="0" smtClean="0">
              <a:solidFill>
                <a:srgbClr val="6600CC"/>
              </a:solidFill>
              <a:effectLst/>
              <a:latin typeface="Times New Roman" pitchFamily="18" charset="0"/>
              <a:cs typeface="Times New Roman" pitchFamily="18" charset="0"/>
            </a:endParaRPr>
          </a:p>
          <a:p>
            <a:pPr indent="457200" algn="just">
              <a:lnSpc>
                <a:spcPct val="115000"/>
              </a:lnSpc>
              <a:defRPr/>
            </a:pPr>
            <a:r>
              <a:rPr lang="tr-TR" altLang="tr-TR" sz="3200" b="1" dirty="0" smtClean="0">
                <a:solidFill>
                  <a:srgbClr val="6600CC"/>
                </a:solidFill>
                <a:effectLst/>
                <a:latin typeface="Times New Roman" pitchFamily="18" charset="0"/>
                <a:cs typeface="Times New Roman" pitchFamily="18" charset="0"/>
              </a:rPr>
              <a:t>Kamu zararından doğan alacaklar, merkezde strateji geliştirme birimlerince, taşrada ise takibe yetkili birimlerce sorumluların ve ilgililerin bilinen adreslerine imzaları alınmak suretiyle veya 11/2/1959 tarihli ve 7201 sayılı Tebligat Kanunu hükümlerine göre tebliğ edilir</a:t>
            </a:r>
            <a:r>
              <a:rPr lang="tr-TR" altLang="tr-TR" sz="3200" dirty="0" smtClean="0">
                <a:effectLst/>
                <a:latin typeface="Times New Roman" pitchFamily="18" charset="0"/>
                <a:cs typeface="Times New Roman" pitchFamily="18" charset="0"/>
              </a:rPr>
              <a:t>.</a:t>
            </a:r>
            <a:endParaRPr lang="tr-TR" altLang="tr-TR" sz="3200" dirty="0" smtClean="0">
              <a:effectLst/>
              <a:latin typeface="Times New Roman" pitchFamily="18" charset="0"/>
              <a:ea typeface="Calibri" pitchFamily="34" charset="0"/>
              <a:cs typeface="Times New Roman" pitchFamily="18" charset="0"/>
            </a:endParaRPr>
          </a:p>
          <a:p>
            <a:pPr indent="457200">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3754D9E4-3DFD-4416-A6AF-46C58266C9C7}" type="slidenum">
              <a:rPr lang="tr-TR" altLang="tr-TR" sz="1400"/>
              <a:pPr/>
              <a:t>115</a:t>
            </a:fld>
            <a:endParaRPr lang="tr-TR" altLang="tr-TR" sz="1400"/>
          </a:p>
        </p:txBody>
      </p:sp>
    </p:spTree>
    <p:extLst>
      <p:ext uri="{BB962C8B-B14F-4D97-AF65-F5344CB8AC3E}">
        <p14:creationId xmlns:p14="http://schemas.microsoft.com/office/powerpoint/2010/main" val="133286586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smtClean="0">
                <a:solidFill>
                  <a:srgbClr val="FF0000"/>
                </a:solidFill>
              </a:rPr>
              <a:t>Tebliğe ne zaman başlanır?</a:t>
            </a:r>
            <a:endParaRPr lang="tr-TR" dirty="0">
              <a:solidFill>
                <a:srgbClr val="FF0000"/>
              </a:solidFill>
            </a:endParaRPr>
          </a:p>
        </p:txBody>
      </p:sp>
      <p:sp>
        <p:nvSpPr>
          <p:cNvPr id="3" name="İçerik Yer Tutucusu 2"/>
          <p:cNvSpPr>
            <a:spLocks noGrp="1"/>
          </p:cNvSpPr>
          <p:nvPr>
            <p:ph idx="1"/>
          </p:nvPr>
        </p:nvSpPr>
        <p:spPr>
          <a:xfrm>
            <a:off x="1115616" y="1447800"/>
            <a:ext cx="7818072" cy="4800600"/>
          </a:xfrm>
        </p:spPr>
        <p:txBody>
          <a:bodyPr>
            <a:normAutofit/>
          </a:bodyPr>
          <a:lstStyle/>
          <a:p>
            <a:pPr indent="0" algn="just">
              <a:lnSpc>
                <a:spcPct val="115000"/>
              </a:lnSpc>
              <a:buNone/>
              <a:defRPr/>
            </a:pPr>
            <a:r>
              <a:rPr lang="tr-TR" altLang="tr-TR" sz="3600" b="1" dirty="0" smtClean="0">
                <a:solidFill>
                  <a:srgbClr val="6600CC"/>
                </a:solidFill>
                <a:effectLst/>
                <a:latin typeface="Times New Roman" pitchFamily="18" charset="0"/>
                <a:cs typeface="Times New Roman" pitchFamily="18" charset="0"/>
              </a:rPr>
              <a:t>Tebliğ işlemlerine, üst yönetici tarafından yapılacak değerlendirme işlemlerinin tamamlandığı tarihten itibaren beş iş günü içerisinde başlanır. </a:t>
            </a:r>
            <a:endParaRPr lang="tr-TR" altLang="tr-TR" sz="3600" b="1" dirty="0" smtClean="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ED541F1B-3FD5-4049-9BF4-12B88D30D02F}" type="slidenum">
              <a:rPr lang="tr-TR" altLang="tr-TR" sz="1400"/>
              <a:pPr/>
              <a:t>116</a:t>
            </a:fld>
            <a:endParaRPr lang="tr-TR" altLang="tr-TR" sz="1400"/>
          </a:p>
        </p:txBody>
      </p:sp>
    </p:spTree>
    <p:extLst>
      <p:ext uri="{BB962C8B-B14F-4D97-AF65-F5344CB8AC3E}">
        <p14:creationId xmlns:p14="http://schemas.microsoft.com/office/powerpoint/2010/main" val="115031486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smtClean="0">
                <a:solidFill>
                  <a:srgbClr val="FF0000"/>
                </a:solidFill>
              </a:rPr>
              <a:t>Tebliğde belirtilecek hususlar</a:t>
            </a:r>
            <a:endParaRPr lang="tr-TR" dirty="0">
              <a:solidFill>
                <a:srgbClr val="FF0000"/>
              </a:solidFill>
            </a:endParaRPr>
          </a:p>
        </p:txBody>
      </p:sp>
      <p:sp>
        <p:nvSpPr>
          <p:cNvPr id="3" name="İçerik Yer Tutucusu 2"/>
          <p:cNvSpPr>
            <a:spLocks noGrp="1"/>
          </p:cNvSpPr>
          <p:nvPr>
            <p:ph idx="1"/>
          </p:nvPr>
        </p:nvSpPr>
        <p:spPr>
          <a:xfrm>
            <a:off x="971600" y="1639888"/>
            <a:ext cx="7751834" cy="4525962"/>
          </a:xfrm>
        </p:spPr>
        <p:txBody>
          <a:bodyPr/>
          <a:lstStyle/>
          <a:p>
            <a:pPr>
              <a:defRPr/>
            </a:pPr>
            <a:r>
              <a:rPr lang="tr-TR" altLang="tr-TR" sz="3600" b="1" dirty="0" smtClean="0">
                <a:effectLst/>
                <a:latin typeface="Times New Roman" pitchFamily="18" charset="0"/>
                <a:cs typeface="Times New Roman" pitchFamily="18" charset="0"/>
              </a:rPr>
              <a:t>Yapılacak tebliğde; </a:t>
            </a:r>
            <a:r>
              <a:rPr lang="tr-TR" altLang="tr-TR" sz="3600" b="1" dirty="0" smtClean="0">
                <a:solidFill>
                  <a:srgbClr val="6600CC"/>
                </a:solidFill>
                <a:effectLst/>
                <a:latin typeface="Times New Roman" pitchFamily="18" charset="0"/>
                <a:cs typeface="Times New Roman" pitchFamily="18" charset="0"/>
              </a:rPr>
              <a:t>borcun miktarı, sebebi, doğuş tarihi, faiz başlangıç tarihi, ödeme yeri, yedi günlük itiraz süresi, itiraz mercii belirtilerek, söz konusu tutarın tebliğ tarihinden itibaren bir ay içerisinde ödenmesi istenir. </a:t>
            </a:r>
            <a:endParaRPr lang="tr-TR" altLang="tr-TR" sz="3600" b="1" dirty="0" smtClean="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28F8EB5A-978B-4476-ABB7-9BAAD0FB6F87}" type="slidenum">
              <a:rPr lang="tr-TR" altLang="tr-TR" sz="1400"/>
              <a:pPr/>
              <a:t>117</a:t>
            </a:fld>
            <a:endParaRPr lang="tr-TR" altLang="tr-TR" sz="1400"/>
          </a:p>
        </p:txBody>
      </p:sp>
    </p:spTree>
    <p:extLst>
      <p:ext uri="{BB962C8B-B14F-4D97-AF65-F5344CB8AC3E}">
        <p14:creationId xmlns:p14="http://schemas.microsoft.com/office/powerpoint/2010/main" val="350704732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996720"/>
          </a:xfrm>
        </p:spPr>
        <p:txBody>
          <a:bodyPr/>
          <a:lstStyle/>
          <a:p>
            <a:pPr>
              <a:defRPr/>
            </a:pPr>
            <a:r>
              <a:rPr lang="tr-TR" dirty="0" smtClean="0">
                <a:solidFill>
                  <a:srgbClr val="FF0000"/>
                </a:solidFill>
              </a:rPr>
              <a:t>İtiraz yeri ve süresi</a:t>
            </a:r>
            <a:endParaRPr lang="tr-TR" dirty="0">
              <a:solidFill>
                <a:srgbClr val="FF0000"/>
              </a:solidFill>
            </a:endParaRPr>
          </a:p>
        </p:txBody>
      </p:sp>
      <p:sp>
        <p:nvSpPr>
          <p:cNvPr id="3" name="İçerik Yer Tutucusu 2"/>
          <p:cNvSpPr>
            <a:spLocks noGrp="1"/>
          </p:cNvSpPr>
          <p:nvPr>
            <p:ph idx="1"/>
          </p:nvPr>
        </p:nvSpPr>
        <p:spPr>
          <a:xfrm>
            <a:off x="1115616" y="1772816"/>
            <a:ext cx="7571184" cy="4551784"/>
          </a:xfrm>
        </p:spPr>
        <p:txBody>
          <a:bodyPr/>
          <a:lstStyle/>
          <a:p>
            <a:pPr>
              <a:defRPr/>
            </a:pPr>
            <a:r>
              <a:rPr lang="tr-TR" altLang="tr-TR" sz="3600" b="1" dirty="0" smtClean="0">
                <a:solidFill>
                  <a:srgbClr val="FF0000"/>
                </a:solidFill>
                <a:effectLst/>
                <a:latin typeface="Times New Roman" pitchFamily="18" charset="0"/>
                <a:cs typeface="Times New Roman" pitchFamily="18" charset="0"/>
              </a:rPr>
              <a:t>İtiraz; </a:t>
            </a:r>
            <a:r>
              <a:rPr lang="tr-TR" altLang="tr-TR" sz="3600" b="1" dirty="0" smtClean="0">
                <a:solidFill>
                  <a:srgbClr val="6600CC"/>
                </a:solidFill>
                <a:effectLst/>
                <a:latin typeface="Times New Roman" pitchFamily="18" charset="0"/>
                <a:cs typeface="Times New Roman" pitchFamily="18" charset="0"/>
              </a:rPr>
              <a:t>merkezde strateji geliştirme birimince, taşrada ise takibe yetkili birimin en üst yöneticisince on iş günü içerisinde sonuçlandırılır. </a:t>
            </a:r>
          </a:p>
          <a:p>
            <a:pPr>
              <a:defRPr/>
            </a:pPr>
            <a:r>
              <a:rPr lang="tr-TR" altLang="tr-TR" sz="3600" b="1" dirty="0" smtClean="0">
                <a:solidFill>
                  <a:srgbClr val="6600CC"/>
                </a:solidFill>
                <a:effectLst/>
                <a:latin typeface="Times New Roman" pitchFamily="18" charset="0"/>
                <a:cs typeface="Times New Roman" pitchFamily="18" charset="0"/>
              </a:rPr>
              <a:t>İtiraz ve itirazı değerlendirme süresi bir aylık ödeme süresini etkilemez.</a:t>
            </a:r>
            <a:endParaRPr lang="tr-TR" altLang="tr-TR" sz="3600" b="1" dirty="0" smtClean="0">
              <a:solidFill>
                <a:srgbClr val="6600CC"/>
              </a:solidFill>
              <a:effectLst/>
              <a:latin typeface="Times New Roman" pitchFamily="18" charset="0"/>
              <a:ea typeface="Calibri" pitchFamily="34" charset="0"/>
              <a:cs typeface="Times New Roman" pitchFamily="18" charset="0"/>
            </a:endParaRPr>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1F126FDD-3EF9-4F28-9F35-91F09C731739}" type="slidenum">
              <a:rPr lang="tr-TR" altLang="tr-TR" sz="1400"/>
              <a:pPr/>
              <a:t>118</a:t>
            </a:fld>
            <a:endParaRPr lang="tr-TR" altLang="tr-TR" sz="1400"/>
          </a:p>
        </p:txBody>
      </p:sp>
    </p:spTree>
    <p:extLst>
      <p:ext uri="{BB962C8B-B14F-4D97-AF65-F5344CB8AC3E}">
        <p14:creationId xmlns:p14="http://schemas.microsoft.com/office/powerpoint/2010/main" val="109358526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704088"/>
            <a:ext cx="7643192" cy="852704"/>
          </a:xfrm>
        </p:spPr>
        <p:txBody>
          <a:bodyPr>
            <a:normAutofit/>
          </a:bodyPr>
          <a:lstStyle/>
          <a:p>
            <a:pPr algn="ctr">
              <a:defRPr/>
            </a:pPr>
            <a:r>
              <a:rPr lang="tr-TR" sz="3600" dirty="0" smtClean="0">
                <a:solidFill>
                  <a:srgbClr val="FF0000"/>
                </a:solidFill>
              </a:rPr>
              <a:t>Alacağın süresinde </a:t>
            </a:r>
            <a:r>
              <a:rPr lang="tr-TR" sz="3600" dirty="0" err="1" smtClean="0">
                <a:solidFill>
                  <a:srgbClr val="FF0000"/>
                </a:solidFill>
              </a:rPr>
              <a:t>rızaen</a:t>
            </a:r>
            <a:r>
              <a:rPr lang="tr-TR" sz="3600" dirty="0" smtClean="0">
                <a:solidFill>
                  <a:srgbClr val="FF0000"/>
                </a:solidFill>
              </a:rPr>
              <a:t> ödenmemesi</a:t>
            </a:r>
            <a:endParaRPr lang="tr-TR" sz="3600" dirty="0">
              <a:solidFill>
                <a:srgbClr val="FF0000"/>
              </a:solidFill>
            </a:endParaRPr>
          </a:p>
        </p:txBody>
      </p:sp>
      <p:sp>
        <p:nvSpPr>
          <p:cNvPr id="3" name="İçerik Yer Tutucusu 2"/>
          <p:cNvSpPr>
            <a:spLocks noGrp="1"/>
          </p:cNvSpPr>
          <p:nvPr>
            <p:ph idx="1"/>
          </p:nvPr>
        </p:nvSpPr>
        <p:spPr/>
        <p:txBody>
          <a:bodyPr/>
          <a:lstStyle/>
          <a:p>
            <a:pPr indent="457200" algn="just">
              <a:lnSpc>
                <a:spcPct val="115000"/>
              </a:lnSpc>
              <a:defRPr/>
            </a:pPr>
            <a:r>
              <a:rPr lang="tr-TR" altLang="tr-TR" sz="3200" b="1" dirty="0" smtClean="0">
                <a:solidFill>
                  <a:srgbClr val="6600CC"/>
                </a:solidFill>
                <a:effectLst/>
                <a:latin typeface="Times New Roman" pitchFamily="18" charset="0"/>
                <a:cs typeface="Times New Roman" pitchFamily="18" charset="0"/>
              </a:rPr>
              <a:t>Kamu zararı alacaklarının yapılan tebligata rağmen süresinde </a:t>
            </a:r>
            <a:r>
              <a:rPr lang="tr-TR" altLang="tr-TR" sz="3200" b="1" dirty="0" err="1" smtClean="0">
                <a:solidFill>
                  <a:srgbClr val="6600CC"/>
                </a:solidFill>
                <a:effectLst/>
                <a:latin typeface="Times New Roman" pitchFamily="18" charset="0"/>
                <a:cs typeface="Times New Roman" pitchFamily="18" charset="0"/>
              </a:rPr>
              <a:t>rızaen</a:t>
            </a:r>
            <a:r>
              <a:rPr lang="tr-TR" altLang="tr-TR" sz="3200" b="1" dirty="0" smtClean="0">
                <a:solidFill>
                  <a:srgbClr val="6600CC"/>
                </a:solidFill>
                <a:effectLst/>
                <a:latin typeface="Times New Roman" pitchFamily="18" charset="0"/>
                <a:cs typeface="Times New Roman" pitchFamily="18" charset="0"/>
              </a:rPr>
              <a:t> ödenmemesi halinde ilgili alacak takip dosyası, </a:t>
            </a:r>
            <a:r>
              <a:rPr lang="tr-TR" altLang="tr-TR" sz="3200" b="1" dirty="0" smtClean="0">
                <a:effectLst/>
                <a:latin typeface="Times New Roman" pitchFamily="18" charset="0"/>
                <a:cs typeface="Times New Roman" pitchFamily="18" charset="0"/>
              </a:rPr>
              <a:t>30 günlük </a:t>
            </a:r>
            <a:r>
              <a:rPr lang="tr-TR" altLang="tr-TR" sz="3200" b="1" dirty="0" smtClean="0">
                <a:solidFill>
                  <a:srgbClr val="6600CC"/>
                </a:solidFill>
                <a:effectLst/>
                <a:latin typeface="Times New Roman" pitchFamily="18" charset="0"/>
                <a:cs typeface="Times New Roman" pitchFamily="18" charset="0"/>
              </a:rPr>
              <a:t>sürenin bitiminden itibaren </a:t>
            </a:r>
            <a:r>
              <a:rPr lang="tr-TR" altLang="tr-TR" sz="3200" b="1" dirty="0" smtClean="0">
                <a:solidFill>
                  <a:srgbClr val="FF0000"/>
                </a:solidFill>
                <a:effectLst/>
                <a:latin typeface="Times New Roman" pitchFamily="18" charset="0"/>
                <a:cs typeface="Times New Roman" pitchFamily="18" charset="0"/>
              </a:rPr>
              <a:t>beş iş günü içerisinde</a:t>
            </a:r>
            <a:r>
              <a:rPr lang="tr-TR" altLang="tr-TR" sz="3200" b="1" dirty="0" smtClean="0">
                <a:solidFill>
                  <a:srgbClr val="6600CC"/>
                </a:solidFill>
                <a:effectLst/>
                <a:latin typeface="Times New Roman" pitchFamily="18" charset="0"/>
                <a:cs typeface="Times New Roman" pitchFamily="18" charset="0"/>
              </a:rPr>
              <a:t>, alacağın hükmen tahsili için hukuk birimine gönderilir.</a:t>
            </a:r>
            <a:endParaRPr lang="tr-TR" altLang="tr-TR" sz="3200" b="1" dirty="0" smtClean="0">
              <a:solidFill>
                <a:srgbClr val="6600CC"/>
              </a:solidFill>
              <a:effectLst/>
              <a:latin typeface="Times New Roman" pitchFamily="18" charset="0"/>
              <a:ea typeface="Calibri" pitchFamily="34" charset="0"/>
              <a:cs typeface="Times New Roman" pitchFamily="18" charset="0"/>
            </a:endParaRPr>
          </a:p>
          <a:p>
            <a:pPr indent="457200">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7D09A446-0720-48A2-B184-FA8E0B438CCC}" type="slidenum">
              <a:rPr lang="tr-TR" altLang="tr-TR" sz="1400"/>
              <a:pPr/>
              <a:t>119</a:t>
            </a:fld>
            <a:endParaRPr lang="tr-TR" altLang="tr-TR" sz="1400"/>
          </a:p>
        </p:txBody>
      </p:sp>
    </p:spTree>
    <p:extLst>
      <p:ext uri="{BB962C8B-B14F-4D97-AF65-F5344CB8AC3E}">
        <p14:creationId xmlns:p14="http://schemas.microsoft.com/office/powerpoint/2010/main" val="2675921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922114"/>
          </a:xfrm>
        </p:spPr>
        <p:txBody>
          <a:bodyPr/>
          <a:lstStyle/>
          <a:p>
            <a:r>
              <a:rPr lang="tr-TR" dirty="0" smtClean="0"/>
              <a:t>Kamu Kaynağı- Stratejik Plan</a:t>
            </a:r>
            <a:endParaRPr lang="tr-TR" dirty="0"/>
          </a:p>
        </p:txBody>
      </p:sp>
      <p:sp>
        <p:nvSpPr>
          <p:cNvPr id="3" name="İçerik Yer Tutucusu 2"/>
          <p:cNvSpPr>
            <a:spLocks noGrp="1"/>
          </p:cNvSpPr>
          <p:nvPr>
            <p:ph idx="1"/>
          </p:nvPr>
        </p:nvSpPr>
        <p:spPr>
          <a:xfrm>
            <a:off x="1435608" y="1124744"/>
            <a:ext cx="7498080" cy="5328592"/>
          </a:xfrm>
        </p:spPr>
        <p:txBody>
          <a:bodyPr>
            <a:normAutofit fontScale="70000" lnSpcReduction="20000"/>
          </a:bodyPr>
          <a:lstStyle/>
          <a:p>
            <a:pPr marL="533400" indent="-533400" algn="just">
              <a:lnSpc>
                <a:spcPct val="120000"/>
              </a:lnSpc>
              <a:buClr>
                <a:schemeClr val="tx2"/>
              </a:buClr>
            </a:pPr>
            <a:r>
              <a:rPr lang="tr-TR" b="1" dirty="0">
                <a:solidFill>
                  <a:schemeClr val="tx2"/>
                </a:solidFill>
                <a:latin typeface="Times New Roman" pitchFamily="18" charset="0"/>
                <a:cs typeface="Times New Roman" pitchFamily="18" charset="0"/>
              </a:rPr>
              <a:t>Kamu kaynaklar</a:t>
            </a:r>
            <a:r>
              <a:rPr lang="tr-TR" b="1" dirty="0">
                <a:solidFill>
                  <a:schemeClr val="tx2"/>
                </a:solidFill>
                <a:latin typeface="Times New Roman" pitchFamily="18" charset="0"/>
              </a:rPr>
              <a:t>ı:</a:t>
            </a:r>
            <a:r>
              <a:rPr lang="tr-TR" dirty="0">
                <a:solidFill>
                  <a:schemeClr val="tx2"/>
                </a:solidFill>
                <a:latin typeface="Times New Roman" pitchFamily="18" charset="0"/>
              </a:rPr>
              <a:t> </a:t>
            </a:r>
            <a:r>
              <a:rPr lang="tr-TR" dirty="0">
                <a:latin typeface="Times New Roman" pitchFamily="18" charset="0"/>
              </a:rPr>
              <a:t>Borçlanma suretiyle elde edilen imkanlar dahil kamuya ait gelirler, taşınır ve taşınmazlar, hesaplarda bulunan para, alacak ve haklar ile her türlü değerlerdir.</a:t>
            </a:r>
            <a:endParaRPr lang="tr-TR" b="1" dirty="0">
              <a:solidFill>
                <a:srgbClr val="E22E99"/>
              </a:solidFill>
              <a:latin typeface="Times New Roman" pitchFamily="18" charset="0"/>
              <a:cs typeface="Times New Roman" pitchFamily="18" charset="0"/>
            </a:endParaRPr>
          </a:p>
          <a:p>
            <a:pPr marL="533400" indent="-533400">
              <a:lnSpc>
                <a:spcPct val="120000"/>
              </a:lnSpc>
              <a:buClr>
                <a:schemeClr val="tx2"/>
              </a:buClr>
            </a:pPr>
            <a:r>
              <a:rPr lang="tr-TR" b="1" dirty="0">
                <a:solidFill>
                  <a:schemeClr val="tx2"/>
                </a:solidFill>
                <a:latin typeface="Times New Roman" pitchFamily="18" charset="0"/>
                <a:cs typeface="Times New Roman" pitchFamily="18" charset="0"/>
              </a:rPr>
              <a:t>Stratejik Plan</a:t>
            </a:r>
            <a:r>
              <a:rPr lang="tr-TR" b="1" dirty="0">
                <a:solidFill>
                  <a:schemeClr val="tx2"/>
                </a:solidFill>
                <a:latin typeface="Times New Roman" pitchFamily="18" charset="0"/>
              </a:rPr>
              <a:t>:</a:t>
            </a:r>
            <a:r>
              <a:rPr lang="tr-TR" dirty="0">
                <a:solidFill>
                  <a:schemeClr val="tx2"/>
                </a:solidFill>
                <a:latin typeface="Times New Roman" pitchFamily="18" charset="0"/>
              </a:rPr>
              <a:t> </a:t>
            </a:r>
            <a:r>
              <a:rPr lang="tr-TR" dirty="0">
                <a:latin typeface="Times New Roman" pitchFamily="18" charset="0"/>
              </a:rPr>
              <a:t>Kamu idarelerinin;</a:t>
            </a:r>
          </a:p>
          <a:p>
            <a:pPr marL="533400" indent="-533400">
              <a:lnSpc>
                <a:spcPct val="120000"/>
              </a:lnSpc>
              <a:buClr>
                <a:schemeClr val="tx2"/>
              </a:buClr>
            </a:pPr>
            <a:r>
              <a:rPr lang="tr-TR" dirty="0">
                <a:latin typeface="Times New Roman" pitchFamily="18" charset="0"/>
              </a:rPr>
              <a:t>   - orta ve uzun vadeli amaçlarını, </a:t>
            </a:r>
          </a:p>
          <a:p>
            <a:pPr marL="533400" indent="-533400">
              <a:lnSpc>
                <a:spcPct val="120000"/>
              </a:lnSpc>
              <a:buClr>
                <a:schemeClr val="tx2"/>
              </a:buClr>
            </a:pPr>
            <a:r>
              <a:rPr lang="tr-TR" dirty="0">
                <a:latin typeface="Times New Roman" pitchFamily="18" charset="0"/>
              </a:rPr>
              <a:t>   - temel ilke ve politikalarını, </a:t>
            </a:r>
          </a:p>
          <a:p>
            <a:pPr marL="533400" indent="-533400">
              <a:lnSpc>
                <a:spcPct val="120000"/>
              </a:lnSpc>
              <a:buClr>
                <a:schemeClr val="tx2"/>
              </a:buClr>
            </a:pPr>
            <a:r>
              <a:rPr lang="tr-TR" dirty="0">
                <a:latin typeface="Times New Roman" pitchFamily="18" charset="0"/>
              </a:rPr>
              <a:t>   - hedef ve önceliklerini,                  </a:t>
            </a:r>
          </a:p>
          <a:p>
            <a:pPr marL="533400" indent="-533400">
              <a:lnSpc>
                <a:spcPct val="120000"/>
              </a:lnSpc>
              <a:buClr>
                <a:schemeClr val="tx2"/>
              </a:buClr>
            </a:pPr>
            <a:r>
              <a:rPr lang="tr-TR" dirty="0">
                <a:latin typeface="Times New Roman" pitchFamily="18" charset="0"/>
              </a:rPr>
              <a:t>   - performans ölçütlerini, bunlara ulaşmak için izlenecek yöntemler ile kaynak dağılımlarını içeren, planı ifade eder</a:t>
            </a:r>
            <a:r>
              <a:rPr lang="tr-TR" dirty="0" smtClean="0">
                <a:latin typeface="Times New Roman" pitchFamily="18" charset="0"/>
              </a:rPr>
              <a:t>. </a:t>
            </a:r>
            <a:r>
              <a:rPr lang="tr-TR" dirty="0" smtClean="0">
                <a:solidFill>
                  <a:srgbClr val="FF0000"/>
                </a:solidFill>
                <a:latin typeface="Times New Roman" pitchFamily="18" charset="0"/>
              </a:rPr>
              <a:t>(MALİYE BAK.-KALKINMA BAKANLIĞI, Kanunda adı geçen DPT İŞİNİ Kalkınma Bakanlığı yapmaktadır.) MADDE:9</a:t>
            </a:r>
            <a:endParaRPr lang="tr-TR" dirty="0">
              <a:solidFill>
                <a:srgbClr val="FF0000"/>
              </a:solidFill>
              <a:latin typeface="Times New Roman" pitchFamily="18" charset="0"/>
            </a:endParaRP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12</a:t>
            </a:fld>
            <a:endParaRPr lang="tr-TR"/>
          </a:p>
        </p:txBody>
      </p:sp>
    </p:spTree>
    <p:extLst>
      <p:ext uri="{BB962C8B-B14F-4D97-AF65-F5344CB8AC3E}">
        <p14:creationId xmlns:p14="http://schemas.microsoft.com/office/powerpoint/2010/main" val="67805170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852704"/>
          </a:xfrm>
        </p:spPr>
        <p:txBody>
          <a:bodyPr>
            <a:normAutofit fontScale="90000"/>
          </a:bodyPr>
          <a:lstStyle/>
          <a:p>
            <a:pPr algn="ctr">
              <a:defRPr/>
            </a:pPr>
            <a:r>
              <a:rPr lang="tr-TR" altLang="tr-TR" sz="3600" dirty="0" smtClean="0">
                <a:solidFill>
                  <a:srgbClr val="FF0000"/>
                </a:solidFill>
              </a:rPr>
              <a:t>Kamu zararından doğan alacağın güvence altına alınması</a:t>
            </a:r>
          </a:p>
        </p:txBody>
      </p:sp>
      <p:sp>
        <p:nvSpPr>
          <p:cNvPr id="3" name="İçerik Yer Tutucusu 2"/>
          <p:cNvSpPr>
            <a:spLocks noGrp="1"/>
          </p:cNvSpPr>
          <p:nvPr>
            <p:ph idx="1"/>
          </p:nvPr>
        </p:nvSpPr>
        <p:spPr>
          <a:xfrm>
            <a:off x="1187624" y="1700808"/>
            <a:ext cx="7499176" cy="4623792"/>
          </a:xfrm>
        </p:spPr>
        <p:txBody>
          <a:bodyPr>
            <a:normAutofit lnSpcReduction="10000"/>
          </a:bodyPr>
          <a:lstStyle/>
          <a:p>
            <a:pPr indent="457200" algn="just">
              <a:lnSpc>
                <a:spcPct val="115000"/>
              </a:lnSpc>
              <a:defRPr/>
            </a:pPr>
            <a:r>
              <a:rPr lang="tr-TR" altLang="tr-TR" sz="2800" b="1" dirty="0" smtClean="0">
                <a:solidFill>
                  <a:srgbClr val="6600CC"/>
                </a:solidFill>
                <a:effectLst/>
                <a:latin typeface="Times New Roman" pitchFamily="18" charset="0"/>
                <a:cs typeface="Times New Roman" pitchFamily="18" charset="0"/>
              </a:rPr>
              <a:t>2004 sayılı İcra ve İflas Kanununda ihtiyatî haciz için öngörülen şartların varlığı ve kamu idaresi üst yöneticisinin de gerekli görmesi halinde, mahkeme kararı veya Sayıştay ilâmı tebliğ edilinceye kadar, alacaklı kamu idaresince kamu alacağını güvence altına almak amacıyla yetkili mahkemeden karar alınarak, sorumluların ve ilgililerin mal, hak ve alacakları üzerine ihtiyatî haciz konulur.</a:t>
            </a:r>
            <a:endParaRPr lang="tr-TR" altLang="tr-TR" sz="2800" b="1" dirty="0" smtClean="0">
              <a:solidFill>
                <a:srgbClr val="6600CC"/>
              </a:solidFill>
              <a:effectLst/>
              <a:latin typeface="Times New Roman" pitchFamily="18" charset="0"/>
              <a:ea typeface="Calibri" pitchFamily="34" charset="0"/>
              <a:cs typeface="Times New Roman" pitchFamily="18" charset="0"/>
            </a:endParaRPr>
          </a:p>
          <a:p>
            <a:pPr indent="457200">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44EFB50C-8125-4F31-B700-99151DD3308F}" type="slidenum">
              <a:rPr lang="tr-TR" altLang="tr-TR" sz="1400"/>
              <a:pPr/>
              <a:t>120</a:t>
            </a:fld>
            <a:endParaRPr lang="tr-TR" altLang="tr-TR" sz="1400"/>
          </a:p>
        </p:txBody>
      </p:sp>
    </p:spTree>
    <p:extLst>
      <p:ext uri="{BB962C8B-B14F-4D97-AF65-F5344CB8AC3E}">
        <p14:creationId xmlns:p14="http://schemas.microsoft.com/office/powerpoint/2010/main" val="337173372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476672"/>
            <a:ext cx="7643192" cy="936104"/>
          </a:xfrm>
        </p:spPr>
        <p:txBody>
          <a:bodyPr>
            <a:normAutofit/>
          </a:bodyPr>
          <a:lstStyle/>
          <a:p>
            <a:pPr>
              <a:defRPr/>
            </a:pPr>
            <a:r>
              <a:rPr lang="tr-TR" dirty="0" smtClean="0">
                <a:solidFill>
                  <a:srgbClr val="FF0000"/>
                </a:solidFill>
              </a:rPr>
              <a:t>2004 sayılı Kanun Madde 257</a:t>
            </a:r>
            <a:endParaRPr lang="tr-TR" dirty="0">
              <a:solidFill>
                <a:srgbClr val="FF0000"/>
              </a:solidFill>
            </a:endParaRPr>
          </a:p>
        </p:txBody>
      </p:sp>
      <p:sp>
        <p:nvSpPr>
          <p:cNvPr id="3" name="İçerik Yer Tutucusu 2"/>
          <p:cNvSpPr>
            <a:spLocks noGrp="1"/>
          </p:cNvSpPr>
          <p:nvPr>
            <p:ph idx="1"/>
          </p:nvPr>
        </p:nvSpPr>
        <p:spPr/>
        <p:txBody>
          <a:bodyPr/>
          <a:lstStyle/>
          <a:p>
            <a:pPr>
              <a:defRPr/>
            </a:pPr>
            <a:r>
              <a:rPr lang="tr-TR" altLang="tr-TR" sz="2800" b="1" dirty="0" smtClean="0">
                <a:solidFill>
                  <a:srgbClr val="6600CC"/>
                </a:solidFill>
                <a:effectLst/>
              </a:rPr>
              <a:t>İhtiyati Haczin Şartları</a:t>
            </a:r>
          </a:p>
          <a:p>
            <a:pPr>
              <a:defRPr/>
            </a:pPr>
            <a:r>
              <a:rPr lang="tr-TR" altLang="tr-TR" sz="2800" b="1" dirty="0" smtClean="0">
                <a:solidFill>
                  <a:srgbClr val="6600CC"/>
                </a:solidFill>
                <a:effectLst/>
              </a:rPr>
              <a:t>1 – Borçlunun muayyen yerleşim yeri yoksa;</a:t>
            </a:r>
          </a:p>
          <a:p>
            <a:pPr>
              <a:defRPr/>
            </a:pPr>
            <a:r>
              <a:rPr lang="tr-TR" altLang="tr-TR" sz="2800" b="1" dirty="0" smtClean="0">
                <a:solidFill>
                  <a:srgbClr val="6600CC"/>
                </a:solidFill>
                <a:effectLst/>
              </a:rPr>
              <a:t>2 – Borçlu taahhütlerinden kurtulmak maksadıyla mallarını gizlemeğe, kaçırmağa veya kendisi kaçmağa hazırlanır yahut kaçar ya da bu maksatla alacaklının haklarını ihlâl eden hileli işlemlerde bulunursa;</a:t>
            </a:r>
          </a:p>
          <a:p>
            <a:pPr>
              <a:defRPr/>
            </a:pPr>
            <a:endParaRPr lang="tr-TR" altLang="tr-TR" b="1" dirty="0" smtClean="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FA77AE71-3A6F-41E8-8F17-6B3314ACCA78}" type="slidenum">
              <a:rPr lang="tr-TR" altLang="tr-TR" sz="1400"/>
              <a:pPr/>
              <a:t>121</a:t>
            </a:fld>
            <a:endParaRPr lang="tr-TR" altLang="tr-TR" sz="1400"/>
          </a:p>
        </p:txBody>
      </p:sp>
    </p:spTree>
    <p:extLst>
      <p:ext uri="{BB962C8B-B14F-4D97-AF65-F5344CB8AC3E}">
        <p14:creationId xmlns:p14="http://schemas.microsoft.com/office/powerpoint/2010/main" val="230625044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780696"/>
          </a:xfrm>
        </p:spPr>
        <p:txBody>
          <a:bodyPr>
            <a:normAutofit fontScale="90000"/>
          </a:bodyPr>
          <a:lstStyle/>
          <a:p>
            <a:pPr algn="ctr">
              <a:defRPr/>
            </a:pPr>
            <a:r>
              <a:rPr lang="tr-TR" sz="3600" dirty="0" smtClean="0">
                <a:solidFill>
                  <a:srgbClr val="FF0000"/>
                </a:solidFill>
              </a:rPr>
              <a:t>Kamu Zararından doğan alacağın tahsil şekilleri</a:t>
            </a:r>
            <a:endParaRPr lang="tr-TR" sz="3600" dirty="0">
              <a:solidFill>
                <a:srgbClr val="FF0000"/>
              </a:solidFill>
            </a:endParaRPr>
          </a:p>
        </p:txBody>
      </p:sp>
      <p:sp>
        <p:nvSpPr>
          <p:cNvPr id="3" name="İçerik Yer Tutucusu 2"/>
          <p:cNvSpPr>
            <a:spLocks noGrp="1"/>
          </p:cNvSpPr>
          <p:nvPr>
            <p:ph idx="1"/>
          </p:nvPr>
        </p:nvSpPr>
        <p:spPr>
          <a:xfrm>
            <a:off x="971600" y="1844824"/>
            <a:ext cx="7715200" cy="4479776"/>
          </a:xfrm>
        </p:spPr>
        <p:txBody>
          <a:bodyPr/>
          <a:lstStyle/>
          <a:p>
            <a:pPr indent="449263" algn="just">
              <a:lnSpc>
                <a:spcPct val="115000"/>
              </a:lnSpc>
              <a:defRPr/>
            </a:pPr>
            <a:r>
              <a:rPr lang="tr-TR" altLang="tr-TR" b="1" dirty="0" smtClean="0">
                <a:solidFill>
                  <a:srgbClr val="6600CC"/>
                </a:solidFill>
                <a:effectLst/>
                <a:latin typeface="Times New Roman" pitchFamily="18" charset="0"/>
                <a:cs typeface="Times New Roman" pitchFamily="18" charset="0"/>
              </a:rPr>
              <a:t>Tespit edilen kamu zararları;</a:t>
            </a:r>
            <a:endParaRPr lang="tr-TR" altLang="tr-TR" b="1" dirty="0" smtClean="0">
              <a:solidFill>
                <a:srgbClr val="6600CC"/>
              </a:solidFill>
              <a:effectLst/>
              <a:latin typeface="Times New Roman" pitchFamily="18" charset="0"/>
              <a:ea typeface="Calibri" pitchFamily="34" charset="0"/>
              <a:cs typeface="Calibri" pitchFamily="34" charset="0"/>
            </a:endParaRPr>
          </a:p>
          <a:p>
            <a:pPr indent="449263" algn="just">
              <a:lnSpc>
                <a:spcPct val="115000"/>
              </a:lnSpc>
              <a:defRPr/>
            </a:pPr>
            <a:r>
              <a:rPr lang="tr-TR" altLang="tr-TR" b="1" dirty="0" smtClean="0">
                <a:solidFill>
                  <a:srgbClr val="6600CC"/>
                </a:solidFill>
                <a:effectLst/>
                <a:latin typeface="Times New Roman" pitchFamily="18" charset="0"/>
                <a:cs typeface="Times New Roman" pitchFamily="18" charset="0"/>
              </a:rPr>
              <a:t>a) </a:t>
            </a:r>
            <a:r>
              <a:rPr lang="tr-TR" altLang="tr-TR" b="1" dirty="0" err="1" smtClean="0">
                <a:solidFill>
                  <a:srgbClr val="6600CC"/>
                </a:solidFill>
                <a:effectLst/>
                <a:latin typeface="Times New Roman" pitchFamily="18" charset="0"/>
                <a:cs typeface="Times New Roman" pitchFamily="18" charset="0"/>
              </a:rPr>
              <a:t>Rızaen</a:t>
            </a:r>
            <a:r>
              <a:rPr lang="tr-TR" altLang="tr-TR" b="1" dirty="0" smtClean="0">
                <a:solidFill>
                  <a:srgbClr val="6600CC"/>
                </a:solidFill>
                <a:effectLst/>
                <a:latin typeface="Times New Roman" pitchFamily="18" charset="0"/>
                <a:cs typeface="Times New Roman" pitchFamily="18" charset="0"/>
              </a:rPr>
              <a:t> ve sulh yolu ile ödenmek,</a:t>
            </a:r>
            <a:endParaRPr lang="tr-TR" altLang="tr-TR" b="1" dirty="0" smtClean="0">
              <a:solidFill>
                <a:srgbClr val="6600CC"/>
              </a:solidFill>
              <a:effectLst/>
              <a:latin typeface="Times New Roman" pitchFamily="18" charset="0"/>
              <a:ea typeface="Calibri" pitchFamily="34" charset="0"/>
              <a:cs typeface="Calibri" pitchFamily="34" charset="0"/>
            </a:endParaRPr>
          </a:p>
          <a:p>
            <a:pPr indent="449263" algn="just">
              <a:lnSpc>
                <a:spcPct val="115000"/>
              </a:lnSpc>
              <a:defRPr/>
            </a:pPr>
            <a:r>
              <a:rPr lang="tr-TR" altLang="tr-TR" b="1" dirty="0" smtClean="0">
                <a:solidFill>
                  <a:srgbClr val="6600CC"/>
                </a:solidFill>
                <a:effectLst/>
                <a:latin typeface="Times New Roman" pitchFamily="18" charset="0"/>
                <a:cs typeface="Times New Roman" pitchFamily="18" charset="0"/>
              </a:rPr>
              <a:t>b) 818 sayılı Borçlar Kanunu hükümlerine göre takas yapılmak,</a:t>
            </a:r>
            <a:endParaRPr lang="tr-TR" altLang="tr-TR" b="1" dirty="0" smtClean="0">
              <a:solidFill>
                <a:srgbClr val="6600CC"/>
              </a:solidFill>
              <a:effectLst/>
              <a:latin typeface="Times New Roman" pitchFamily="18" charset="0"/>
              <a:ea typeface="Calibri" pitchFamily="34" charset="0"/>
              <a:cs typeface="Calibri" pitchFamily="34" charset="0"/>
            </a:endParaRPr>
          </a:p>
          <a:p>
            <a:pPr indent="449263" algn="just">
              <a:lnSpc>
                <a:spcPct val="115000"/>
              </a:lnSpc>
              <a:defRPr/>
            </a:pPr>
            <a:r>
              <a:rPr lang="tr-TR" altLang="tr-TR" b="1" dirty="0" smtClean="0">
                <a:solidFill>
                  <a:srgbClr val="6600CC"/>
                </a:solidFill>
                <a:effectLst/>
                <a:latin typeface="Times New Roman" pitchFamily="18" charset="0"/>
                <a:cs typeface="Times New Roman" pitchFamily="18" charset="0"/>
              </a:rPr>
              <a:t>c) 2004 sayılı Kanun hükümleri uygulanmak,</a:t>
            </a:r>
            <a:endParaRPr lang="tr-TR" altLang="tr-TR" b="1" dirty="0" smtClean="0">
              <a:solidFill>
                <a:srgbClr val="6600CC"/>
              </a:solidFill>
              <a:effectLst/>
              <a:latin typeface="Times New Roman" pitchFamily="18" charset="0"/>
              <a:ea typeface="Calibri" pitchFamily="34" charset="0"/>
              <a:cs typeface="Calibri" pitchFamily="34" charset="0"/>
            </a:endParaRPr>
          </a:p>
          <a:p>
            <a:pPr indent="449263" algn="just">
              <a:lnSpc>
                <a:spcPct val="115000"/>
              </a:lnSpc>
              <a:defRPr/>
            </a:pPr>
            <a:r>
              <a:rPr lang="tr-TR" altLang="tr-TR" b="1" dirty="0" smtClean="0">
                <a:solidFill>
                  <a:srgbClr val="6600CC"/>
                </a:solidFill>
                <a:effectLst/>
                <a:latin typeface="Times New Roman" pitchFamily="18" charset="0"/>
                <a:cs typeface="Times New Roman" pitchFamily="18" charset="0"/>
              </a:rPr>
              <a:t>suretiyle tahsil edilir.</a:t>
            </a:r>
            <a:endParaRPr lang="tr-TR" altLang="tr-TR" b="1" dirty="0" smtClean="0">
              <a:solidFill>
                <a:srgbClr val="6600CC"/>
              </a:solidFill>
              <a:effectLst/>
              <a:latin typeface="Times New Roman" pitchFamily="18" charset="0"/>
              <a:ea typeface="Calibri" pitchFamily="34" charset="0"/>
              <a:cs typeface="Calibri" pitchFamily="34" charset="0"/>
            </a:endParaRPr>
          </a:p>
          <a:p>
            <a:pPr indent="449263" algn="just">
              <a:lnSpc>
                <a:spcPct val="115000"/>
              </a:lnSpc>
              <a:buFont typeface="Wingdings" pitchFamily="2" charset="2"/>
              <a:buNone/>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AB29979E-8DFB-4578-A679-E8D8DD8C7BC0}" type="slidenum">
              <a:rPr lang="tr-TR" altLang="tr-TR" sz="1400"/>
              <a:pPr/>
              <a:t>122</a:t>
            </a:fld>
            <a:endParaRPr lang="tr-TR" altLang="tr-TR" sz="1400"/>
          </a:p>
        </p:txBody>
      </p:sp>
    </p:spTree>
    <p:extLst>
      <p:ext uri="{BB962C8B-B14F-4D97-AF65-F5344CB8AC3E}">
        <p14:creationId xmlns:p14="http://schemas.microsoft.com/office/powerpoint/2010/main" val="210678928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defRPr/>
            </a:pPr>
            <a:r>
              <a:rPr lang="tr-TR" dirty="0" smtClean="0">
                <a:solidFill>
                  <a:srgbClr val="FF0000"/>
                </a:solidFill>
              </a:rPr>
              <a:t>a) </a:t>
            </a:r>
            <a:r>
              <a:rPr lang="tr-TR" dirty="0" err="1" smtClean="0">
                <a:solidFill>
                  <a:srgbClr val="FF0000"/>
                </a:solidFill>
              </a:rPr>
              <a:t>Rızaen</a:t>
            </a:r>
            <a:r>
              <a:rPr lang="tr-TR" dirty="0" smtClean="0">
                <a:solidFill>
                  <a:srgbClr val="FF0000"/>
                </a:solidFill>
              </a:rPr>
              <a:t> ve sulh yoluyla tahsilat</a:t>
            </a:r>
            <a:endParaRPr lang="tr-TR" dirty="0">
              <a:solidFill>
                <a:srgbClr val="FF0000"/>
              </a:solidFill>
            </a:endParaRPr>
          </a:p>
        </p:txBody>
      </p:sp>
      <p:sp>
        <p:nvSpPr>
          <p:cNvPr id="3" name="İçerik Yer Tutucusu 2"/>
          <p:cNvSpPr>
            <a:spLocks noGrp="1"/>
          </p:cNvSpPr>
          <p:nvPr>
            <p:ph idx="1"/>
          </p:nvPr>
        </p:nvSpPr>
        <p:spPr/>
        <p:txBody>
          <a:bodyPr/>
          <a:lstStyle/>
          <a:p>
            <a:pPr indent="457200" algn="just">
              <a:lnSpc>
                <a:spcPct val="115000"/>
              </a:lnSpc>
              <a:defRPr/>
            </a:pPr>
            <a:r>
              <a:rPr lang="tr-TR" altLang="tr-TR" sz="3600" b="1" smtClean="0">
                <a:solidFill>
                  <a:srgbClr val="6600CC"/>
                </a:solidFill>
                <a:effectLst/>
                <a:latin typeface="Times New Roman" pitchFamily="18" charset="0"/>
                <a:cs typeface="Times New Roman" pitchFamily="18" charset="0"/>
              </a:rPr>
              <a:t>Kamu zararından doğan alacaklar, sorumluları ve/veya ilgilileri tarafından rızaen veya sulh yoluyla ödenebilir.</a:t>
            </a:r>
            <a:endParaRPr lang="tr-TR" altLang="tr-TR" sz="3600" b="1" smtClean="0">
              <a:solidFill>
                <a:srgbClr val="6600CC"/>
              </a:solidFill>
              <a:effectLst/>
              <a:latin typeface="Times New Roman" pitchFamily="18" charset="0"/>
              <a:ea typeface="Calibri" pitchFamily="34" charset="0"/>
              <a:cs typeface="Times New Roman" pitchFamily="18" charset="0"/>
            </a:endParaRPr>
          </a:p>
          <a:p>
            <a:pPr indent="457200">
              <a:defRPr/>
            </a:pPr>
            <a:endParaRPr lang="tr-TR" altLang="tr-TR"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A03ECB21-5474-4E20-BD3F-B2089D7D50CC}" type="slidenum">
              <a:rPr lang="tr-TR" altLang="tr-TR" sz="1400"/>
              <a:pPr/>
              <a:t>123</a:t>
            </a:fld>
            <a:endParaRPr lang="tr-TR" altLang="tr-TR" sz="1400"/>
          </a:p>
        </p:txBody>
      </p:sp>
    </p:spTree>
    <p:extLst>
      <p:ext uri="{BB962C8B-B14F-4D97-AF65-F5344CB8AC3E}">
        <p14:creationId xmlns:p14="http://schemas.microsoft.com/office/powerpoint/2010/main" val="232463021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endParaRPr lang="tr-TR" altLang="tr-TR" smtClean="0"/>
          </a:p>
        </p:txBody>
      </p:sp>
      <p:sp>
        <p:nvSpPr>
          <p:cNvPr id="3" name="İçerik Yer Tutucusu 2"/>
          <p:cNvSpPr>
            <a:spLocks noGrp="1"/>
          </p:cNvSpPr>
          <p:nvPr>
            <p:ph idx="1"/>
          </p:nvPr>
        </p:nvSpPr>
        <p:spPr/>
        <p:txBody>
          <a:bodyPr>
            <a:normAutofit fontScale="92500"/>
          </a:bodyPr>
          <a:lstStyle/>
          <a:p>
            <a:pPr>
              <a:defRPr/>
            </a:pPr>
            <a:r>
              <a:rPr lang="tr-TR" altLang="tr-TR" b="1" dirty="0" smtClean="0">
                <a:solidFill>
                  <a:srgbClr val="6600CC"/>
                </a:solidFill>
                <a:effectLst/>
                <a:latin typeface="Times New Roman" pitchFamily="18" charset="0"/>
                <a:cs typeface="Times New Roman" pitchFamily="18" charset="0"/>
              </a:rPr>
              <a:t>Oluştuğu tarih itibarıyla </a:t>
            </a:r>
            <a:r>
              <a:rPr lang="tr-TR" altLang="tr-TR" b="1" dirty="0" err="1" smtClean="0">
                <a:solidFill>
                  <a:srgbClr val="6600CC"/>
                </a:solidFill>
                <a:effectLst/>
                <a:latin typeface="Times New Roman" pitchFamily="18" charset="0"/>
                <a:cs typeface="Times New Roman" pitchFamily="18" charset="0"/>
              </a:rPr>
              <a:t>onaltı</a:t>
            </a:r>
            <a:r>
              <a:rPr lang="tr-TR" altLang="tr-TR" b="1" dirty="0" smtClean="0">
                <a:solidFill>
                  <a:srgbClr val="6600CC"/>
                </a:solidFill>
                <a:effectLst/>
                <a:latin typeface="Times New Roman" pitchFamily="18" charset="0"/>
                <a:cs typeface="Times New Roman" pitchFamily="18" charset="0"/>
              </a:rPr>
              <a:t> yaşından büyükler için tespit edilen </a:t>
            </a:r>
            <a:r>
              <a:rPr lang="tr-TR" altLang="tr-TR" b="1" u="sng" dirty="0" smtClean="0">
                <a:solidFill>
                  <a:srgbClr val="6600CC"/>
                </a:solidFill>
                <a:effectLst/>
                <a:latin typeface="Times New Roman" pitchFamily="18" charset="0"/>
                <a:cs typeface="Times New Roman" pitchFamily="18" charset="0"/>
              </a:rPr>
              <a:t>asgarî ücretin bir aylık brüt tutarının yarısını geçmeyen alacaklar, </a:t>
            </a:r>
            <a:r>
              <a:rPr lang="tr-TR" altLang="tr-TR" b="1" dirty="0" smtClean="0">
                <a:solidFill>
                  <a:srgbClr val="6600CC"/>
                </a:solidFill>
                <a:effectLst/>
                <a:latin typeface="Times New Roman" pitchFamily="18" charset="0"/>
                <a:cs typeface="Times New Roman" pitchFamily="18" charset="0"/>
              </a:rPr>
              <a:t>merkezde üst yöneticinin, taşrada ise idarenin en üst yöneticisinin izni ve sorumlunun ve/veya ilgilinin kabul etmesi koşuluyla, tebliğ tarihini izleyen aybaşından itibaren aylığından kesilerek </a:t>
            </a:r>
            <a:r>
              <a:rPr lang="tr-TR" altLang="tr-TR" b="1" dirty="0" err="1" smtClean="0">
                <a:solidFill>
                  <a:srgbClr val="6600CC"/>
                </a:solidFill>
                <a:effectLst/>
                <a:latin typeface="Times New Roman" pitchFamily="18" charset="0"/>
                <a:cs typeface="Times New Roman" pitchFamily="18" charset="0"/>
              </a:rPr>
              <a:t>rızaen</a:t>
            </a:r>
            <a:r>
              <a:rPr lang="tr-TR" altLang="tr-TR" b="1" dirty="0" smtClean="0">
                <a:solidFill>
                  <a:srgbClr val="6600CC"/>
                </a:solidFill>
                <a:effectLst/>
                <a:latin typeface="Times New Roman" pitchFamily="18" charset="0"/>
                <a:cs typeface="Times New Roman" pitchFamily="18" charset="0"/>
              </a:rPr>
              <a:t> tahsil edilir.</a:t>
            </a:r>
            <a:endParaRPr lang="tr-TR" altLang="tr-TR" b="1" dirty="0" smtClean="0">
              <a:solidFill>
                <a:srgbClr val="6600CC"/>
              </a:solidFill>
              <a:effectLst/>
              <a:latin typeface="Times New Roman" pitchFamily="18" charset="0"/>
              <a:ea typeface="Calibri" pitchFamily="34" charset="0"/>
              <a:cs typeface="Calibri" pitchFamily="34" charset="0"/>
            </a:endParaRPr>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4415E262-B78B-4D72-9B8A-A2959180C7F7}" type="slidenum">
              <a:rPr lang="tr-TR" altLang="tr-TR" sz="1400"/>
              <a:pPr/>
              <a:t>124</a:t>
            </a:fld>
            <a:endParaRPr lang="tr-TR" altLang="tr-TR" sz="1400"/>
          </a:p>
        </p:txBody>
      </p:sp>
    </p:spTree>
    <p:extLst>
      <p:ext uri="{BB962C8B-B14F-4D97-AF65-F5344CB8AC3E}">
        <p14:creationId xmlns:p14="http://schemas.microsoft.com/office/powerpoint/2010/main" val="153471882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endParaRPr lang="tr-TR" altLang="tr-TR" smtClean="0"/>
          </a:p>
        </p:txBody>
      </p:sp>
      <p:sp>
        <p:nvSpPr>
          <p:cNvPr id="3" name="İçerik Yer Tutucusu 2"/>
          <p:cNvSpPr>
            <a:spLocks noGrp="1"/>
          </p:cNvSpPr>
          <p:nvPr>
            <p:ph idx="1"/>
          </p:nvPr>
        </p:nvSpPr>
        <p:spPr/>
        <p:txBody>
          <a:bodyPr/>
          <a:lstStyle/>
          <a:p>
            <a:pPr indent="457200" algn="just">
              <a:lnSpc>
                <a:spcPct val="115000"/>
              </a:lnSpc>
              <a:defRPr/>
            </a:pPr>
            <a:r>
              <a:rPr lang="tr-TR" altLang="tr-TR" b="1" smtClean="0">
                <a:solidFill>
                  <a:srgbClr val="6600CC"/>
                </a:solidFill>
                <a:effectLst/>
                <a:latin typeface="Times New Roman" pitchFamily="18" charset="0"/>
                <a:cs typeface="Times New Roman" pitchFamily="18" charset="0"/>
              </a:rPr>
              <a:t>Bu tutarları aşan alacağın ödenmesinin sulh yolu ile sağlanması halinde, sulh işleminin kesinleştiği tarihi izleyen aybaşından itibaren sorumlunun ve/veya ilgilinin aylığından kesilerek tahsil edilebilir.</a:t>
            </a:r>
            <a:endParaRPr lang="tr-TR" altLang="tr-TR" b="1" smtClean="0">
              <a:solidFill>
                <a:srgbClr val="6600CC"/>
              </a:solidFill>
              <a:effectLst/>
              <a:latin typeface="Times New Roman" pitchFamily="18" charset="0"/>
              <a:ea typeface="Calibri" pitchFamily="34" charset="0"/>
              <a:cs typeface="Times New Roman" pitchFamily="18" charset="0"/>
            </a:endParaRPr>
          </a:p>
          <a:p>
            <a:pPr indent="457200">
              <a:defRPr/>
            </a:pPr>
            <a:endParaRPr lang="tr-TR" altLang="tr-TR"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5A810026-70B6-4386-87E4-8B4CB3867390}" type="slidenum">
              <a:rPr lang="tr-TR" altLang="tr-TR" sz="1400"/>
              <a:pPr/>
              <a:t>125</a:t>
            </a:fld>
            <a:endParaRPr lang="tr-TR" altLang="tr-TR" sz="1400"/>
          </a:p>
        </p:txBody>
      </p:sp>
    </p:spTree>
    <p:extLst>
      <p:ext uri="{BB962C8B-B14F-4D97-AF65-F5344CB8AC3E}">
        <p14:creationId xmlns:p14="http://schemas.microsoft.com/office/powerpoint/2010/main" val="404523872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endParaRPr lang="tr-TR" altLang="tr-TR" smtClean="0"/>
          </a:p>
        </p:txBody>
      </p:sp>
      <p:sp>
        <p:nvSpPr>
          <p:cNvPr id="3" name="İçerik Yer Tutucusu 2"/>
          <p:cNvSpPr>
            <a:spLocks noGrp="1"/>
          </p:cNvSpPr>
          <p:nvPr>
            <p:ph idx="1"/>
          </p:nvPr>
        </p:nvSpPr>
        <p:spPr/>
        <p:txBody>
          <a:bodyPr/>
          <a:lstStyle/>
          <a:p>
            <a:pPr>
              <a:defRPr/>
            </a:pPr>
            <a:r>
              <a:rPr lang="tr-TR" altLang="tr-TR" sz="3600" b="1" smtClean="0">
                <a:solidFill>
                  <a:srgbClr val="6600CC"/>
                </a:solidFill>
                <a:effectLst/>
                <a:latin typeface="Times New Roman" pitchFamily="18" charset="0"/>
                <a:cs typeface="Times New Roman" pitchFamily="18" charset="0"/>
              </a:rPr>
              <a:t>Aylıklardan yapılacak kesinti tutarı, sorumlulara ve/veya ilgililere yapılan her türlü aylık, ödenek, zam, tazminat dahil bir aylık net ödemelerinin dörtte birinden az, üçte birinden çok olamaz.</a:t>
            </a:r>
            <a:endParaRPr lang="tr-TR" altLang="tr-TR" sz="3600" b="1" smtClean="0">
              <a:solidFill>
                <a:srgbClr val="6600CC"/>
              </a:solidFill>
              <a:effectLst/>
              <a:latin typeface="Times New Roman" pitchFamily="18" charset="0"/>
              <a:ea typeface="Calibri" pitchFamily="34" charset="0"/>
              <a:cs typeface="Calibri" pitchFamily="34" charset="0"/>
            </a:endParaRPr>
          </a:p>
          <a:p>
            <a:pPr>
              <a:defRPr/>
            </a:pPr>
            <a:endParaRPr lang="tr-TR" altLang="tr-TR"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A7353CFA-9FDF-4B04-8C63-1CF7EAEE12C4}" type="slidenum">
              <a:rPr lang="tr-TR" altLang="tr-TR" sz="1400"/>
              <a:pPr/>
              <a:t>126</a:t>
            </a:fld>
            <a:endParaRPr lang="tr-TR" altLang="tr-TR" sz="1400"/>
          </a:p>
        </p:txBody>
      </p:sp>
    </p:spTree>
    <p:extLst>
      <p:ext uri="{BB962C8B-B14F-4D97-AF65-F5344CB8AC3E}">
        <p14:creationId xmlns:p14="http://schemas.microsoft.com/office/powerpoint/2010/main" val="112722768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smtClean="0">
                <a:solidFill>
                  <a:srgbClr val="FF0000"/>
                </a:solidFill>
              </a:rPr>
              <a:t>b) Takas suretiyle tahsilat</a:t>
            </a:r>
            <a:endParaRPr lang="tr-TR" dirty="0">
              <a:solidFill>
                <a:srgbClr val="FF0000"/>
              </a:solidFill>
            </a:endParaRPr>
          </a:p>
        </p:txBody>
      </p:sp>
      <p:sp>
        <p:nvSpPr>
          <p:cNvPr id="3" name="İçerik Yer Tutucusu 2"/>
          <p:cNvSpPr>
            <a:spLocks noGrp="1"/>
          </p:cNvSpPr>
          <p:nvPr>
            <p:ph idx="1"/>
          </p:nvPr>
        </p:nvSpPr>
        <p:spPr/>
        <p:txBody>
          <a:bodyPr/>
          <a:lstStyle/>
          <a:p>
            <a:pPr indent="457200" algn="just">
              <a:lnSpc>
                <a:spcPct val="115000"/>
              </a:lnSpc>
              <a:defRPr/>
            </a:pPr>
            <a:r>
              <a:rPr lang="tr-TR" altLang="tr-TR" sz="3600" b="1" smtClean="0">
                <a:solidFill>
                  <a:srgbClr val="6600CC"/>
                </a:solidFill>
                <a:effectLst/>
                <a:latin typeface="Times New Roman" pitchFamily="18" charset="0"/>
                <a:cs typeface="Times New Roman" pitchFamily="18" charset="0"/>
              </a:rPr>
              <a:t>Kamu zararı alacakları, sorumluların ve ilgililerin kamu idaresiyle olan özel hukuk ilişkilerinden doğan alacaklarından 818 sayılı Borçlar Kanunu hükümlerine göre takas suretiyle tahsil edilebilir.</a:t>
            </a:r>
            <a:endParaRPr lang="tr-TR" altLang="tr-TR" sz="3600" b="1" smtClean="0">
              <a:solidFill>
                <a:srgbClr val="6600CC"/>
              </a:solidFill>
              <a:effectLst/>
              <a:latin typeface="Times New Roman" pitchFamily="18" charset="0"/>
              <a:ea typeface="Calibri" pitchFamily="34" charset="0"/>
              <a:cs typeface="Times New Roman" pitchFamily="18" charset="0"/>
            </a:endParaRPr>
          </a:p>
          <a:p>
            <a:pPr indent="457200">
              <a:defRPr/>
            </a:pPr>
            <a:endParaRPr lang="tr-TR" altLang="tr-TR"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9A1B1AF4-FF68-44CE-9C3D-305B3312299C}" type="slidenum">
              <a:rPr lang="tr-TR" altLang="tr-TR" sz="1400"/>
              <a:pPr/>
              <a:t>127</a:t>
            </a:fld>
            <a:endParaRPr lang="tr-TR" altLang="tr-TR" sz="1400"/>
          </a:p>
        </p:txBody>
      </p:sp>
    </p:spTree>
    <p:extLst>
      <p:ext uri="{BB962C8B-B14F-4D97-AF65-F5344CB8AC3E}">
        <p14:creationId xmlns:p14="http://schemas.microsoft.com/office/powerpoint/2010/main" val="207058171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altLang="tr-TR" smtClean="0">
                <a:solidFill>
                  <a:srgbClr val="FF0000"/>
                </a:solidFill>
              </a:rPr>
              <a:t>Takasın şartları</a:t>
            </a:r>
          </a:p>
        </p:txBody>
      </p:sp>
      <p:sp>
        <p:nvSpPr>
          <p:cNvPr id="3" name="İçerik Yer Tutucusu 2"/>
          <p:cNvSpPr>
            <a:spLocks noGrp="1"/>
          </p:cNvSpPr>
          <p:nvPr>
            <p:ph idx="1"/>
          </p:nvPr>
        </p:nvSpPr>
        <p:spPr/>
        <p:txBody>
          <a:bodyPr/>
          <a:lstStyle/>
          <a:p>
            <a:pPr indent="457200" algn="just">
              <a:lnSpc>
                <a:spcPct val="115000"/>
              </a:lnSpc>
              <a:defRPr/>
            </a:pPr>
            <a:r>
              <a:rPr lang="tr-TR" altLang="tr-TR" b="1" smtClean="0">
                <a:solidFill>
                  <a:srgbClr val="6600CC"/>
                </a:solidFill>
                <a:effectLst/>
                <a:latin typeface="Times New Roman" pitchFamily="18" charset="0"/>
                <a:cs typeface="Times New Roman" pitchFamily="18" charset="0"/>
              </a:rPr>
              <a:t>Takas suretiyle tahsil için;</a:t>
            </a:r>
            <a:endParaRPr lang="tr-TR" altLang="tr-TR" b="1" smtClean="0">
              <a:solidFill>
                <a:srgbClr val="6600CC"/>
              </a:solidFill>
              <a:effectLst/>
              <a:latin typeface="Times New Roman" pitchFamily="18" charset="0"/>
              <a:ea typeface="Calibri" pitchFamily="34" charset="0"/>
              <a:cs typeface="Calibri" pitchFamily="34" charset="0"/>
            </a:endParaRPr>
          </a:p>
          <a:p>
            <a:pPr indent="457200" algn="just">
              <a:lnSpc>
                <a:spcPct val="115000"/>
              </a:lnSpc>
              <a:defRPr/>
            </a:pPr>
            <a:r>
              <a:rPr lang="tr-TR" altLang="tr-TR" b="1" smtClean="0">
                <a:solidFill>
                  <a:srgbClr val="6600CC"/>
                </a:solidFill>
                <a:effectLst/>
                <a:latin typeface="Times New Roman" pitchFamily="18" charset="0"/>
                <a:cs typeface="Times New Roman" pitchFamily="18" charset="0"/>
              </a:rPr>
              <a:t>a) Alacaklı kamu idaresi ile sorumlu ve/veya ilgilinin karşılıklı olarak alacaklı ve borçlu durumunda olmaları,</a:t>
            </a:r>
            <a:endParaRPr lang="tr-TR" altLang="tr-TR" b="1" smtClean="0">
              <a:solidFill>
                <a:srgbClr val="6600CC"/>
              </a:solidFill>
              <a:effectLst/>
              <a:latin typeface="Times New Roman" pitchFamily="18" charset="0"/>
              <a:ea typeface="Calibri" pitchFamily="34" charset="0"/>
              <a:cs typeface="Calibri" pitchFamily="34" charset="0"/>
            </a:endParaRPr>
          </a:p>
          <a:p>
            <a:pPr indent="457200" algn="just">
              <a:lnSpc>
                <a:spcPct val="115000"/>
              </a:lnSpc>
              <a:defRPr/>
            </a:pPr>
            <a:r>
              <a:rPr lang="tr-TR" altLang="tr-TR" b="1" smtClean="0">
                <a:solidFill>
                  <a:srgbClr val="6600CC"/>
                </a:solidFill>
                <a:effectLst/>
                <a:latin typeface="Times New Roman" pitchFamily="18" charset="0"/>
                <a:cs typeface="Times New Roman" pitchFamily="18" charset="0"/>
              </a:rPr>
              <a:t>b) Takas edilecek borç ve alacağın nakit olması,</a:t>
            </a:r>
            <a:endParaRPr lang="tr-TR" altLang="tr-TR" b="1" smtClean="0">
              <a:solidFill>
                <a:srgbClr val="6600CC"/>
              </a:solidFill>
              <a:effectLst/>
              <a:latin typeface="Times New Roman" pitchFamily="18" charset="0"/>
              <a:ea typeface="Calibri" pitchFamily="34" charset="0"/>
              <a:cs typeface="Calibri" pitchFamily="34" charset="0"/>
            </a:endParaRPr>
          </a:p>
          <a:p>
            <a:pPr indent="457200">
              <a:defRPr/>
            </a:pPr>
            <a:endParaRPr lang="tr-TR" altLang="tr-TR" b="1" smtClean="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9FD6F156-36C4-4E43-801E-F7A33C4BE488}" type="slidenum">
              <a:rPr lang="tr-TR" altLang="tr-TR" sz="1400"/>
              <a:pPr/>
              <a:t>128</a:t>
            </a:fld>
            <a:endParaRPr lang="tr-TR" altLang="tr-TR" sz="1400"/>
          </a:p>
        </p:txBody>
      </p:sp>
    </p:spTree>
    <p:extLst>
      <p:ext uri="{BB962C8B-B14F-4D97-AF65-F5344CB8AC3E}">
        <p14:creationId xmlns:p14="http://schemas.microsoft.com/office/powerpoint/2010/main" val="280340675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endParaRPr lang="tr-TR" altLang="tr-TR" smtClean="0"/>
          </a:p>
        </p:txBody>
      </p:sp>
      <p:sp>
        <p:nvSpPr>
          <p:cNvPr id="3" name="İçerik Yer Tutucusu 2"/>
          <p:cNvSpPr>
            <a:spLocks noGrp="1"/>
          </p:cNvSpPr>
          <p:nvPr>
            <p:ph idx="1"/>
          </p:nvPr>
        </p:nvSpPr>
        <p:spPr/>
        <p:txBody>
          <a:bodyPr>
            <a:normAutofit fontScale="92500" lnSpcReduction="10000"/>
          </a:bodyPr>
          <a:lstStyle/>
          <a:p>
            <a:pPr indent="457200" algn="just">
              <a:lnSpc>
                <a:spcPct val="115000"/>
              </a:lnSpc>
              <a:defRPr/>
            </a:pPr>
            <a:r>
              <a:rPr lang="tr-TR" altLang="tr-TR" b="1" smtClean="0">
                <a:solidFill>
                  <a:srgbClr val="6600CC"/>
                </a:solidFill>
                <a:effectLst/>
                <a:latin typeface="Times New Roman" pitchFamily="18" charset="0"/>
                <a:cs typeface="Times New Roman" pitchFamily="18" charset="0"/>
              </a:rPr>
              <a:t>c) Takas edilecek borç ve alacağın her ikisinin de vadesinin gelmiş olması,</a:t>
            </a:r>
            <a:endParaRPr lang="tr-TR" altLang="tr-TR" b="1" smtClean="0">
              <a:solidFill>
                <a:srgbClr val="6600CC"/>
              </a:solidFill>
              <a:effectLst/>
              <a:latin typeface="Times New Roman" pitchFamily="18" charset="0"/>
              <a:ea typeface="Calibri" pitchFamily="34" charset="0"/>
              <a:cs typeface="Times New Roman" pitchFamily="18" charset="0"/>
            </a:endParaRPr>
          </a:p>
          <a:p>
            <a:pPr indent="457200" algn="just">
              <a:lnSpc>
                <a:spcPct val="115000"/>
              </a:lnSpc>
              <a:defRPr/>
            </a:pPr>
            <a:r>
              <a:rPr lang="tr-TR" altLang="tr-TR" b="1" smtClean="0">
                <a:solidFill>
                  <a:srgbClr val="6600CC"/>
                </a:solidFill>
                <a:effectLst/>
                <a:latin typeface="Times New Roman" pitchFamily="18" charset="0"/>
                <a:cs typeface="Times New Roman" pitchFamily="18" charset="0"/>
              </a:rPr>
              <a:t>ç) Takas yapılmadan önce sorumluya ve/veya ilgiliye alacağının borcuna takas suretiyle mahsup edileceğinin bir yazı ile bildirilmesi veya alacağını talep ettiği zaman borcu ile takas edileceğinin beyan edilmesi,</a:t>
            </a:r>
            <a:endParaRPr lang="tr-TR" altLang="tr-TR" b="1" smtClean="0">
              <a:solidFill>
                <a:srgbClr val="6600CC"/>
              </a:solidFill>
              <a:effectLst/>
              <a:latin typeface="Times New Roman" pitchFamily="18" charset="0"/>
              <a:ea typeface="Calibri" pitchFamily="34" charset="0"/>
              <a:cs typeface="Calibri" pitchFamily="34" charset="0"/>
            </a:endParaRPr>
          </a:p>
          <a:p>
            <a:pPr indent="457200" algn="just">
              <a:lnSpc>
                <a:spcPct val="115000"/>
              </a:lnSpc>
              <a:defRPr/>
            </a:pPr>
            <a:r>
              <a:rPr lang="tr-TR" altLang="tr-TR" b="1" smtClean="0">
                <a:solidFill>
                  <a:srgbClr val="6600CC"/>
                </a:solidFill>
                <a:effectLst/>
                <a:latin typeface="Times New Roman" pitchFamily="18" charset="0"/>
                <a:cs typeface="Times New Roman" pitchFamily="18" charset="0"/>
              </a:rPr>
              <a:t>gerekir.</a:t>
            </a:r>
            <a:endParaRPr lang="tr-TR" altLang="tr-TR" b="1" smtClean="0">
              <a:solidFill>
                <a:srgbClr val="6600CC"/>
              </a:solidFill>
              <a:effectLst/>
              <a:latin typeface="Times New Roman" pitchFamily="18" charset="0"/>
              <a:ea typeface="Calibri" pitchFamily="34" charset="0"/>
              <a:cs typeface="Calibri" pitchFamily="34" charset="0"/>
            </a:endParaRPr>
          </a:p>
          <a:p>
            <a:pPr indent="457200">
              <a:defRPr/>
            </a:pPr>
            <a:endParaRPr lang="tr-TR" altLang="tr-TR"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0C9AE454-C1A7-4C31-9F98-672888662EB2}" type="slidenum">
              <a:rPr lang="tr-TR" altLang="tr-TR" sz="1400"/>
              <a:pPr/>
              <a:t>129</a:t>
            </a:fld>
            <a:endParaRPr lang="tr-TR" altLang="tr-TR" sz="1400"/>
          </a:p>
        </p:txBody>
      </p:sp>
    </p:spTree>
    <p:extLst>
      <p:ext uri="{BB962C8B-B14F-4D97-AF65-F5344CB8AC3E}">
        <p14:creationId xmlns:p14="http://schemas.microsoft.com/office/powerpoint/2010/main" val="2137373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1066130"/>
          </a:xfrm>
        </p:spPr>
        <p:txBody>
          <a:bodyPr>
            <a:normAutofit fontScale="90000"/>
          </a:bodyPr>
          <a:lstStyle/>
          <a:p>
            <a:r>
              <a:rPr lang="tr-TR" dirty="0" err="1" smtClean="0"/>
              <a:t>Str</a:t>
            </a:r>
            <a:r>
              <a:rPr lang="tr-TR" dirty="0" smtClean="0"/>
              <a:t>. Plan Yönetmelik-Rehber-Kılavuz</a:t>
            </a:r>
            <a:endParaRPr lang="tr-TR" dirty="0"/>
          </a:p>
        </p:txBody>
      </p:sp>
      <p:sp>
        <p:nvSpPr>
          <p:cNvPr id="3" name="İçerik Yer Tutucusu 2"/>
          <p:cNvSpPr>
            <a:spLocks noGrp="1"/>
          </p:cNvSpPr>
          <p:nvPr>
            <p:ph idx="1"/>
          </p:nvPr>
        </p:nvSpPr>
        <p:spPr/>
        <p:txBody>
          <a:bodyPr>
            <a:normAutofit fontScale="77500" lnSpcReduction="20000"/>
          </a:bodyPr>
          <a:lstStyle/>
          <a:p>
            <a:pPr indent="-342900">
              <a:buClr>
                <a:srgbClr val="C00000"/>
              </a:buClr>
              <a:buSzPct val="100000"/>
              <a:buFont typeface="Arial" panose="020B0604020202020204" pitchFamily="34" charset="0"/>
              <a:buChar char="•"/>
            </a:pPr>
            <a:r>
              <a:rPr lang="tr-TR" dirty="0">
                <a:latin typeface="Times New Roman" pitchFamily="18" charset="0"/>
                <a:cs typeface="Times New Roman" pitchFamily="18" charset="0"/>
              </a:rPr>
              <a:t>Stratejik planlar beş yıllık</a:t>
            </a:r>
            <a:r>
              <a:rPr lang="tr-TR" dirty="0">
                <a:latin typeface="Times New Roman" pitchFamily="18" charset="0"/>
              </a:rPr>
              <a:t>tır.</a:t>
            </a:r>
          </a:p>
          <a:p>
            <a:pPr indent="-342900">
              <a:buClr>
                <a:srgbClr val="C00000"/>
              </a:buClr>
              <a:buSzPct val="100000"/>
              <a:buFont typeface="Arial" panose="020B0604020202020204" pitchFamily="34" charset="0"/>
              <a:buChar char="•"/>
            </a:pPr>
            <a:r>
              <a:rPr lang="tr-TR" dirty="0">
                <a:latin typeface="Times New Roman" pitchFamily="18" charset="0"/>
                <a:cs typeface="Times New Roman" pitchFamily="18" charset="0"/>
              </a:rPr>
              <a:t>Stratejik planlar en az iki yıl uygulandıktan sonra stratejik planın kalan süresi için güncelleştirilebilir.</a:t>
            </a:r>
          </a:p>
          <a:p>
            <a:pPr indent="-342900">
              <a:buClr>
                <a:srgbClr val="C00000"/>
              </a:buClr>
              <a:buSzPct val="100000"/>
              <a:buFont typeface="Arial" panose="020B0604020202020204" pitchFamily="34" charset="0"/>
              <a:buChar char="•"/>
            </a:pPr>
            <a:r>
              <a:rPr lang="tr-TR" dirty="0">
                <a:latin typeface="Times New Roman" pitchFamily="18" charset="0"/>
              </a:rPr>
              <a:t>G</a:t>
            </a:r>
            <a:r>
              <a:rPr lang="tr-TR" dirty="0">
                <a:latin typeface="Times New Roman" pitchFamily="18" charset="0"/>
                <a:cs typeface="Times New Roman" pitchFamily="18" charset="0"/>
              </a:rPr>
              <a:t>üncelleştirme, stratejik planın misyon, vizyon ve amaçları değiştirilmeden, hedeflerde yapılan nicel değişikliklerdir.</a:t>
            </a:r>
            <a:endParaRPr lang="tr-TR" dirty="0">
              <a:latin typeface="Times New Roman" pitchFamily="18" charset="0"/>
            </a:endParaRPr>
          </a:p>
          <a:p>
            <a:pPr indent="-342900">
              <a:buClr>
                <a:srgbClr val="C00000"/>
              </a:buClr>
              <a:buSzPct val="100000"/>
              <a:buFont typeface="Arial" panose="020B0604020202020204" pitchFamily="34" charset="0"/>
              <a:buChar char="•"/>
            </a:pPr>
            <a:r>
              <a:rPr lang="tr-TR" dirty="0">
                <a:latin typeface="Times New Roman" pitchFamily="18" charset="0"/>
              </a:rPr>
              <a:t>Stratejik planlar ilgili yönetmelikte belirtilen durumlarda </a:t>
            </a:r>
            <a:r>
              <a:rPr lang="tr-TR" u="sng" dirty="0">
                <a:latin typeface="Times New Roman" pitchFamily="18" charset="0"/>
              </a:rPr>
              <a:t>yenilenebilir. </a:t>
            </a:r>
            <a:r>
              <a:rPr lang="tr-TR" dirty="0">
                <a:latin typeface="Times New Roman" pitchFamily="18" charset="0"/>
                <a:cs typeface="Times New Roman" pitchFamily="18" charset="0"/>
              </a:rPr>
              <a:t>Yenileme, stratejik planın beş yıllık bir dönem için yeniden hazırlanmasıdır. </a:t>
            </a:r>
            <a:endParaRPr lang="tr-TR" dirty="0">
              <a:latin typeface="Times New Roman" pitchFamily="18" charset="0"/>
            </a:endParaRPr>
          </a:p>
          <a:p>
            <a:pPr indent="-342900">
              <a:buClr>
                <a:srgbClr val="C00000"/>
              </a:buClr>
              <a:buSzPct val="100000"/>
              <a:buFont typeface="Arial" panose="020B0604020202020204" pitchFamily="34" charset="0"/>
              <a:buChar char="•"/>
            </a:pPr>
            <a:r>
              <a:rPr lang="tr-TR" dirty="0">
                <a:latin typeface="Times New Roman" pitchFamily="18" charset="0"/>
                <a:cs typeface="Times New Roman" pitchFamily="18" charset="0"/>
              </a:rPr>
              <a:t>Stratejik planın yenilenmesi kararı, </a:t>
            </a:r>
            <a:r>
              <a:rPr lang="tr-TR" dirty="0">
                <a:latin typeface="Times New Roman" pitchFamily="18" charset="0"/>
              </a:rPr>
              <a:t>maddedeki</a:t>
            </a:r>
            <a:r>
              <a:rPr lang="tr-TR" dirty="0">
                <a:latin typeface="Times New Roman" pitchFamily="18" charset="0"/>
                <a:cs typeface="Times New Roman" pitchFamily="18" charset="0"/>
              </a:rPr>
              <a:t> şartların oluşmasını müteakip en geç üç ay içinde alınır. Bu kararı takip eden altı ay içinde stratejik plan yenilenir.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13</a:t>
            </a:fld>
            <a:endParaRPr lang="tr-TR"/>
          </a:p>
        </p:txBody>
      </p:sp>
    </p:spTree>
    <p:extLst>
      <p:ext uri="{BB962C8B-B14F-4D97-AF65-F5344CB8AC3E}">
        <p14:creationId xmlns:p14="http://schemas.microsoft.com/office/powerpoint/2010/main" val="180892515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259632" y="1196752"/>
            <a:ext cx="7437512" cy="4965184"/>
          </a:xfrm>
        </p:spPr>
        <p:txBody>
          <a:bodyPr>
            <a:normAutofit/>
          </a:bodyPr>
          <a:lstStyle/>
          <a:p>
            <a:pPr>
              <a:defRPr/>
            </a:pPr>
            <a:r>
              <a:rPr lang="tr-TR" altLang="tr-TR" sz="4400" b="1" dirty="0" smtClean="0">
                <a:solidFill>
                  <a:srgbClr val="6600CC"/>
                </a:solidFill>
                <a:effectLst/>
                <a:latin typeface="Times New Roman" pitchFamily="18" charset="0"/>
                <a:cs typeface="Times New Roman" pitchFamily="18" charset="0"/>
              </a:rPr>
              <a:t>Borç ve alacaktan birisi şarta bağlı bulunuyorsa veya henüz vadesi gelmemiş ise takas yapılamaz.</a:t>
            </a:r>
            <a:endParaRPr lang="tr-TR" altLang="tr-TR" sz="4400" b="1" dirty="0" smtClean="0">
              <a:solidFill>
                <a:srgbClr val="6600CC"/>
              </a:solidFill>
              <a:effectLst/>
              <a:latin typeface="Times New Roman" pitchFamily="18" charset="0"/>
              <a:ea typeface="Calibri" pitchFamily="34" charset="0"/>
              <a:cs typeface="Calibri" pitchFamily="34" charset="0"/>
            </a:endParaRPr>
          </a:p>
          <a:p>
            <a:pPr>
              <a:defRPr/>
            </a:pPr>
            <a:endParaRPr lang="tr-TR" altLang="tr-TR" sz="4400" b="1" dirty="0" smtClean="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03B30E72-1A8B-4ACF-B0AB-5A202A0346FA}" type="slidenum">
              <a:rPr lang="tr-TR" altLang="tr-TR" sz="1400"/>
              <a:pPr/>
              <a:t>130</a:t>
            </a:fld>
            <a:endParaRPr lang="tr-TR" altLang="tr-TR" sz="1400"/>
          </a:p>
        </p:txBody>
      </p:sp>
    </p:spTree>
    <p:extLst>
      <p:ext uri="{BB962C8B-B14F-4D97-AF65-F5344CB8AC3E}">
        <p14:creationId xmlns:p14="http://schemas.microsoft.com/office/powerpoint/2010/main" val="351621630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smtClean="0">
                <a:solidFill>
                  <a:srgbClr val="FF0000"/>
                </a:solidFill>
              </a:rPr>
              <a:t>c) İcra yoluyla tahsilat</a:t>
            </a:r>
            <a:endParaRPr lang="tr-TR" dirty="0">
              <a:solidFill>
                <a:srgbClr val="FF0000"/>
              </a:solidFill>
            </a:endParaRPr>
          </a:p>
        </p:txBody>
      </p:sp>
      <p:sp>
        <p:nvSpPr>
          <p:cNvPr id="3" name="İçerik Yer Tutucusu 2"/>
          <p:cNvSpPr>
            <a:spLocks noGrp="1"/>
          </p:cNvSpPr>
          <p:nvPr>
            <p:ph idx="1"/>
          </p:nvPr>
        </p:nvSpPr>
        <p:spPr/>
        <p:txBody>
          <a:bodyPr>
            <a:normAutofit/>
          </a:bodyPr>
          <a:lstStyle/>
          <a:p>
            <a:pPr indent="457200" algn="just">
              <a:lnSpc>
                <a:spcPct val="115000"/>
              </a:lnSpc>
              <a:defRPr/>
            </a:pPr>
            <a:r>
              <a:rPr lang="tr-TR" altLang="tr-TR" sz="3600" b="1" dirty="0" smtClean="0">
                <a:solidFill>
                  <a:srgbClr val="6600CC"/>
                </a:solidFill>
                <a:effectLst/>
                <a:latin typeface="Times New Roman" pitchFamily="18" charset="0"/>
                <a:cs typeface="Times New Roman" pitchFamily="18" charset="0"/>
              </a:rPr>
              <a:t>Sayıştay ve mahkeme ilâmları ile hüküm altına alındığı halde sorumluları ve/veya ilgilileri tarafından </a:t>
            </a:r>
            <a:r>
              <a:rPr lang="tr-TR" altLang="tr-TR" sz="3600" b="1" dirty="0" err="1" smtClean="0">
                <a:solidFill>
                  <a:srgbClr val="6600CC"/>
                </a:solidFill>
                <a:effectLst/>
                <a:latin typeface="Times New Roman" pitchFamily="18" charset="0"/>
                <a:cs typeface="Times New Roman" pitchFamily="18" charset="0"/>
              </a:rPr>
              <a:t>rızaen</a:t>
            </a:r>
            <a:r>
              <a:rPr lang="tr-TR" altLang="tr-TR" sz="3600" b="1" dirty="0" smtClean="0">
                <a:solidFill>
                  <a:srgbClr val="6600CC"/>
                </a:solidFill>
                <a:effectLst/>
                <a:latin typeface="Times New Roman" pitchFamily="18" charset="0"/>
                <a:cs typeface="Times New Roman" pitchFamily="18" charset="0"/>
              </a:rPr>
              <a:t> ödenmeyen kamu zararından doğan alacaklar, 2004 sayılı İcra İflas Kanunu hükümlerine göre tahsil edilir.</a:t>
            </a:r>
            <a:endParaRPr lang="tr-TR" altLang="tr-TR" sz="3600" b="1" dirty="0" smtClean="0">
              <a:solidFill>
                <a:srgbClr val="6600CC"/>
              </a:solidFill>
              <a:effectLst/>
              <a:latin typeface="Times New Roman" pitchFamily="18" charset="0"/>
              <a:ea typeface="Calibri" pitchFamily="34" charset="0"/>
              <a:cs typeface="Times New Roman" pitchFamily="18" charset="0"/>
            </a:endParaRPr>
          </a:p>
          <a:p>
            <a:pPr indent="457200">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DA07578E-20EB-41A3-AFFC-EEC8925F6311}" type="slidenum">
              <a:rPr lang="tr-TR" altLang="tr-TR" sz="1400"/>
              <a:pPr/>
              <a:t>131</a:t>
            </a:fld>
            <a:endParaRPr lang="tr-TR" altLang="tr-TR" sz="1400"/>
          </a:p>
        </p:txBody>
      </p:sp>
    </p:spTree>
    <p:extLst>
      <p:ext uri="{BB962C8B-B14F-4D97-AF65-F5344CB8AC3E}">
        <p14:creationId xmlns:p14="http://schemas.microsoft.com/office/powerpoint/2010/main" val="305288952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smtClean="0">
                <a:solidFill>
                  <a:srgbClr val="FF0000"/>
                </a:solidFill>
              </a:rPr>
              <a:t>Taksitlendirme</a:t>
            </a:r>
            <a:endParaRPr lang="tr-TR" dirty="0">
              <a:solidFill>
                <a:srgbClr val="FF0000"/>
              </a:solidFill>
            </a:endParaRPr>
          </a:p>
        </p:txBody>
      </p:sp>
      <p:sp>
        <p:nvSpPr>
          <p:cNvPr id="3" name="İçerik Yer Tutucusu 2"/>
          <p:cNvSpPr>
            <a:spLocks noGrp="1"/>
          </p:cNvSpPr>
          <p:nvPr>
            <p:ph idx="1"/>
          </p:nvPr>
        </p:nvSpPr>
        <p:spPr/>
        <p:txBody>
          <a:bodyPr/>
          <a:lstStyle/>
          <a:p>
            <a:pPr indent="449263" algn="just">
              <a:lnSpc>
                <a:spcPct val="115000"/>
              </a:lnSpc>
              <a:defRPr/>
            </a:pPr>
            <a:r>
              <a:rPr lang="tr-TR" altLang="tr-TR" sz="2800" b="1" smtClean="0">
                <a:solidFill>
                  <a:srgbClr val="6600CC"/>
                </a:solidFill>
                <a:effectLst/>
                <a:latin typeface="Times New Roman" pitchFamily="18" charset="0"/>
                <a:cs typeface="Times New Roman" pitchFamily="18" charset="0"/>
              </a:rPr>
              <a:t>Kamu zararından doğan alacaklar, sorumluların ve/veya ilgililerin talebi üzerine kamu idaresince taksitlendirilebilir.</a:t>
            </a:r>
            <a:endParaRPr lang="tr-TR" altLang="tr-TR" sz="2800" b="1" smtClean="0">
              <a:solidFill>
                <a:srgbClr val="6600CC"/>
              </a:solidFill>
              <a:effectLst/>
              <a:latin typeface="Times New Roman" pitchFamily="18" charset="0"/>
              <a:ea typeface="Calibri" pitchFamily="34" charset="0"/>
              <a:cs typeface="Times New Roman" pitchFamily="18" charset="0"/>
            </a:endParaRPr>
          </a:p>
          <a:p>
            <a:pPr indent="449263" algn="just">
              <a:lnSpc>
                <a:spcPct val="115000"/>
              </a:lnSpc>
              <a:defRPr/>
            </a:pPr>
            <a:r>
              <a:rPr lang="tr-TR" altLang="tr-TR" sz="2800" b="1" smtClean="0">
                <a:solidFill>
                  <a:srgbClr val="6600CC"/>
                </a:solidFill>
                <a:effectLst/>
                <a:latin typeface="Times New Roman" pitchFamily="18" charset="0"/>
                <a:cs typeface="Times New Roman" pitchFamily="18" charset="0"/>
              </a:rPr>
              <a:t>Taksitlendirme süresi azami beş yıldır.</a:t>
            </a:r>
            <a:endParaRPr lang="tr-TR" altLang="tr-TR" sz="2800" b="1" smtClean="0">
              <a:solidFill>
                <a:srgbClr val="6600CC"/>
              </a:solidFill>
              <a:effectLst/>
              <a:latin typeface="Times New Roman" pitchFamily="18" charset="0"/>
              <a:ea typeface="Calibri" pitchFamily="34" charset="0"/>
              <a:cs typeface="Calibri" pitchFamily="34" charset="0"/>
            </a:endParaRPr>
          </a:p>
          <a:p>
            <a:pPr indent="449263">
              <a:defRPr/>
            </a:pPr>
            <a:r>
              <a:rPr lang="tr-TR" altLang="tr-TR" b="1" smtClean="0">
                <a:solidFill>
                  <a:srgbClr val="6600CC"/>
                </a:solidFill>
                <a:effectLst/>
                <a:latin typeface="Times New Roman" pitchFamily="18" charset="0"/>
                <a:cs typeface="Times New Roman" pitchFamily="18" charset="0"/>
              </a:rPr>
              <a:t>Taksitlendirmeye üst yöneticiler yetkilidir.</a:t>
            </a:r>
            <a:endParaRPr lang="tr-TR" altLang="tr-TR"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C85F8B17-BCEE-4128-8A61-DD1811E23BB6}" type="slidenum">
              <a:rPr lang="tr-TR" altLang="tr-TR" sz="1400"/>
              <a:pPr/>
              <a:t>132</a:t>
            </a:fld>
            <a:endParaRPr lang="tr-TR" altLang="tr-TR" sz="1400"/>
          </a:p>
        </p:txBody>
      </p:sp>
    </p:spTree>
    <p:extLst>
      <p:ext uri="{BB962C8B-B14F-4D97-AF65-F5344CB8AC3E}">
        <p14:creationId xmlns:p14="http://schemas.microsoft.com/office/powerpoint/2010/main" val="20910382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smtClean="0">
                <a:solidFill>
                  <a:srgbClr val="FF0000"/>
                </a:solidFill>
              </a:rPr>
              <a:t>Kamu zararının oluştuğu tarih</a:t>
            </a:r>
            <a:endParaRPr lang="tr-TR" dirty="0">
              <a:solidFill>
                <a:srgbClr val="FF0000"/>
              </a:solidFill>
            </a:endParaRPr>
          </a:p>
        </p:txBody>
      </p:sp>
      <p:sp>
        <p:nvSpPr>
          <p:cNvPr id="3" name="İçerik Yer Tutucusu 2"/>
          <p:cNvSpPr>
            <a:spLocks noGrp="1"/>
          </p:cNvSpPr>
          <p:nvPr>
            <p:ph idx="1"/>
          </p:nvPr>
        </p:nvSpPr>
        <p:spPr/>
        <p:txBody>
          <a:bodyPr>
            <a:normAutofit/>
          </a:bodyPr>
          <a:lstStyle/>
          <a:p>
            <a:pPr indent="457200" algn="just">
              <a:lnSpc>
                <a:spcPct val="115000"/>
              </a:lnSpc>
              <a:defRPr/>
            </a:pPr>
            <a:r>
              <a:rPr lang="tr-TR" altLang="tr-TR" sz="3600" b="1" dirty="0" smtClean="0">
                <a:solidFill>
                  <a:srgbClr val="6600CC"/>
                </a:solidFill>
                <a:effectLst/>
                <a:latin typeface="Times New Roman" pitchFamily="18" charset="0"/>
                <a:cs typeface="Times New Roman" pitchFamily="18" charset="0"/>
              </a:rPr>
              <a:t>Kamu zararı;</a:t>
            </a:r>
            <a:endParaRPr lang="tr-TR" altLang="tr-TR" sz="3600" b="1" dirty="0" smtClean="0">
              <a:solidFill>
                <a:srgbClr val="6600CC"/>
              </a:solidFill>
              <a:effectLst/>
              <a:latin typeface="Times New Roman" pitchFamily="18" charset="0"/>
              <a:ea typeface="Calibri" pitchFamily="34" charset="0"/>
              <a:cs typeface="Times New Roman" pitchFamily="18" charset="0"/>
            </a:endParaRPr>
          </a:p>
          <a:p>
            <a:pPr indent="457200" algn="just">
              <a:lnSpc>
                <a:spcPct val="115000"/>
              </a:lnSpc>
              <a:defRPr/>
            </a:pPr>
            <a:r>
              <a:rPr lang="tr-TR" altLang="tr-TR" sz="3600" b="1" dirty="0" smtClean="0">
                <a:solidFill>
                  <a:srgbClr val="6600CC"/>
                </a:solidFill>
                <a:effectLst/>
                <a:latin typeface="Times New Roman" pitchFamily="18" charset="0"/>
                <a:cs typeface="Times New Roman" pitchFamily="18" charset="0"/>
              </a:rPr>
              <a:t>a) Vezne ve ambar açıkları ile diğer muhasebe yetkilisi mutemetlerinin açıklarında, açığın meydana geldiği tarihte, bu tarihin bilinmediği durumlarda </a:t>
            </a:r>
            <a:r>
              <a:rPr lang="tr-TR" altLang="tr-TR" sz="3600" b="1" dirty="0" smtClean="0">
                <a:solidFill>
                  <a:srgbClr val="FF0000"/>
                </a:solidFill>
                <a:effectLst/>
                <a:latin typeface="Times New Roman" pitchFamily="18" charset="0"/>
                <a:cs typeface="Times New Roman" pitchFamily="18" charset="0"/>
              </a:rPr>
              <a:t>olayın tespit edildiği tarihte,</a:t>
            </a:r>
            <a:endParaRPr lang="tr-TR" altLang="tr-TR" sz="3600" b="1" dirty="0" smtClean="0">
              <a:solidFill>
                <a:srgbClr val="FF0000"/>
              </a:solidFill>
              <a:effectLst/>
              <a:latin typeface="Times New Roman" pitchFamily="18" charset="0"/>
              <a:ea typeface="Calibri" pitchFamily="34" charset="0"/>
              <a:cs typeface="Calibri" pitchFamily="34" charset="0"/>
            </a:endParaRPr>
          </a:p>
          <a:p>
            <a:pPr indent="457200">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8A7721A9-8E71-4E75-8FD8-A2F8F7B1631D}" type="slidenum">
              <a:rPr lang="tr-TR" altLang="tr-TR" sz="1400"/>
              <a:pPr/>
              <a:t>133</a:t>
            </a:fld>
            <a:endParaRPr lang="tr-TR" altLang="tr-TR" sz="1400"/>
          </a:p>
        </p:txBody>
      </p:sp>
    </p:spTree>
    <p:extLst>
      <p:ext uri="{BB962C8B-B14F-4D97-AF65-F5344CB8AC3E}">
        <p14:creationId xmlns:p14="http://schemas.microsoft.com/office/powerpoint/2010/main" val="295460738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87624" y="908720"/>
            <a:ext cx="7499176" cy="5415880"/>
          </a:xfrm>
        </p:spPr>
        <p:txBody>
          <a:bodyPr/>
          <a:lstStyle/>
          <a:p>
            <a:pPr>
              <a:defRPr/>
            </a:pPr>
            <a:r>
              <a:rPr lang="tr-TR" altLang="tr-TR" b="1" dirty="0" smtClean="0">
                <a:solidFill>
                  <a:srgbClr val="6600CC"/>
                </a:solidFill>
                <a:effectLst/>
                <a:latin typeface="Times New Roman" pitchFamily="18" charset="0"/>
                <a:cs typeface="Times New Roman" pitchFamily="18" charset="0"/>
              </a:rPr>
              <a:t>b) </a:t>
            </a:r>
            <a:r>
              <a:rPr lang="tr-TR" altLang="tr-TR" sz="3200" b="1" dirty="0" smtClean="0">
                <a:solidFill>
                  <a:srgbClr val="6600CC"/>
                </a:solidFill>
                <a:effectLst/>
                <a:latin typeface="Times New Roman" pitchFamily="18" charset="0"/>
                <a:cs typeface="Times New Roman" pitchFamily="18" charset="0"/>
              </a:rPr>
              <a:t>İş, mal veya hizmet karşılığı olarak ilgili mevzuatında belirlenen veya mevzuatında öngörülen karar, onay ya da sözleşmesinde belirlenen tutardan fazla yapılan ödemeler ile transfer niteliğindeki giderlerde yapılan yersiz ve fazla ödemelerde, </a:t>
            </a:r>
            <a:r>
              <a:rPr lang="tr-TR" altLang="tr-TR" sz="3200" b="1" dirty="0" smtClean="0">
                <a:solidFill>
                  <a:srgbClr val="FF0000"/>
                </a:solidFill>
                <a:effectLst/>
                <a:latin typeface="Times New Roman" pitchFamily="18" charset="0"/>
                <a:cs typeface="Times New Roman" pitchFamily="18" charset="0"/>
              </a:rPr>
              <a:t>ödemenin yapıldığı tarihte,</a:t>
            </a:r>
            <a:endParaRPr lang="tr-TR" altLang="tr-TR" sz="3200" b="1" dirty="0" smtClean="0">
              <a:solidFill>
                <a:srgbClr val="FF0000"/>
              </a:solidFill>
              <a:effectLst/>
              <a:latin typeface="Times New Roman" pitchFamily="18" charset="0"/>
              <a:ea typeface="Calibri" pitchFamily="34" charset="0"/>
              <a:cs typeface="Calibri" pitchFamily="34" charset="0"/>
            </a:endParaRPr>
          </a:p>
          <a:p>
            <a:pPr>
              <a:defRPr/>
            </a:pPr>
            <a:endParaRPr lang="tr-TR" altLang="tr-TR" dirty="0" smtClean="0">
              <a:solidFill>
                <a:srgbClr val="FF00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0AAA4868-02BB-4DFD-AEC4-6E303A5B2E7E}" type="slidenum">
              <a:rPr lang="tr-TR" altLang="tr-TR" sz="1400"/>
              <a:pPr/>
              <a:t>134</a:t>
            </a:fld>
            <a:endParaRPr lang="tr-TR" altLang="tr-TR" sz="1400"/>
          </a:p>
        </p:txBody>
      </p:sp>
    </p:spTree>
    <p:extLst>
      <p:ext uri="{BB962C8B-B14F-4D97-AF65-F5344CB8AC3E}">
        <p14:creationId xmlns:p14="http://schemas.microsoft.com/office/powerpoint/2010/main" val="423432305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980728"/>
            <a:ext cx="8229600" cy="5343872"/>
          </a:xfrm>
        </p:spPr>
        <p:txBody>
          <a:bodyPr>
            <a:normAutofit/>
          </a:bodyPr>
          <a:lstStyle/>
          <a:p>
            <a:pPr indent="457200" algn="just">
              <a:lnSpc>
                <a:spcPct val="115000"/>
              </a:lnSpc>
              <a:defRPr/>
            </a:pPr>
            <a:r>
              <a:rPr lang="tr-TR" altLang="tr-TR" sz="3200" b="1" dirty="0" smtClean="0">
                <a:solidFill>
                  <a:srgbClr val="6600CC"/>
                </a:solidFill>
                <a:effectLst/>
                <a:latin typeface="Times New Roman" pitchFamily="18" charset="0"/>
                <a:cs typeface="Times New Roman" pitchFamily="18" charset="0"/>
              </a:rPr>
              <a:t>c) Kayıtlı olsun veya olmasın, kamu idaresinin yönetim ve kullanımında olan ya da kullanıcılarına teslim edilen taşınırların kaybedilmesi, çalınması veya zarar görmesi hallerinde olayın meydana geldiği tarihte; bu tarihin bilinmediği durumlarda </a:t>
            </a:r>
            <a:r>
              <a:rPr lang="tr-TR" altLang="tr-TR" sz="3200" b="1" dirty="0" smtClean="0">
                <a:solidFill>
                  <a:srgbClr val="FF0000"/>
                </a:solidFill>
                <a:effectLst/>
                <a:latin typeface="Times New Roman" pitchFamily="18" charset="0"/>
                <a:cs typeface="Times New Roman" pitchFamily="18" charset="0"/>
              </a:rPr>
              <a:t>olayın tespit edildiği tarihte,</a:t>
            </a:r>
            <a:endParaRPr lang="tr-TR" altLang="tr-TR" sz="3200" b="1" dirty="0" smtClean="0">
              <a:solidFill>
                <a:srgbClr val="FF0000"/>
              </a:solidFill>
              <a:effectLst/>
              <a:latin typeface="Times New Roman" pitchFamily="18" charset="0"/>
              <a:ea typeface="Calibri" pitchFamily="34" charset="0"/>
              <a:cs typeface="Times New Roman" pitchFamily="18" charset="0"/>
            </a:endParaRPr>
          </a:p>
          <a:p>
            <a:pPr indent="457200">
              <a:defRPr/>
            </a:pPr>
            <a:endParaRPr lang="tr-TR" altLang="tr-TR" sz="3200"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49DF018D-CE7A-4947-98AF-83787756271A}" type="slidenum">
              <a:rPr lang="tr-TR" altLang="tr-TR" sz="1400"/>
              <a:pPr/>
              <a:t>135</a:t>
            </a:fld>
            <a:endParaRPr lang="tr-TR" altLang="tr-TR" sz="1400"/>
          </a:p>
        </p:txBody>
      </p:sp>
    </p:spTree>
    <p:extLst>
      <p:ext uri="{BB962C8B-B14F-4D97-AF65-F5344CB8AC3E}">
        <p14:creationId xmlns:p14="http://schemas.microsoft.com/office/powerpoint/2010/main" val="129957481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124744"/>
            <a:ext cx="8229600" cy="5199856"/>
          </a:xfrm>
        </p:spPr>
        <p:txBody>
          <a:bodyPr/>
          <a:lstStyle/>
          <a:p>
            <a:pPr>
              <a:defRPr/>
            </a:pPr>
            <a:r>
              <a:rPr lang="tr-TR" altLang="tr-TR" sz="3600" b="1" dirty="0" smtClean="0">
                <a:solidFill>
                  <a:srgbClr val="6600CC"/>
                </a:solidFill>
                <a:effectLst/>
                <a:latin typeface="Times New Roman" pitchFamily="18" charset="0"/>
                <a:cs typeface="Times New Roman" pitchFamily="18" charset="0"/>
              </a:rPr>
              <a:t>ç)</a:t>
            </a:r>
            <a:r>
              <a:rPr lang="tr-TR" altLang="tr-TR" sz="4000" b="1" dirty="0" smtClean="0">
                <a:solidFill>
                  <a:srgbClr val="6600CC"/>
                </a:solidFill>
                <a:effectLst/>
                <a:latin typeface="Times New Roman" pitchFamily="18" charset="0"/>
                <a:cs typeface="Times New Roman" pitchFamily="18" charset="0"/>
              </a:rPr>
              <a:t> İş yaptırılmadan, mal veya hizmet alınmadan ya da mevzuatında öngörülmediği halde yapılan yersiz ödemelerde, </a:t>
            </a:r>
            <a:r>
              <a:rPr lang="tr-TR" altLang="tr-TR" sz="4000" b="1" dirty="0" smtClean="0">
                <a:solidFill>
                  <a:srgbClr val="FF0000"/>
                </a:solidFill>
                <a:effectLst/>
                <a:latin typeface="Times New Roman" pitchFamily="18" charset="0"/>
                <a:cs typeface="Times New Roman" pitchFamily="18" charset="0"/>
              </a:rPr>
              <a:t>ödemenin yapıldığı tarihte,</a:t>
            </a:r>
            <a:endParaRPr lang="tr-TR" altLang="tr-TR" sz="4000" b="1" dirty="0" smtClean="0">
              <a:solidFill>
                <a:srgbClr val="FF0000"/>
              </a:solidFill>
              <a:effectLst/>
              <a:latin typeface="Times New Roman" pitchFamily="18" charset="0"/>
              <a:ea typeface="Calibri" pitchFamily="34" charset="0"/>
              <a:cs typeface="Calibri" pitchFamily="34" charset="0"/>
            </a:endParaRPr>
          </a:p>
          <a:p>
            <a:pPr>
              <a:defRPr/>
            </a:pPr>
            <a:endParaRPr lang="tr-TR" altLang="tr-TR" dirty="0" smtClean="0">
              <a:solidFill>
                <a:srgbClr val="FFFF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D31351A5-D72B-4B61-8A0C-BDF5E814F088}" type="slidenum">
              <a:rPr lang="tr-TR" altLang="tr-TR" sz="1400"/>
              <a:pPr/>
              <a:t>136</a:t>
            </a:fld>
            <a:endParaRPr lang="tr-TR" altLang="tr-TR" sz="1400"/>
          </a:p>
        </p:txBody>
      </p:sp>
    </p:spTree>
    <p:extLst>
      <p:ext uri="{BB962C8B-B14F-4D97-AF65-F5344CB8AC3E}">
        <p14:creationId xmlns:p14="http://schemas.microsoft.com/office/powerpoint/2010/main" val="116375669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endParaRPr lang="tr-TR" altLang="tr-TR" smtClean="0"/>
          </a:p>
        </p:txBody>
      </p:sp>
      <p:sp>
        <p:nvSpPr>
          <p:cNvPr id="157699" name="İçerik Yer Tutucusu 2"/>
          <p:cNvSpPr>
            <a:spLocks noGrp="1"/>
          </p:cNvSpPr>
          <p:nvPr>
            <p:ph idx="1"/>
          </p:nvPr>
        </p:nvSpPr>
        <p:spPr/>
        <p:txBody>
          <a:bodyPr/>
          <a:lstStyle/>
          <a:p>
            <a:pPr indent="457200" algn="just">
              <a:lnSpc>
                <a:spcPct val="115000"/>
              </a:lnSpc>
            </a:pPr>
            <a:r>
              <a:rPr lang="tr-TR" altLang="tr-TR" sz="3600" b="1" dirty="0" smtClean="0">
                <a:solidFill>
                  <a:srgbClr val="6600CC"/>
                </a:solidFill>
                <a:effectLst/>
                <a:latin typeface="Times New Roman" pitchFamily="18" charset="0"/>
                <a:cs typeface="Times New Roman" pitchFamily="18" charset="0"/>
              </a:rPr>
              <a:t>d) İdare gelirlerinin tarh, tahakkuk ve tahsil işlemlerinin mevzuata uygun bir şekilde yapılmaması hallerinde, söz konusu işlemin </a:t>
            </a:r>
            <a:r>
              <a:rPr lang="tr-TR" altLang="tr-TR" sz="3600" b="1" dirty="0" smtClean="0">
                <a:solidFill>
                  <a:srgbClr val="FF0000"/>
                </a:solidFill>
                <a:effectLst/>
                <a:latin typeface="Times New Roman" pitchFamily="18" charset="0"/>
                <a:cs typeface="Times New Roman" pitchFamily="18" charset="0"/>
              </a:rPr>
              <a:t>zaman aşımına uğradığı tarihte,</a:t>
            </a:r>
            <a:endParaRPr lang="tr-TR" altLang="tr-TR" sz="3600" b="1" dirty="0" smtClean="0">
              <a:solidFill>
                <a:srgbClr val="FF0000"/>
              </a:solidFill>
              <a:effectLst/>
              <a:latin typeface="Times New Roman" pitchFamily="18" charset="0"/>
              <a:ea typeface="Calibri" pitchFamily="34" charset="0"/>
              <a:cs typeface="Times New Roman" pitchFamily="18" charset="0"/>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327D0E0B-02CC-4AE1-836C-37904A116B7C}" type="slidenum">
              <a:rPr lang="tr-TR" altLang="tr-TR" sz="1400"/>
              <a:pPr/>
              <a:t>137</a:t>
            </a:fld>
            <a:endParaRPr lang="tr-TR" altLang="tr-TR" sz="1400"/>
          </a:p>
        </p:txBody>
      </p:sp>
    </p:spTree>
    <p:extLst>
      <p:ext uri="{BB962C8B-B14F-4D97-AF65-F5344CB8AC3E}">
        <p14:creationId xmlns:p14="http://schemas.microsoft.com/office/powerpoint/2010/main" val="247212277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endParaRPr lang="tr-TR" altLang="tr-TR" smtClean="0"/>
          </a:p>
        </p:txBody>
      </p:sp>
      <p:sp>
        <p:nvSpPr>
          <p:cNvPr id="3" name="İçerik Yer Tutucusu 2"/>
          <p:cNvSpPr>
            <a:spLocks noGrp="1"/>
          </p:cNvSpPr>
          <p:nvPr>
            <p:ph idx="1"/>
          </p:nvPr>
        </p:nvSpPr>
        <p:spPr/>
        <p:txBody>
          <a:bodyPr/>
          <a:lstStyle/>
          <a:p>
            <a:pPr indent="457200" algn="just">
              <a:lnSpc>
                <a:spcPct val="115000"/>
              </a:lnSpc>
              <a:defRPr/>
            </a:pPr>
            <a:r>
              <a:rPr lang="tr-TR" altLang="tr-TR" sz="3600" b="1" dirty="0" smtClean="0">
                <a:solidFill>
                  <a:srgbClr val="6600CC"/>
                </a:solidFill>
                <a:effectLst/>
                <a:latin typeface="Times New Roman" pitchFamily="18" charset="0"/>
                <a:cs typeface="Times New Roman" pitchFamily="18" charset="0"/>
              </a:rPr>
              <a:t>e) </a:t>
            </a:r>
            <a:r>
              <a:rPr lang="tr-TR" altLang="tr-TR" sz="3600" b="1" dirty="0" err="1" smtClean="0">
                <a:solidFill>
                  <a:srgbClr val="6600CC"/>
                </a:solidFill>
                <a:effectLst/>
                <a:latin typeface="Times New Roman" pitchFamily="18" charset="0"/>
                <a:cs typeface="Times New Roman" pitchFamily="18" charset="0"/>
              </a:rPr>
              <a:t>Hakedişlerden</a:t>
            </a:r>
            <a:r>
              <a:rPr lang="tr-TR" altLang="tr-TR" sz="3600" b="1" dirty="0" smtClean="0">
                <a:solidFill>
                  <a:srgbClr val="6600CC"/>
                </a:solidFill>
                <a:effectLst/>
                <a:latin typeface="Times New Roman" pitchFamily="18" charset="0"/>
                <a:cs typeface="Times New Roman" pitchFamily="18" charset="0"/>
              </a:rPr>
              <a:t> kesinti suretiyle yapılan gelir tahsilatının eksik yapılması hallerinde, </a:t>
            </a:r>
            <a:r>
              <a:rPr lang="tr-TR" altLang="tr-TR" sz="3600" b="1" dirty="0" smtClean="0">
                <a:solidFill>
                  <a:srgbClr val="FF0000"/>
                </a:solidFill>
                <a:effectLst/>
                <a:latin typeface="Times New Roman" pitchFamily="18" charset="0"/>
                <a:cs typeface="Times New Roman" pitchFamily="18" charset="0"/>
              </a:rPr>
              <a:t>tahsilat tutarının gelir kaydedilmesi gerektiği tarihte,</a:t>
            </a:r>
            <a:endParaRPr lang="tr-TR" altLang="tr-TR" sz="3600" b="1" dirty="0" smtClean="0">
              <a:solidFill>
                <a:srgbClr val="FF0000"/>
              </a:solidFill>
              <a:effectLst/>
              <a:latin typeface="Times New Roman" pitchFamily="18" charset="0"/>
              <a:ea typeface="Calibri" pitchFamily="34" charset="0"/>
              <a:cs typeface="Calibri" pitchFamily="34" charset="0"/>
            </a:endParaRPr>
          </a:p>
          <a:p>
            <a:pPr indent="457200" algn="just">
              <a:lnSpc>
                <a:spcPct val="115000"/>
              </a:lnSpc>
              <a:defRPr/>
            </a:pPr>
            <a:r>
              <a:rPr lang="tr-TR" altLang="tr-TR" sz="3600" b="1" dirty="0" smtClean="0">
                <a:solidFill>
                  <a:srgbClr val="6600CC"/>
                </a:solidFill>
                <a:effectLst/>
                <a:latin typeface="Times New Roman" pitchFamily="18" charset="0"/>
                <a:cs typeface="Times New Roman" pitchFamily="18" charset="0"/>
              </a:rPr>
              <a:t>oluşmuş kabul edilir.</a:t>
            </a:r>
            <a:endParaRPr lang="tr-TR" altLang="tr-TR" sz="3600" b="1" dirty="0" smtClean="0">
              <a:solidFill>
                <a:srgbClr val="6600CC"/>
              </a:solidFill>
              <a:effectLst/>
              <a:latin typeface="Times New Roman" pitchFamily="18" charset="0"/>
              <a:ea typeface="Calibri" pitchFamily="34" charset="0"/>
              <a:cs typeface="Calibri" pitchFamily="34" charset="0"/>
            </a:endParaRPr>
          </a:p>
          <a:p>
            <a:pPr indent="457200">
              <a:defRPr/>
            </a:pPr>
            <a:endParaRPr lang="tr-TR" altLang="tr-TR" dirty="0" smtClean="0"/>
          </a:p>
          <a:p>
            <a:pPr indent="457200">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DE4CF8C8-7211-4141-96E2-E30A46426BB5}" type="slidenum">
              <a:rPr lang="tr-TR" altLang="tr-TR" sz="1400"/>
              <a:pPr/>
              <a:t>138</a:t>
            </a:fld>
            <a:endParaRPr lang="tr-TR" altLang="tr-TR" sz="1400"/>
          </a:p>
        </p:txBody>
      </p:sp>
    </p:spTree>
    <p:extLst>
      <p:ext uri="{BB962C8B-B14F-4D97-AF65-F5344CB8AC3E}">
        <p14:creationId xmlns:p14="http://schemas.microsoft.com/office/powerpoint/2010/main" val="271843207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defRPr/>
            </a:pPr>
            <a:r>
              <a:rPr lang="tr-TR" dirty="0" smtClean="0">
                <a:solidFill>
                  <a:srgbClr val="FF0000"/>
                </a:solidFill>
              </a:rPr>
              <a:t>Kamu zararından doğan alacaklarda faiz</a:t>
            </a:r>
            <a:endParaRPr lang="tr-TR" dirty="0">
              <a:solidFill>
                <a:srgbClr val="FF0000"/>
              </a:solidFill>
            </a:endParaRPr>
          </a:p>
        </p:txBody>
      </p:sp>
      <p:sp>
        <p:nvSpPr>
          <p:cNvPr id="3" name="İçerik Yer Tutucusu 2"/>
          <p:cNvSpPr>
            <a:spLocks noGrp="1"/>
          </p:cNvSpPr>
          <p:nvPr>
            <p:ph idx="1"/>
          </p:nvPr>
        </p:nvSpPr>
        <p:spPr/>
        <p:txBody>
          <a:bodyPr/>
          <a:lstStyle/>
          <a:p>
            <a:pPr indent="457200" algn="just">
              <a:lnSpc>
                <a:spcPct val="115000"/>
              </a:lnSpc>
              <a:defRPr/>
            </a:pPr>
            <a:r>
              <a:rPr lang="tr-TR" altLang="tr-TR" sz="3600" b="1" dirty="0" smtClean="0">
                <a:solidFill>
                  <a:srgbClr val="6600CC"/>
                </a:solidFill>
                <a:effectLst/>
                <a:latin typeface="Times New Roman" pitchFamily="18" charset="0"/>
                <a:cs typeface="Times New Roman" pitchFamily="18" charset="0"/>
              </a:rPr>
              <a:t>Kamu zararından doğan alacaklarda hesaplanacak faizin başlangıç tarihi, kural olarak </a:t>
            </a:r>
            <a:r>
              <a:rPr lang="tr-TR" altLang="tr-TR" sz="3600" b="1" dirty="0" smtClean="0">
                <a:solidFill>
                  <a:srgbClr val="FF0000"/>
                </a:solidFill>
                <a:effectLst/>
                <a:latin typeface="Times New Roman" pitchFamily="18" charset="0"/>
                <a:cs typeface="Times New Roman" pitchFamily="18" charset="0"/>
              </a:rPr>
              <a:t>zararın oluştuğu tarihtir.</a:t>
            </a:r>
            <a:endParaRPr lang="tr-TR" altLang="tr-TR" sz="3600" b="1" dirty="0" smtClean="0">
              <a:solidFill>
                <a:srgbClr val="FF0000"/>
              </a:solidFill>
              <a:effectLst/>
              <a:latin typeface="Times New Roman" pitchFamily="18" charset="0"/>
              <a:ea typeface="Calibri" pitchFamily="34" charset="0"/>
              <a:cs typeface="Times New Roman" pitchFamily="18" charset="0"/>
            </a:endParaRPr>
          </a:p>
          <a:p>
            <a:pPr indent="457200">
              <a:defRPr/>
            </a:pPr>
            <a:endParaRPr lang="tr-TR" altLang="tr-TR" dirty="0" smtClean="0">
              <a:solidFill>
                <a:srgbClr val="FFFF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541BDEB6-E55F-45AC-8E0E-1BFD59293E37}" type="slidenum">
              <a:rPr lang="tr-TR" altLang="tr-TR" sz="1400"/>
              <a:pPr/>
              <a:t>139</a:t>
            </a:fld>
            <a:endParaRPr lang="tr-TR" altLang="tr-TR" sz="1400"/>
          </a:p>
        </p:txBody>
      </p:sp>
    </p:spTree>
    <p:extLst>
      <p:ext uri="{BB962C8B-B14F-4D97-AF65-F5344CB8AC3E}">
        <p14:creationId xmlns:p14="http://schemas.microsoft.com/office/powerpoint/2010/main" val="9802000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Str</a:t>
            </a:r>
            <a:r>
              <a:rPr lang="tr-TR" dirty="0" smtClean="0"/>
              <a:t>. Plan-Sorumluluk</a:t>
            </a:r>
            <a:endParaRPr lang="tr-TR" dirty="0"/>
          </a:p>
        </p:txBody>
      </p:sp>
      <p:sp>
        <p:nvSpPr>
          <p:cNvPr id="3" name="İçerik Yer Tutucusu 2"/>
          <p:cNvSpPr>
            <a:spLocks noGrp="1"/>
          </p:cNvSpPr>
          <p:nvPr>
            <p:ph idx="1"/>
          </p:nvPr>
        </p:nvSpPr>
        <p:spPr/>
        <p:txBody>
          <a:bodyPr>
            <a:normAutofit fontScale="85000" lnSpcReduction="20000"/>
          </a:bodyPr>
          <a:lstStyle/>
          <a:p>
            <a:pPr marL="533400" indent="-533400" algn="just">
              <a:buClr>
                <a:schemeClr val="tx2"/>
              </a:buClr>
            </a:pPr>
            <a:r>
              <a:rPr lang="tr-TR" b="1" u="sng" dirty="0">
                <a:solidFill>
                  <a:schemeClr val="tx2"/>
                </a:solidFill>
                <a:latin typeface="Times New Roman" pitchFamily="18" charset="0"/>
              </a:rPr>
              <a:t>S</a:t>
            </a:r>
            <a:r>
              <a:rPr lang="tr-TR" b="1" u="sng" dirty="0">
                <a:solidFill>
                  <a:schemeClr val="tx2"/>
                </a:solidFill>
                <a:latin typeface="Times New Roman" pitchFamily="18" charset="0"/>
                <a:cs typeface="Times New Roman" pitchFamily="18" charset="0"/>
              </a:rPr>
              <a:t>tratejik planlar</a:t>
            </a:r>
            <a:r>
              <a:rPr lang="tr-TR" b="1" dirty="0">
                <a:solidFill>
                  <a:schemeClr val="tx2"/>
                </a:solidFill>
                <a:latin typeface="Times New Roman" pitchFamily="18" charset="0"/>
              </a:rPr>
              <a:t>; </a:t>
            </a:r>
            <a:r>
              <a:rPr lang="tr-TR" dirty="0">
                <a:latin typeface="Times New Roman" pitchFamily="18" charset="0"/>
                <a:cs typeface="Times New Roman" pitchFamily="18" charset="0"/>
              </a:rPr>
              <a:t>5018 sayılı Kamu Malî Yönetimi ve Kontrol Kanununa,</a:t>
            </a:r>
            <a:r>
              <a:rPr lang="tr-TR" dirty="0">
                <a:latin typeface="Times New Roman" pitchFamily="18" charset="0"/>
              </a:rPr>
              <a:t> ilgili Y</a:t>
            </a:r>
            <a:r>
              <a:rPr lang="tr-TR" dirty="0">
                <a:latin typeface="Times New Roman" pitchFamily="18" charset="0"/>
                <a:cs typeface="Times New Roman" pitchFamily="18" charset="0"/>
              </a:rPr>
              <a:t>önetmeliğe, Kılavuza ve </a:t>
            </a:r>
            <a:r>
              <a:rPr lang="tr-TR" dirty="0">
                <a:latin typeface="Times New Roman" pitchFamily="18" charset="0"/>
              </a:rPr>
              <a:t>DPT </a:t>
            </a:r>
            <a:r>
              <a:rPr lang="tr-TR" dirty="0">
                <a:latin typeface="Times New Roman" pitchFamily="18" charset="0"/>
                <a:cs typeface="Times New Roman" pitchFamily="18" charset="0"/>
              </a:rPr>
              <a:t>Müsteşarlı</a:t>
            </a:r>
            <a:r>
              <a:rPr lang="tr-TR" dirty="0">
                <a:latin typeface="Times New Roman" pitchFamily="18" charset="0"/>
              </a:rPr>
              <a:t>ğınc</a:t>
            </a:r>
            <a:r>
              <a:rPr lang="tr-TR" dirty="0">
                <a:latin typeface="Times New Roman" pitchFamily="18" charset="0"/>
                <a:cs typeface="Times New Roman" pitchFamily="18" charset="0"/>
              </a:rPr>
              <a:t>a yayımlanan stratejik planlamaya ilişkin diğer rehberlere uygun olarak hazırlanır.</a:t>
            </a:r>
          </a:p>
          <a:p>
            <a:pPr marL="533400" indent="-533400" algn="just">
              <a:buClr>
                <a:schemeClr val="tx2"/>
              </a:buClr>
            </a:pPr>
            <a:r>
              <a:rPr lang="tr-TR" b="1" u="sng" dirty="0">
                <a:solidFill>
                  <a:schemeClr val="tx2"/>
                </a:solidFill>
                <a:latin typeface="Times New Roman" pitchFamily="18" charset="0"/>
                <a:cs typeface="Times New Roman" pitchFamily="18" charset="0"/>
              </a:rPr>
              <a:t>Bakanlar;</a:t>
            </a:r>
            <a:r>
              <a:rPr lang="tr-TR" b="1" dirty="0">
                <a:solidFill>
                  <a:schemeClr val="tx2"/>
                </a:solidFill>
                <a:latin typeface="Times New Roman" pitchFamily="18" charset="0"/>
                <a:cs typeface="Times New Roman" pitchFamily="18" charset="0"/>
              </a:rPr>
              <a:t> </a:t>
            </a:r>
            <a:r>
              <a:rPr lang="tr-TR" dirty="0">
                <a:latin typeface="Times New Roman" pitchFamily="18" charset="0"/>
                <a:cs typeface="Times New Roman" pitchFamily="18" charset="0"/>
              </a:rPr>
              <a:t>Bakanlıklarının ve bakanlıklarına bağlı ve ilgili kamu idarelerinin stratejik planlarının kalkınma planlarına ve programlara uygun olarak hazırlanmasından ve uygulanmasından sorumludur. </a:t>
            </a:r>
            <a:endParaRPr lang="tr-TR" dirty="0">
              <a:latin typeface="Times New Roman" pitchFamily="18" charset="0"/>
            </a:endParaRPr>
          </a:p>
          <a:p>
            <a:pPr marL="533400" indent="-533400" algn="just">
              <a:buClr>
                <a:schemeClr val="tx2"/>
              </a:buClr>
            </a:pPr>
            <a:r>
              <a:rPr lang="tr-TR" b="1" u="sng" dirty="0">
                <a:solidFill>
                  <a:schemeClr val="tx2"/>
                </a:solidFill>
                <a:latin typeface="Times New Roman" pitchFamily="18" charset="0"/>
                <a:cs typeface="Times New Roman" pitchFamily="18" charset="0"/>
              </a:rPr>
              <a:t>Üst yöneticiler</a:t>
            </a:r>
            <a:r>
              <a:rPr lang="tr-TR" b="1" dirty="0">
                <a:solidFill>
                  <a:schemeClr val="tx2"/>
                </a:solidFill>
                <a:latin typeface="Times New Roman" pitchFamily="18" charset="0"/>
                <a:cs typeface="Times New Roman" pitchFamily="18" charset="0"/>
              </a:rPr>
              <a:t>; </a:t>
            </a:r>
            <a:r>
              <a:rPr lang="tr-TR" dirty="0">
                <a:latin typeface="Times New Roman" pitchFamily="18" charset="0"/>
                <a:cs typeface="Times New Roman" pitchFamily="18" charset="0"/>
              </a:rPr>
              <a:t>İdarelerinin stratejik planlarının hazırlanmasından ve uygulanmasından Bakana karşı sorumludur.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14</a:t>
            </a:fld>
            <a:endParaRPr lang="tr-TR"/>
          </a:p>
        </p:txBody>
      </p:sp>
    </p:spTree>
    <p:extLst>
      <p:ext uri="{BB962C8B-B14F-4D97-AF65-F5344CB8AC3E}">
        <p14:creationId xmlns:p14="http://schemas.microsoft.com/office/powerpoint/2010/main" val="51801069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altLang="tr-TR" dirty="0" smtClean="0">
                <a:solidFill>
                  <a:srgbClr val="FF0000"/>
                </a:solidFill>
              </a:rPr>
              <a:t>İlamlarda faizin başlangıcı</a:t>
            </a:r>
          </a:p>
        </p:txBody>
      </p:sp>
      <p:sp>
        <p:nvSpPr>
          <p:cNvPr id="3" name="İçerik Yer Tutucusu 2"/>
          <p:cNvSpPr>
            <a:spLocks noGrp="1"/>
          </p:cNvSpPr>
          <p:nvPr>
            <p:ph idx="1"/>
          </p:nvPr>
        </p:nvSpPr>
        <p:spPr/>
        <p:txBody>
          <a:bodyPr/>
          <a:lstStyle/>
          <a:p>
            <a:pPr>
              <a:defRPr/>
            </a:pPr>
            <a:r>
              <a:rPr lang="tr-TR" altLang="tr-TR" sz="3600" b="1" dirty="0" smtClean="0">
                <a:solidFill>
                  <a:srgbClr val="6600CC"/>
                </a:solidFill>
                <a:effectLst/>
                <a:latin typeface="Times New Roman" pitchFamily="18" charset="0"/>
                <a:cs typeface="Times New Roman" pitchFamily="18" charset="0"/>
              </a:rPr>
              <a:t>Sayıştay, adlî, idarî ve askerî mahkeme ilâmları ile tespit olunan kamu zararından doğan alacaklarda faiz başlangıç tarihi, </a:t>
            </a:r>
            <a:r>
              <a:rPr lang="tr-TR" altLang="tr-TR" sz="3600" b="1" dirty="0" smtClean="0">
                <a:solidFill>
                  <a:srgbClr val="FF0000"/>
                </a:solidFill>
                <a:effectLst/>
                <a:latin typeface="Times New Roman" pitchFamily="18" charset="0"/>
                <a:cs typeface="Times New Roman" pitchFamily="18" charset="0"/>
              </a:rPr>
              <a:t>ilâmda faizin başlangıcı hakkında hüküm varsa belirtilen tarih, aksi takdirde karar tarihidir.</a:t>
            </a:r>
            <a:endParaRPr lang="tr-TR" altLang="tr-TR" sz="3600" b="1" dirty="0" smtClean="0">
              <a:solidFill>
                <a:srgbClr val="FF0000"/>
              </a:solidFill>
              <a:effectLst/>
              <a:latin typeface="Times New Roman" pitchFamily="18" charset="0"/>
              <a:ea typeface="Calibri" pitchFamily="34" charset="0"/>
              <a:cs typeface="Calibri" pitchFamily="34" charset="0"/>
            </a:endParaRPr>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F7317434-7981-4252-8CDB-22AE66C74278}" type="slidenum">
              <a:rPr lang="tr-TR" altLang="tr-TR" sz="1400"/>
              <a:pPr/>
              <a:t>140</a:t>
            </a:fld>
            <a:endParaRPr lang="tr-TR" altLang="tr-TR" sz="1400"/>
          </a:p>
        </p:txBody>
      </p:sp>
    </p:spTree>
    <p:extLst>
      <p:ext uri="{BB962C8B-B14F-4D97-AF65-F5344CB8AC3E}">
        <p14:creationId xmlns:p14="http://schemas.microsoft.com/office/powerpoint/2010/main" val="214875895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defRPr/>
            </a:pPr>
            <a:r>
              <a:rPr lang="tr-TR" altLang="tr-TR" smtClean="0">
                <a:solidFill>
                  <a:srgbClr val="FF0000"/>
                </a:solidFill>
              </a:rPr>
              <a:t>Kamu zararının tespiti ve tahsilinde zamanaşımı</a:t>
            </a:r>
          </a:p>
        </p:txBody>
      </p:sp>
      <p:sp>
        <p:nvSpPr>
          <p:cNvPr id="3" name="İçerik Yer Tutucusu 2"/>
          <p:cNvSpPr>
            <a:spLocks noGrp="1"/>
          </p:cNvSpPr>
          <p:nvPr>
            <p:ph idx="1"/>
          </p:nvPr>
        </p:nvSpPr>
        <p:spPr/>
        <p:txBody>
          <a:bodyPr/>
          <a:lstStyle/>
          <a:p>
            <a:pPr indent="449263" algn="just">
              <a:lnSpc>
                <a:spcPct val="115000"/>
              </a:lnSpc>
              <a:defRPr/>
            </a:pPr>
            <a:r>
              <a:rPr lang="tr-TR" altLang="tr-TR" sz="3600" b="1" smtClean="0">
                <a:solidFill>
                  <a:srgbClr val="6600CC"/>
                </a:solidFill>
                <a:effectLst/>
                <a:latin typeface="Times New Roman" pitchFamily="18" charset="0"/>
                <a:cs typeface="Times New Roman" pitchFamily="18" charset="0"/>
              </a:rPr>
              <a:t>Kamu zararından doğan alacaklarda zamanaşımı süresi, zamanaşımını kesen ve durduran genel hükümler saklı kalmak kaydıyla, on yıldır.</a:t>
            </a:r>
            <a:endParaRPr lang="tr-TR" altLang="tr-TR" sz="3600" b="1" smtClean="0">
              <a:solidFill>
                <a:srgbClr val="6600CC"/>
              </a:solidFill>
              <a:effectLst/>
              <a:latin typeface="Times New Roman" pitchFamily="18" charset="0"/>
              <a:ea typeface="Calibri" pitchFamily="34" charset="0"/>
              <a:cs typeface="Times New Roman" pitchFamily="18" charset="0"/>
            </a:endParaRPr>
          </a:p>
          <a:p>
            <a:pPr indent="449263">
              <a:defRPr/>
            </a:pPr>
            <a:endParaRPr lang="tr-TR" altLang="tr-TR"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EA1CF768-4A36-4E49-963B-A4CCB4EEA912}" type="slidenum">
              <a:rPr lang="tr-TR" altLang="tr-TR" sz="1400"/>
              <a:pPr/>
              <a:t>141</a:t>
            </a:fld>
            <a:endParaRPr lang="tr-TR" altLang="tr-TR" sz="1400"/>
          </a:p>
        </p:txBody>
      </p:sp>
    </p:spTree>
    <p:extLst>
      <p:ext uri="{BB962C8B-B14F-4D97-AF65-F5344CB8AC3E}">
        <p14:creationId xmlns:p14="http://schemas.microsoft.com/office/powerpoint/2010/main" val="43925675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endParaRPr lang="tr-TR" altLang="tr-TR" smtClean="0"/>
          </a:p>
        </p:txBody>
      </p:sp>
      <p:sp>
        <p:nvSpPr>
          <p:cNvPr id="3" name="İçerik Yer Tutucusu 2"/>
          <p:cNvSpPr>
            <a:spLocks noGrp="1"/>
          </p:cNvSpPr>
          <p:nvPr>
            <p:ph idx="1"/>
          </p:nvPr>
        </p:nvSpPr>
        <p:spPr/>
        <p:txBody>
          <a:bodyPr/>
          <a:lstStyle/>
          <a:p>
            <a:pPr>
              <a:defRPr/>
            </a:pPr>
            <a:r>
              <a:rPr lang="tr-TR" altLang="tr-TR" sz="3600" b="1" smtClean="0">
                <a:solidFill>
                  <a:srgbClr val="6600CC"/>
                </a:solidFill>
                <a:effectLst/>
                <a:latin typeface="Times New Roman" pitchFamily="18" charset="0"/>
                <a:cs typeface="Times New Roman" pitchFamily="18" charset="0"/>
              </a:rPr>
              <a:t>Zamanaşımı süresi, kamu zararının oluştuğu kabul edilen tarihi takip eden malî yılın başında işlemeye başlar ve onuncu yılın sonunda biter.</a:t>
            </a:r>
            <a:endParaRPr lang="tr-TR" altLang="tr-TR" sz="3600" b="1" smtClean="0">
              <a:solidFill>
                <a:srgbClr val="6600CC"/>
              </a:solidFill>
              <a:effectLst/>
              <a:latin typeface="Times New Roman" pitchFamily="18" charset="0"/>
              <a:ea typeface="Calibri" pitchFamily="34" charset="0"/>
              <a:cs typeface="Calibri" pitchFamily="34" charset="0"/>
            </a:endParaRPr>
          </a:p>
          <a:p>
            <a:pPr>
              <a:defRPr/>
            </a:pPr>
            <a:endParaRPr lang="tr-TR" altLang="tr-TR"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15D0F284-DBEB-4822-8315-C29B15AE553A}" type="slidenum">
              <a:rPr lang="tr-TR" altLang="tr-TR" sz="1400"/>
              <a:pPr/>
              <a:t>142</a:t>
            </a:fld>
            <a:endParaRPr lang="tr-TR" altLang="tr-TR" sz="1400"/>
          </a:p>
        </p:txBody>
      </p:sp>
    </p:spTree>
    <p:extLst>
      <p:ext uri="{BB962C8B-B14F-4D97-AF65-F5344CB8AC3E}">
        <p14:creationId xmlns:p14="http://schemas.microsoft.com/office/powerpoint/2010/main" val="119686903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endParaRPr lang="tr-TR" altLang="tr-TR" smtClean="0"/>
          </a:p>
        </p:txBody>
      </p:sp>
      <p:sp>
        <p:nvSpPr>
          <p:cNvPr id="3" name="İçerik Yer Tutucusu 2"/>
          <p:cNvSpPr>
            <a:spLocks noGrp="1"/>
          </p:cNvSpPr>
          <p:nvPr>
            <p:ph idx="1"/>
          </p:nvPr>
        </p:nvSpPr>
        <p:spPr/>
        <p:txBody>
          <a:bodyPr/>
          <a:lstStyle/>
          <a:p>
            <a:pPr indent="457200" algn="just">
              <a:lnSpc>
                <a:spcPct val="115000"/>
              </a:lnSpc>
              <a:defRPr/>
            </a:pPr>
            <a:r>
              <a:rPr lang="tr-TR" altLang="tr-TR" sz="3600" b="1" dirty="0" smtClean="0">
                <a:solidFill>
                  <a:srgbClr val="6600CC"/>
                </a:solidFill>
                <a:effectLst/>
                <a:latin typeface="Times New Roman" pitchFamily="18" charset="0"/>
                <a:cs typeface="Times New Roman" pitchFamily="18" charset="0"/>
              </a:rPr>
              <a:t>Borç aslı zamanaşımına uğramış olan kamu zararından doğan alacakların faizleri de zaman aşımına uğrar.</a:t>
            </a:r>
            <a:endParaRPr lang="tr-TR" altLang="tr-TR" sz="3600" b="1" dirty="0" smtClean="0">
              <a:solidFill>
                <a:srgbClr val="6600CC"/>
              </a:solidFill>
              <a:effectLst/>
              <a:latin typeface="Times New Roman" pitchFamily="18" charset="0"/>
              <a:ea typeface="Calibri" pitchFamily="34" charset="0"/>
              <a:cs typeface="Times New Roman" pitchFamily="18" charset="0"/>
            </a:endParaRPr>
          </a:p>
          <a:p>
            <a:pPr indent="457200">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F2B2C5DA-9E86-4D60-8D81-C6C2225F045D}" type="slidenum">
              <a:rPr lang="tr-TR" altLang="tr-TR" sz="1400"/>
              <a:pPr/>
              <a:t>143</a:t>
            </a:fld>
            <a:endParaRPr lang="tr-TR" altLang="tr-TR" sz="1400"/>
          </a:p>
        </p:txBody>
      </p:sp>
    </p:spTree>
    <p:extLst>
      <p:ext uri="{BB962C8B-B14F-4D97-AF65-F5344CB8AC3E}">
        <p14:creationId xmlns:p14="http://schemas.microsoft.com/office/powerpoint/2010/main" val="150473830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547664" y="1196752"/>
            <a:ext cx="7139136" cy="5127848"/>
          </a:xfrm>
        </p:spPr>
        <p:txBody>
          <a:bodyPr/>
          <a:lstStyle/>
          <a:p>
            <a:pPr>
              <a:defRPr/>
            </a:pPr>
            <a:r>
              <a:rPr lang="tr-TR" altLang="tr-TR" sz="3600" b="1" dirty="0" smtClean="0">
                <a:solidFill>
                  <a:srgbClr val="6600CC"/>
                </a:solidFill>
                <a:effectLst/>
                <a:latin typeface="Times New Roman" pitchFamily="18" charset="0"/>
                <a:cs typeface="Times New Roman" pitchFamily="18" charset="0"/>
              </a:rPr>
              <a:t>Zamanaşımına uğramış olsa dahi sorumlular ve/veya ilgililer tarafından </a:t>
            </a:r>
            <a:r>
              <a:rPr lang="tr-TR" altLang="tr-TR" sz="3600" b="1" dirty="0" err="1" smtClean="0">
                <a:solidFill>
                  <a:srgbClr val="6600CC"/>
                </a:solidFill>
                <a:effectLst/>
                <a:latin typeface="Times New Roman" pitchFamily="18" charset="0"/>
                <a:cs typeface="Times New Roman" pitchFamily="18" charset="0"/>
              </a:rPr>
              <a:t>rızaen</a:t>
            </a:r>
            <a:r>
              <a:rPr lang="tr-TR" altLang="tr-TR" sz="3600" b="1" dirty="0" smtClean="0">
                <a:solidFill>
                  <a:srgbClr val="6600CC"/>
                </a:solidFill>
                <a:effectLst/>
                <a:latin typeface="Times New Roman" pitchFamily="18" charset="0"/>
                <a:cs typeface="Times New Roman" pitchFamily="18" charset="0"/>
              </a:rPr>
              <a:t> yapılan ödemeler kabul edilir.</a:t>
            </a:r>
            <a:endParaRPr lang="tr-TR" altLang="tr-TR" sz="3600" b="1" dirty="0" smtClean="0">
              <a:solidFill>
                <a:srgbClr val="6600CC"/>
              </a:solidFill>
              <a:effectLst/>
              <a:latin typeface="Times New Roman" pitchFamily="18" charset="0"/>
              <a:ea typeface="Calibri" pitchFamily="34" charset="0"/>
              <a:cs typeface="Calibri" pitchFamily="34" charset="0"/>
            </a:endParaRPr>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95962472-ACA2-45E3-AACC-4994A48BD49B}" type="slidenum">
              <a:rPr lang="tr-TR" altLang="tr-TR" sz="1400"/>
              <a:pPr/>
              <a:t>144</a:t>
            </a:fld>
            <a:endParaRPr lang="tr-TR" altLang="tr-TR" sz="1400"/>
          </a:p>
        </p:txBody>
      </p:sp>
    </p:spTree>
    <p:extLst>
      <p:ext uri="{BB962C8B-B14F-4D97-AF65-F5344CB8AC3E}">
        <p14:creationId xmlns:p14="http://schemas.microsoft.com/office/powerpoint/2010/main" val="39450771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endParaRPr lang="tr-TR" dirty="0"/>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145</a:t>
            </a:fld>
            <a:endParaRPr lang="tr-T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125" y="1268761"/>
            <a:ext cx="6889750" cy="2376263"/>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9753541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850106"/>
          </a:xfrm>
        </p:spPr>
        <p:txBody>
          <a:bodyPr/>
          <a:lstStyle/>
          <a:p>
            <a:r>
              <a:rPr lang="tr-TR" dirty="0" smtClean="0"/>
              <a:t>Performans Programı</a:t>
            </a:r>
            <a:endParaRPr lang="tr-TR" dirty="0"/>
          </a:p>
        </p:txBody>
      </p:sp>
      <p:sp>
        <p:nvSpPr>
          <p:cNvPr id="3" name="İçerik Yer Tutucusu 2"/>
          <p:cNvSpPr>
            <a:spLocks noGrp="1"/>
          </p:cNvSpPr>
          <p:nvPr>
            <p:ph idx="1"/>
          </p:nvPr>
        </p:nvSpPr>
        <p:spPr>
          <a:xfrm>
            <a:off x="1331640" y="1052736"/>
            <a:ext cx="7602048" cy="5195664"/>
          </a:xfrm>
        </p:spPr>
        <p:txBody>
          <a:bodyPr>
            <a:normAutofit fontScale="85000" lnSpcReduction="20000"/>
          </a:bodyPr>
          <a:lstStyle/>
          <a:p>
            <a:pPr marL="533400" indent="-533400">
              <a:lnSpc>
                <a:spcPct val="90000"/>
              </a:lnSpc>
              <a:buClr>
                <a:srgbClr val="E22E99"/>
              </a:buClr>
            </a:pPr>
            <a:r>
              <a:rPr lang="tr-TR" b="1" dirty="0">
                <a:solidFill>
                  <a:schemeClr val="tx2"/>
                </a:solidFill>
                <a:latin typeface="Times New Roman" pitchFamily="18" charset="0"/>
                <a:cs typeface="Times New Roman" pitchFamily="18" charset="0"/>
              </a:rPr>
              <a:t>Performans programları; </a:t>
            </a:r>
            <a:r>
              <a:rPr lang="tr-TR" dirty="0">
                <a:latin typeface="Times New Roman" pitchFamily="18" charset="0"/>
              </a:rPr>
              <a:t>S</a:t>
            </a:r>
            <a:r>
              <a:rPr lang="tr-TR" dirty="0">
                <a:latin typeface="Times New Roman" pitchFamily="18" charset="0"/>
                <a:cs typeface="Times New Roman" pitchFamily="18" charset="0"/>
              </a:rPr>
              <a:t>tratejik planların yıllık uygulama dilimlerini oluşturur. </a:t>
            </a:r>
            <a:endParaRPr lang="tr-TR" dirty="0">
              <a:latin typeface="Times New Roman" pitchFamily="18" charset="0"/>
            </a:endParaRPr>
          </a:p>
          <a:p>
            <a:pPr indent="-342900">
              <a:lnSpc>
                <a:spcPct val="90000"/>
              </a:lnSpc>
              <a:buClr>
                <a:schemeClr val="tx2"/>
              </a:buClr>
              <a:buSzPct val="100000"/>
              <a:buFont typeface="Arial" panose="020B0604020202020204" pitchFamily="34" charset="0"/>
              <a:buChar char="•"/>
            </a:pPr>
            <a:r>
              <a:rPr lang="tr-TR" dirty="0">
                <a:latin typeface="Times New Roman" pitchFamily="18" charset="0"/>
              </a:rPr>
              <a:t>S</a:t>
            </a:r>
            <a:r>
              <a:rPr lang="tr-TR" dirty="0">
                <a:latin typeface="Times New Roman" pitchFamily="18" charset="0"/>
                <a:cs typeface="Times New Roman" pitchFamily="18" charset="0"/>
              </a:rPr>
              <a:t>tratejik planlarına uygun olarak Maliye Bakanlığınca belirlenen       usul ve esaslar çerçevesinde hazırlar. </a:t>
            </a:r>
            <a:endParaRPr lang="tr-TR" dirty="0">
              <a:latin typeface="Times New Roman" pitchFamily="18" charset="0"/>
            </a:endParaRPr>
          </a:p>
          <a:p>
            <a:pPr indent="-342900">
              <a:lnSpc>
                <a:spcPct val="90000"/>
              </a:lnSpc>
              <a:buClr>
                <a:schemeClr val="tx2"/>
              </a:buClr>
              <a:buSzPct val="100000"/>
              <a:buFont typeface="Arial" panose="020B0604020202020204" pitchFamily="34" charset="0"/>
              <a:buChar char="•"/>
            </a:pPr>
            <a:r>
              <a:rPr lang="tr-TR" dirty="0">
                <a:latin typeface="Times New Roman" pitchFamily="18" charset="0"/>
                <a:cs typeface="Times New Roman" pitchFamily="18" charset="0"/>
              </a:rPr>
              <a:t>Bütçeler performans programına uygun olarak hazırlanır. </a:t>
            </a:r>
          </a:p>
          <a:p>
            <a:pPr indent="-342900">
              <a:lnSpc>
                <a:spcPct val="90000"/>
              </a:lnSpc>
              <a:buClr>
                <a:schemeClr val="tx2"/>
              </a:buClr>
              <a:buSzPct val="100000"/>
              <a:buFont typeface="Arial" panose="020B0604020202020204" pitchFamily="34" charset="0"/>
              <a:buChar char="•"/>
            </a:pPr>
            <a:r>
              <a:rPr lang="tr-TR" dirty="0">
                <a:latin typeface="Times New Roman" pitchFamily="18" charset="0"/>
                <a:cs typeface="Times New Roman" pitchFamily="18" charset="0"/>
              </a:rPr>
              <a:t>Performans programları Maliye Bakanlığına ve </a:t>
            </a:r>
            <a:r>
              <a:rPr lang="tr-TR" dirty="0">
                <a:latin typeface="Times New Roman" pitchFamily="18" charset="0"/>
              </a:rPr>
              <a:t>DPT </a:t>
            </a:r>
            <a:r>
              <a:rPr lang="tr-TR" dirty="0">
                <a:latin typeface="Times New Roman" pitchFamily="18" charset="0"/>
                <a:cs typeface="Times New Roman" pitchFamily="18" charset="0"/>
              </a:rPr>
              <a:t>Müsteşarlığ</a:t>
            </a:r>
            <a:r>
              <a:rPr lang="tr-TR" dirty="0">
                <a:latin typeface="Times New Roman" pitchFamily="18" charset="0"/>
              </a:rPr>
              <a:t>ına</a:t>
            </a:r>
            <a:r>
              <a:rPr lang="tr-TR" dirty="0">
                <a:latin typeface="Times New Roman" pitchFamily="18" charset="0"/>
                <a:cs typeface="Times New Roman" pitchFamily="18" charset="0"/>
              </a:rPr>
              <a:t> gönderilir.</a:t>
            </a:r>
            <a:r>
              <a:rPr lang="tr-TR" dirty="0">
                <a:latin typeface="Times New Roman" pitchFamily="18" charset="0"/>
              </a:rPr>
              <a:t> </a:t>
            </a:r>
            <a:r>
              <a:rPr lang="tr-TR" dirty="0">
                <a:latin typeface="Times New Roman" pitchFamily="18" charset="0"/>
                <a:cs typeface="Times New Roman" pitchFamily="18" charset="0"/>
              </a:rPr>
              <a:t> </a:t>
            </a:r>
            <a:endParaRPr lang="tr-TR" dirty="0">
              <a:latin typeface="Times New Roman" pitchFamily="18" charset="0"/>
            </a:endParaRPr>
          </a:p>
          <a:p>
            <a:pPr indent="-342900">
              <a:lnSpc>
                <a:spcPct val="90000"/>
              </a:lnSpc>
              <a:buClr>
                <a:schemeClr val="tx2"/>
              </a:buClr>
              <a:buSzPct val="100000"/>
              <a:buFont typeface="Arial" panose="020B0604020202020204" pitchFamily="34" charset="0"/>
              <a:buChar char="•"/>
            </a:pPr>
            <a:r>
              <a:rPr lang="tr-TR" dirty="0">
                <a:latin typeface="Times New Roman" pitchFamily="18" charset="0"/>
              </a:rPr>
              <a:t>Performans göstergeleri stratejik planlarda yer alır.</a:t>
            </a:r>
          </a:p>
          <a:p>
            <a:pPr indent="-342900">
              <a:lnSpc>
                <a:spcPct val="90000"/>
              </a:lnSpc>
              <a:buClr>
                <a:schemeClr val="tx2"/>
              </a:buClr>
              <a:buSzPct val="100000"/>
              <a:buFont typeface="Arial" panose="020B0604020202020204" pitchFamily="34" charset="0"/>
              <a:buChar char="•"/>
            </a:pPr>
            <a:r>
              <a:rPr lang="tr-TR" dirty="0">
                <a:latin typeface="Times New Roman" pitchFamily="18" charset="0"/>
              </a:rPr>
              <a:t>Performans göstergelerinin tespitine ve değerlendirilmesine ilişkin usul ve esaslar DPT ve Maliye Bakanlığı tarafından belirlenir.</a:t>
            </a:r>
          </a:p>
          <a:p>
            <a:pPr indent="-342900">
              <a:lnSpc>
                <a:spcPct val="90000"/>
              </a:lnSpc>
              <a:buClr>
                <a:schemeClr val="tx2"/>
              </a:buClr>
              <a:buSzPct val="100000"/>
              <a:buFont typeface="Arial" panose="020B0604020202020204" pitchFamily="34" charset="0"/>
              <a:buChar char="•"/>
            </a:pPr>
            <a:r>
              <a:rPr lang="tr-TR" dirty="0">
                <a:latin typeface="Times New Roman" pitchFamily="18" charset="0"/>
              </a:rPr>
              <a:t>Kamu idareleri göstergelerini bu usul ve esaslar çerçevesinde oluşturur. </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15</a:t>
            </a:fld>
            <a:endParaRPr lang="tr-TR"/>
          </a:p>
        </p:txBody>
      </p:sp>
    </p:spTree>
    <p:extLst>
      <p:ext uri="{BB962C8B-B14F-4D97-AF65-F5344CB8AC3E}">
        <p14:creationId xmlns:p14="http://schemas.microsoft.com/office/powerpoint/2010/main" val="33586648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778098"/>
          </a:xfrm>
        </p:spPr>
        <p:txBody>
          <a:bodyPr>
            <a:noAutofit/>
          </a:bodyPr>
          <a:lstStyle/>
          <a:p>
            <a:pPr algn="ctr"/>
            <a:r>
              <a:rPr lang="tr-TR" altLang="tr-TR" sz="3600" b="1" dirty="0" smtClean="0">
                <a:solidFill>
                  <a:srgbClr val="FF3300"/>
                </a:solidFill>
              </a:rPr>
              <a:t/>
            </a:r>
            <a:br>
              <a:rPr lang="tr-TR" altLang="tr-TR" sz="3600" b="1" dirty="0" smtClean="0">
                <a:solidFill>
                  <a:srgbClr val="FF3300"/>
                </a:solidFill>
              </a:rPr>
            </a:br>
            <a:r>
              <a:rPr lang="tr-TR" altLang="tr-TR" sz="3600" b="1" dirty="0" smtClean="0">
                <a:solidFill>
                  <a:srgbClr val="FF3300"/>
                </a:solidFill>
              </a:rPr>
              <a:t>İç </a:t>
            </a:r>
            <a:r>
              <a:rPr lang="tr-TR" altLang="tr-TR" sz="3600" b="1" dirty="0">
                <a:solidFill>
                  <a:srgbClr val="FF3300"/>
                </a:solidFill>
              </a:rPr>
              <a:t>Kontrol Nedir</a:t>
            </a:r>
            <a:r>
              <a:rPr lang="tr-TR" altLang="tr-TR" sz="3600" b="1" dirty="0" smtClean="0">
                <a:solidFill>
                  <a:srgbClr val="FF3300"/>
                </a:solidFill>
              </a:rPr>
              <a:t>? (MD.55) </a:t>
            </a:r>
            <a:r>
              <a:rPr lang="tr-TR" altLang="tr-TR" sz="3600" b="1" dirty="0">
                <a:solidFill>
                  <a:srgbClr val="FF3300"/>
                </a:solidFill>
              </a:rPr>
              <a:t/>
            </a:r>
            <a:br>
              <a:rPr lang="tr-TR" altLang="tr-TR" sz="3600" b="1" dirty="0">
                <a:solidFill>
                  <a:srgbClr val="FF3300"/>
                </a:solidFill>
              </a:rPr>
            </a:br>
            <a:endParaRPr lang="tr-TR" sz="3600" dirty="0"/>
          </a:p>
        </p:txBody>
      </p:sp>
      <p:sp>
        <p:nvSpPr>
          <p:cNvPr id="3" name="İçerik Yer Tutucusu 2"/>
          <p:cNvSpPr>
            <a:spLocks noGrp="1"/>
          </p:cNvSpPr>
          <p:nvPr>
            <p:ph idx="1"/>
          </p:nvPr>
        </p:nvSpPr>
        <p:spPr>
          <a:xfrm>
            <a:off x="1435608" y="1124744"/>
            <a:ext cx="7498080" cy="5123656"/>
          </a:xfrm>
        </p:spPr>
        <p:txBody>
          <a:bodyPr>
            <a:normAutofit fontScale="77500" lnSpcReduction="20000"/>
          </a:bodyPr>
          <a:lstStyle/>
          <a:p>
            <a:pPr marL="82296" indent="0">
              <a:buNone/>
            </a:pPr>
            <a:endParaRPr lang="tr-TR" altLang="tr-TR" sz="2800" b="1" i="1" dirty="0">
              <a:solidFill>
                <a:schemeClr val="tx2"/>
              </a:solidFill>
            </a:endParaRPr>
          </a:p>
          <a:p>
            <a:r>
              <a:rPr lang="tr-TR" altLang="tr-TR" b="1" dirty="0">
                <a:solidFill>
                  <a:srgbClr val="003366"/>
                </a:solidFill>
              </a:rPr>
              <a:t>İç kontrol;</a:t>
            </a:r>
            <a:r>
              <a:rPr lang="tr-TR" altLang="tr-TR" dirty="0">
                <a:solidFill>
                  <a:schemeClr val="tx2"/>
                </a:solidFill>
              </a:rPr>
              <a:t> idarenin amaçlarına, belirlenmiş politikalara ve mevzuata uygun olarak faaliyetlerin; </a:t>
            </a:r>
          </a:p>
          <a:p>
            <a:pPr marL="82296" indent="0">
              <a:buNone/>
            </a:pPr>
            <a:endParaRPr lang="tr-TR" altLang="tr-TR" sz="2000" dirty="0">
              <a:solidFill>
                <a:srgbClr val="003366"/>
              </a:solidFill>
            </a:endParaRPr>
          </a:p>
          <a:p>
            <a:r>
              <a:rPr lang="tr-TR" altLang="tr-TR" b="1" dirty="0">
                <a:solidFill>
                  <a:srgbClr val="003366"/>
                </a:solidFill>
              </a:rPr>
              <a:t>Etkili, ekonomik ve verimli</a:t>
            </a:r>
            <a:r>
              <a:rPr lang="tr-TR" altLang="tr-TR" dirty="0">
                <a:solidFill>
                  <a:schemeClr val="tx2"/>
                </a:solidFill>
              </a:rPr>
              <a:t> bir şekilde yürütülmesini,</a:t>
            </a:r>
          </a:p>
          <a:p>
            <a:endParaRPr lang="tr-TR" altLang="tr-TR" sz="800" dirty="0">
              <a:solidFill>
                <a:schemeClr val="tx2"/>
              </a:solidFill>
            </a:endParaRPr>
          </a:p>
          <a:p>
            <a:r>
              <a:rPr lang="tr-TR" altLang="tr-TR" b="1" dirty="0">
                <a:solidFill>
                  <a:srgbClr val="003366"/>
                </a:solidFill>
              </a:rPr>
              <a:t>Varlık ve kaynaklarının</a:t>
            </a:r>
            <a:r>
              <a:rPr lang="tr-TR" altLang="tr-TR" dirty="0">
                <a:solidFill>
                  <a:schemeClr val="tx2"/>
                </a:solidFill>
              </a:rPr>
              <a:t> korunmasını, </a:t>
            </a:r>
          </a:p>
          <a:p>
            <a:endParaRPr lang="tr-TR" altLang="tr-TR" sz="800" dirty="0">
              <a:solidFill>
                <a:schemeClr val="tx2"/>
              </a:solidFill>
            </a:endParaRPr>
          </a:p>
          <a:p>
            <a:r>
              <a:rPr lang="tr-TR" altLang="tr-TR" b="1" dirty="0">
                <a:solidFill>
                  <a:srgbClr val="003366"/>
                </a:solidFill>
              </a:rPr>
              <a:t>Muhasebe kayıtlarının</a:t>
            </a:r>
            <a:r>
              <a:rPr lang="tr-TR" altLang="tr-TR" dirty="0">
                <a:solidFill>
                  <a:schemeClr val="tx2"/>
                </a:solidFill>
              </a:rPr>
              <a:t> doğru ve tam olarak tutulmasını, </a:t>
            </a:r>
          </a:p>
          <a:p>
            <a:endParaRPr lang="tr-TR" altLang="tr-TR" sz="800" dirty="0">
              <a:solidFill>
                <a:schemeClr val="tx2"/>
              </a:solidFill>
            </a:endParaRPr>
          </a:p>
          <a:p>
            <a:r>
              <a:rPr lang="tr-TR" altLang="tr-TR" b="1" dirty="0">
                <a:solidFill>
                  <a:srgbClr val="003366"/>
                </a:solidFill>
              </a:rPr>
              <a:t>Mali bilgi ve yönetim bilgisinin</a:t>
            </a:r>
            <a:r>
              <a:rPr lang="tr-TR" altLang="tr-TR" dirty="0">
                <a:solidFill>
                  <a:schemeClr val="tx2"/>
                </a:solidFill>
              </a:rPr>
              <a:t> zamanında ve güvenilir</a:t>
            </a:r>
          </a:p>
          <a:p>
            <a:r>
              <a:rPr lang="tr-TR" altLang="tr-TR" sz="2800" dirty="0">
                <a:solidFill>
                  <a:schemeClr val="tx2"/>
                </a:solidFill>
              </a:rPr>
              <a:t>olarak üretilmesini sağlamak üzere </a:t>
            </a:r>
            <a:r>
              <a:rPr lang="tr-TR" altLang="tr-TR" sz="2800" b="1" dirty="0">
                <a:solidFill>
                  <a:srgbClr val="003366"/>
                </a:solidFill>
              </a:rPr>
              <a:t>idare tarafından oluşturulan;</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16</a:t>
            </a:fld>
            <a:endParaRPr lang="tr-TR"/>
          </a:p>
        </p:txBody>
      </p:sp>
    </p:spTree>
    <p:extLst>
      <p:ext uri="{BB962C8B-B14F-4D97-AF65-F5344CB8AC3E}">
        <p14:creationId xmlns:p14="http://schemas.microsoft.com/office/powerpoint/2010/main" val="2537684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778098"/>
          </a:xfrm>
        </p:spPr>
        <p:txBody>
          <a:bodyPr/>
          <a:lstStyle/>
          <a:p>
            <a:pPr algn="ctr"/>
            <a:r>
              <a:rPr lang="tr-TR" dirty="0" smtClean="0">
                <a:solidFill>
                  <a:srgbClr val="FF0000"/>
                </a:solidFill>
              </a:rPr>
              <a:t>İç kontrol</a:t>
            </a:r>
            <a:endParaRPr lang="tr-TR" dirty="0">
              <a:solidFill>
                <a:srgbClr val="FF0000"/>
              </a:solidFill>
            </a:endParaRPr>
          </a:p>
        </p:txBody>
      </p:sp>
      <p:sp>
        <p:nvSpPr>
          <p:cNvPr id="3" name="İçerik Yer Tutucusu 2"/>
          <p:cNvSpPr>
            <a:spLocks noGrp="1"/>
          </p:cNvSpPr>
          <p:nvPr>
            <p:ph idx="1"/>
          </p:nvPr>
        </p:nvSpPr>
        <p:spPr>
          <a:xfrm>
            <a:off x="1435608" y="1268760"/>
            <a:ext cx="7498080" cy="4979640"/>
          </a:xfrm>
        </p:spPr>
        <p:txBody>
          <a:bodyPr/>
          <a:lstStyle/>
          <a:p>
            <a:pPr lvl="1">
              <a:buFontTx/>
              <a:buChar char="•"/>
            </a:pPr>
            <a:r>
              <a:rPr lang="tr-TR" altLang="tr-TR" sz="3200" dirty="0"/>
              <a:t>organizasyon,</a:t>
            </a:r>
          </a:p>
          <a:p>
            <a:pPr lvl="1">
              <a:buFontTx/>
              <a:buChar char="•"/>
            </a:pPr>
            <a:r>
              <a:rPr lang="tr-TR" altLang="tr-TR" sz="3200" dirty="0"/>
              <a:t> yöntem,</a:t>
            </a:r>
          </a:p>
          <a:p>
            <a:pPr lvl="1">
              <a:buFontTx/>
              <a:buChar char="•"/>
            </a:pPr>
            <a:r>
              <a:rPr lang="tr-TR" altLang="tr-TR" sz="3200" dirty="0"/>
              <a:t> süreç,</a:t>
            </a:r>
          </a:p>
          <a:p>
            <a:pPr lvl="1">
              <a:buFontTx/>
              <a:buChar char="•"/>
            </a:pPr>
            <a:r>
              <a:rPr lang="tr-TR" altLang="tr-TR" sz="3200" dirty="0"/>
              <a:t> </a:t>
            </a:r>
            <a:r>
              <a:rPr lang="tr-TR" altLang="tr-TR" sz="3200" dirty="0" smtClean="0"/>
              <a:t>ve iç </a:t>
            </a:r>
            <a:r>
              <a:rPr lang="tr-TR" altLang="tr-TR" sz="3200" dirty="0"/>
              <a:t>denetimi </a:t>
            </a:r>
          </a:p>
          <a:p>
            <a:pPr marL="402336" lvl="1" indent="0">
              <a:buNone/>
            </a:pPr>
            <a:r>
              <a:rPr lang="tr-TR" altLang="tr-TR" sz="3200" dirty="0" smtClean="0"/>
              <a:t>kapsayan </a:t>
            </a:r>
            <a:r>
              <a:rPr lang="tr-TR" altLang="tr-TR" sz="3200" b="1" dirty="0">
                <a:solidFill>
                  <a:srgbClr val="003366"/>
                </a:solidFill>
              </a:rPr>
              <a:t>mali ve diğer kontroller bütünüdür. </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17</a:t>
            </a:fld>
            <a:endParaRPr lang="tr-TR"/>
          </a:p>
        </p:txBody>
      </p:sp>
    </p:spTree>
    <p:extLst>
      <p:ext uri="{BB962C8B-B14F-4D97-AF65-F5344CB8AC3E}">
        <p14:creationId xmlns:p14="http://schemas.microsoft.com/office/powerpoint/2010/main" val="26970512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922114"/>
          </a:xfrm>
        </p:spPr>
        <p:txBody>
          <a:bodyPr>
            <a:normAutofit/>
          </a:bodyPr>
          <a:lstStyle/>
          <a:p>
            <a:pPr algn="ctr"/>
            <a:r>
              <a:rPr lang="tr-TR" sz="3600" dirty="0" smtClean="0">
                <a:solidFill>
                  <a:srgbClr val="FF0000"/>
                </a:solidFill>
              </a:rPr>
              <a:t>İç </a:t>
            </a:r>
            <a:r>
              <a:rPr lang="tr-TR" sz="3600" dirty="0">
                <a:solidFill>
                  <a:srgbClr val="FF0000"/>
                </a:solidFill>
              </a:rPr>
              <a:t>kontrolün amacı </a:t>
            </a:r>
          </a:p>
        </p:txBody>
      </p:sp>
      <p:sp>
        <p:nvSpPr>
          <p:cNvPr id="3" name="İçerik Yer Tutucusu 2"/>
          <p:cNvSpPr>
            <a:spLocks noGrp="1"/>
          </p:cNvSpPr>
          <p:nvPr>
            <p:ph idx="1"/>
          </p:nvPr>
        </p:nvSpPr>
        <p:spPr>
          <a:xfrm>
            <a:off x="1435608" y="1196752"/>
            <a:ext cx="7498080" cy="5184576"/>
          </a:xfrm>
        </p:spPr>
        <p:txBody>
          <a:bodyPr>
            <a:normAutofit fontScale="85000" lnSpcReduction="10000"/>
          </a:bodyPr>
          <a:lstStyle/>
          <a:p>
            <a:pPr marL="82296" indent="0">
              <a:buNone/>
            </a:pPr>
            <a:r>
              <a:rPr lang="tr-TR" dirty="0" smtClean="0"/>
              <a:t>Madde </a:t>
            </a:r>
            <a:r>
              <a:rPr lang="tr-TR" dirty="0"/>
              <a:t>56- İç kontrolün amacı; a) Kamu gelir, gider, varlık ve yükümlülüklerinin etkili, ekonomik ve verimli bir şekilde yönetilmesini, b) Kamu idarelerinin kanunlara ve diğer düzenlemelere uygun olarak faaliyet göstermesini, </a:t>
            </a:r>
            <a:endParaRPr lang="tr-TR" dirty="0" smtClean="0"/>
          </a:p>
          <a:p>
            <a:pPr marL="82296" indent="0">
              <a:buNone/>
            </a:pPr>
            <a:r>
              <a:rPr lang="tr-TR" dirty="0" smtClean="0"/>
              <a:t>c</a:t>
            </a:r>
            <a:r>
              <a:rPr lang="tr-TR" dirty="0"/>
              <a:t>) Her türlü malî karar ve işlemlerde usulsüzlük ve yolsuzluğun önlenmesini, </a:t>
            </a:r>
            <a:endParaRPr lang="tr-TR" dirty="0" smtClean="0"/>
          </a:p>
          <a:p>
            <a:pPr marL="82296" indent="0">
              <a:buNone/>
            </a:pPr>
            <a:r>
              <a:rPr lang="tr-TR" dirty="0" smtClean="0"/>
              <a:t>d</a:t>
            </a:r>
            <a:r>
              <a:rPr lang="tr-TR" dirty="0"/>
              <a:t>) Karar oluşturmak ve izlemek için düzenli, zamanında ve güvenilir rapor ve bilgi edinilmesini</a:t>
            </a:r>
            <a:r>
              <a:rPr lang="tr-TR" dirty="0" smtClean="0"/>
              <a:t>,</a:t>
            </a:r>
          </a:p>
          <a:p>
            <a:pPr marL="82296" indent="0">
              <a:buNone/>
            </a:pPr>
            <a:r>
              <a:rPr lang="tr-TR" dirty="0" smtClean="0"/>
              <a:t> </a:t>
            </a:r>
            <a:r>
              <a:rPr lang="tr-TR" dirty="0"/>
              <a:t>e) (Değişik: 22/12/2005-5436/10 </a:t>
            </a:r>
            <a:r>
              <a:rPr lang="tr-TR" dirty="0" err="1"/>
              <a:t>md.</a:t>
            </a:r>
            <a:r>
              <a:rPr lang="tr-TR" dirty="0"/>
              <a:t>) Varlıkların kötüye kullanılması ve israfını önlemek ve kayıplara karşı korunmasını, Sağlamaktır. </a:t>
            </a:r>
          </a:p>
        </p:txBody>
      </p:sp>
      <p:sp>
        <p:nvSpPr>
          <p:cNvPr id="4" name="Slayt Numarası Yer Tutucusu 3"/>
          <p:cNvSpPr>
            <a:spLocks noGrp="1"/>
          </p:cNvSpPr>
          <p:nvPr>
            <p:ph type="sldNum" sz="quarter" idx="12"/>
          </p:nvPr>
        </p:nvSpPr>
        <p:spPr/>
        <p:txBody>
          <a:bodyPr/>
          <a:lstStyle/>
          <a:p>
            <a:fld id="{F302176B-0E47-46AC-8F43-DAB4B8A37D06}" type="slidenum">
              <a:rPr lang="tr-TR" smtClean="0"/>
              <a:t>18</a:t>
            </a:fld>
            <a:endParaRPr lang="tr-TR"/>
          </a:p>
        </p:txBody>
      </p:sp>
    </p:spTree>
    <p:extLst>
      <p:ext uri="{BB962C8B-B14F-4D97-AF65-F5344CB8AC3E}">
        <p14:creationId xmlns:p14="http://schemas.microsoft.com/office/powerpoint/2010/main" val="4151548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188640"/>
            <a:ext cx="7498080" cy="576064"/>
          </a:xfrm>
        </p:spPr>
        <p:txBody>
          <a:bodyPr>
            <a:normAutofit fontScale="90000"/>
          </a:bodyPr>
          <a:lstStyle/>
          <a:p>
            <a:pPr algn="ctr"/>
            <a:r>
              <a:rPr lang="tr-TR" sz="3600" dirty="0">
                <a:solidFill>
                  <a:srgbClr val="FF0000"/>
                </a:solidFill>
              </a:rPr>
              <a:t>Kontrolün yapısı ve işleyişi</a:t>
            </a:r>
          </a:p>
        </p:txBody>
      </p:sp>
      <p:sp>
        <p:nvSpPr>
          <p:cNvPr id="3" name="İçerik Yer Tutucusu 2"/>
          <p:cNvSpPr>
            <a:spLocks noGrp="1"/>
          </p:cNvSpPr>
          <p:nvPr>
            <p:ph idx="1"/>
          </p:nvPr>
        </p:nvSpPr>
        <p:spPr>
          <a:xfrm>
            <a:off x="1259632" y="908720"/>
            <a:ext cx="7674056" cy="5832648"/>
          </a:xfrm>
        </p:spPr>
        <p:txBody>
          <a:bodyPr>
            <a:noAutofit/>
          </a:bodyPr>
          <a:lstStyle/>
          <a:p>
            <a:r>
              <a:rPr lang="tr-TR" sz="2500" dirty="0" smtClean="0"/>
              <a:t>Madde </a:t>
            </a:r>
            <a:r>
              <a:rPr lang="tr-TR" sz="2500" dirty="0"/>
              <a:t>57- </a:t>
            </a:r>
            <a:r>
              <a:rPr lang="tr-TR" sz="2500" dirty="0" smtClean="0"/>
              <a:t>Kamu </a:t>
            </a:r>
            <a:r>
              <a:rPr lang="tr-TR" sz="2500" dirty="0"/>
              <a:t>idarelerinin malî yönetim ve kontrol sistemleri; harcama birimleri, muhasebe ve malî hizmetler ile ön malî kontrol ve iç denetimden oluşur. </a:t>
            </a:r>
            <a:endParaRPr lang="tr-TR" sz="2500" dirty="0" smtClean="0"/>
          </a:p>
          <a:p>
            <a:r>
              <a:rPr lang="tr-TR" sz="2500" dirty="0" smtClean="0"/>
              <a:t>Yeterli </a:t>
            </a:r>
            <a:r>
              <a:rPr lang="tr-TR" sz="2500" dirty="0"/>
              <a:t>ve etkili bir kontrol sisteminin oluşturulabilmesi için; mesleki değerlere ve dürüst yönetim anlayışına sahip olunması, malî yetki ve sorumlulukların bilgili ve yeterli yöneticilerle personele verilmesi, belirlenmiş standartlara uyulmasının sağlanması, mevzuata aykırı faaliyetlerin önlenmesi ve kapsamlı bir yönetim anlayışı ile uygun bir çalışma ortamının ve saydamlığın sağlanması bakımından ilgili idarelerin üst yöneticileri ile diğer yöneticileri tarafından görev, yetki ve sorumluluklar göz önünde bulundurulmak suretiyle gerekli önlemler alınır. </a:t>
            </a:r>
          </a:p>
        </p:txBody>
      </p:sp>
      <p:sp>
        <p:nvSpPr>
          <p:cNvPr id="4" name="Slayt Numarası Yer Tutucusu 3"/>
          <p:cNvSpPr>
            <a:spLocks noGrp="1"/>
          </p:cNvSpPr>
          <p:nvPr>
            <p:ph type="sldNum" sz="quarter" idx="12"/>
          </p:nvPr>
        </p:nvSpPr>
        <p:spPr/>
        <p:txBody>
          <a:bodyPr/>
          <a:lstStyle/>
          <a:p>
            <a:fld id="{F302176B-0E47-46AC-8F43-DAB4B8A37D06}" type="slidenum">
              <a:rPr lang="tr-TR" smtClean="0"/>
              <a:t>19</a:t>
            </a:fld>
            <a:endParaRPr lang="tr-TR"/>
          </a:p>
        </p:txBody>
      </p:sp>
    </p:spTree>
    <p:extLst>
      <p:ext uri="{BB962C8B-B14F-4D97-AF65-F5344CB8AC3E}">
        <p14:creationId xmlns:p14="http://schemas.microsoft.com/office/powerpoint/2010/main" val="3483966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5018 - Kavramlar</a:t>
            </a:r>
            <a:endParaRPr lang="tr-TR" dirty="0"/>
          </a:p>
        </p:txBody>
      </p:sp>
      <p:sp>
        <p:nvSpPr>
          <p:cNvPr id="3" name="İçerik Yer Tutucusu 2"/>
          <p:cNvSpPr>
            <a:spLocks noGrp="1"/>
          </p:cNvSpPr>
          <p:nvPr>
            <p:ph idx="1"/>
          </p:nvPr>
        </p:nvSpPr>
        <p:spPr>
          <a:xfrm>
            <a:off x="1435608" y="1196752"/>
            <a:ext cx="7498080" cy="5256584"/>
          </a:xfrm>
        </p:spPr>
        <p:txBody>
          <a:bodyPr>
            <a:normAutofit fontScale="92500" lnSpcReduction="20000"/>
          </a:bodyPr>
          <a:lstStyle/>
          <a:p>
            <a:pPr marL="914400" lvl="1" indent="-457200">
              <a:spcBef>
                <a:spcPct val="20000"/>
              </a:spcBef>
              <a:buClr>
                <a:schemeClr val="tx2"/>
              </a:buClr>
              <a:buSzPct val="100000"/>
              <a:buFont typeface="Wingdings" pitchFamily="2" charset="2"/>
              <a:buChar char="q"/>
            </a:pPr>
            <a:r>
              <a:rPr lang="tr-TR" dirty="0">
                <a:latin typeface="Times New Roman" pitchFamily="18" charset="0"/>
              </a:rPr>
              <a:t>Genel </a:t>
            </a:r>
            <a:r>
              <a:rPr lang="tr-TR" dirty="0" smtClean="0">
                <a:latin typeface="Times New Roman" pitchFamily="18" charset="0"/>
              </a:rPr>
              <a:t>Yönetim</a:t>
            </a:r>
          </a:p>
          <a:p>
            <a:pPr marL="914400" lvl="1" indent="-457200">
              <a:spcBef>
                <a:spcPct val="20000"/>
              </a:spcBef>
              <a:buClr>
                <a:schemeClr val="tx2"/>
              </a:buClr>
              <a:buSzPct val="100000"/>
              <a:buFont typeface="Wingdings" pitchFamily="2" charset="2"/>
              <a:buChar char="q"/>
            </a:pPr>
            <a:r>
              <a:rPr lang="tr-TR" dirty="0" smtClean="0">
                <a:latin typeface="Times New Roman" pitchFamily="18" charset="0"/>
              </a:rPr>
              <a:t>Merkezi Yönetim</a:t>
            </a:r>
          </a:p>
          <a:p>
            <a:pPr marL="914400" lvl="1" indent="-457200">
              <a:spcBef>
                <a:spcPct val="20000"/>
              </a:spcBef>
              <a:buClr>
                <a:schemeClr val="tx2"/>
              </a:buClr>
              <a:buSzPct val="100000"/>
              <a:buFont typeface="Wingdings" pitchFamily="2" charset="2"/>
              <a:buChar char="q"/>
            </a:pPr>
            <a:r>
              <a:rPr lang="tr-TR" dirty="0" smtClean="0">
                <a:latin typeface="Times New Roman" pitchFamily="18" charset="0"/>
              </a:rPr>
              <a:t>Bütçe</a:t>
            </a:r>
          </a:p>
          <a:p>
            <a:pPr marL="914400" lvl="1" indent="-457200">
              <a:spcBef>
                <a:spcPct val="20000"/>
              </a:spcBef>
              <a:buClr>
                <a:schemeClr val="tx2"/>
              </a:buClr>
              <a:buSzPct val="100000"/>
              <a:buFont typeface="Wingdings" pitchFamily="2" charset="2"/>
              <a:buChar char="q"/>
            </a:pPr>
            <a:r>
              <a:rPr lang="tr-TR" dirty="0">
                <a:latin typeface="Times New Roman" pitchFamily="18" charset="0"/>
              </a:rPr>
              <a:t>Kamu </a:t>
            </a:r>
            <a:r>
              <a:rPr lang="tr-TR" dirty="0" smtClean="0">
                <a:latin typeface="Times New Roman" pitchFamily="18" charset="0"/>
              </a:rPr>
              <a:t>Kaynağı</a:t>
            </a:r>
          </a:p>
          <a:p>
            <a:pPr marL="914400" lvl="1" indent="-457200">
              <a:spcBef>
                <a:spcPct val="20000"/>
              </a:spcBef>
              <a:buClr>
                <a:schemeClr val="tx2"/>
              </a:buClr>
              <a:buSzPct val="100000"/>
              <a:buFont typeface="Wingdings" pitchFamily="2" charset="2"/>
              <a:buChar char="q"/>
            </a:pPr>
            <a:r>
              <a:rPr lang="tr-TR" dirty="0" smtClean="0">
                <a:latin typeface="Times New Roman" pitchFamily="18" charset="0"/>
              </a:rPr>
              <a:t>Kamu Gideri</a:t>
            </a:r>
          </a:p>
          <a:p>
            <a:pPr marL="914400" lvl="1" indent="-457200">
              <a:spcBef>
                <a:spcPct val="20000"/>
              </a:spcBef>
              <a:buClr>
                <a:schemeClr val="tx2"/>
              </a:buClr>
              <a:buSzPct val="100000"/>
              <a:buFont typeface="Wingdings" pitchFamily="2" charset="2"/>
              <a:buChar char="q"/>
            </a:pPr>
            <a:r>
              <a:rPr lang="tr-TR" dirty="0" smtClean="0">
                <a:latin typeface="Times New Roman" pitchFamily="18" charset="0"/>
              </a:rPr>
              <a:t>Kamu gelirleri</a:t>
            </a:r>
            <a:endParaRPr lang="tr-TR" dirty="0">
              <a:latin typeface="Times New Roman" pitchFamily="18" charset="0"/>
            </a:endParaRPr>
          </a:p>
          <a:p>
            <a:pPr marL="914400" lvl="1" indent="-457200">
              <a:spcBef>
                <a:spcPct val="20000"/>
              </a:spcBef>
              <a:buClr>
                <a:schemeClr val="tx2"/>
              </a:buClr>
              <a:buSzPct val="100000"/>
              <a:buFont typeface="Wingdings" pitchFamily="2" charset="2"/>
              <a:buChar char="q"/>
            </a:pPr>
            <a:r>
              <a:rPr lang="tr-TR" dirty="0" smtClean="0">
                <a:latin typeface="Times New Roman" pitchFamily="18" charset="0"/>
              </a:rPr>
              <a:t>Mali Saydamlık</a:t>
            </a:r>
          </a:p>
          <a:p>
            <a:pPr marL="914400" lvl="1" indent="-457200">
              <a:spcBef>
                <a:spcPct val="20000"/>
              </a:spcBef>
              <a:buClr>
                <a:schemeClr val="tx2"/>
              </a:buClr>
              <a:buSzPct val="100000"/>
              <a:buFont typeface="Wingdings" pitchFamily="2" charset="2"/>
              <a:buChar char="q"/>
            </a:pPr>
            <a:r>
              <a:rPr lang="tr-TR" dirty="0">
                <a:latin typeface="Times New Roman" pitchFamily="18" charset="0"/>
              </a:rPr>
              <a:t>Hesap </a:t>
            </a:r>
            <a:r>
              <a:rPr lang="tr-TR" dirty="0" smtClean="0">
                <a:latin typeface="Times New Roman" pitchFamily="18" charset="0"/>
              </a:rPr>
              <a:t>Verilebilirlik</a:t>
            </a:r>
            <a:endParaRPr lang="tr-TR" dirty="0">
              <a:latin typeface="Times New Roman" pitchFamily="18" charset="0"/>
            </a:endParaRPr>
          </a:p>
          <a:p>
            <a:pPr marL="914400" lvl="1" indent="-457200">
              <a:spcBef>
                <a:spcPct val="20000"/>
              </a:spcBef>
              <a:buClr>
                <a:schemeClr val="tx2"/>
              </a:buClr>
              <a:buSzPct val="100000"/>
              <a:buFont typeface="Wingdings" pitchFamily="2" charset="2"/>
              <a:buChar char="q"/>
            </a:pPr>
            <a:r>
              <a:rPr lang="tr-TR" dirty="0">
                <a:latin typeface="Times New Roman" pitchFamily="18" charset="0"/>
              </a:rPr>
              <a:t>Muhasebe Yetkilisi</a:t>
            </a:r>
          </a:p>
          <a:p>
            <a:pPr marL="914400" lvl="1" indent="-457200">
              <a:spcBef>
                <a:spcPct val="20000"/>
              </a:spcBef>
              <a:buClr>
                <a:schemeClr val="tx2"/>
              </a:buClr>
              <a:buSzPct val="100000"/>
              <a:buFont typeface="Wingdings" pitchFamily="2" charset="2"/>
              <a:buChar char="q"/>
            </a:pPr>
            <a:r>
              <a:rPr lang="tr-TR" dirty="0">
                <a:latin typeface="Times New Roman" pitchFamily="18" charset="0"/>
              </a:rPr>
              <a:t>Harcama Yetkilisi</a:t>
            </a:r>
          </a:p>
          <a:p>
            <a:pPr marL="914400" lvl="1" indent="-457200">
              <a:spcBef>
                <a:spcPct val="20000"/>
              </a:spcBef>
              <a:buClr>
                <a:schemeClr val="tx2"/>
              </a:buClr>
              <a:buSzPct val="100000"/>
              <a:buFont typeface="Wingdings" pitchFamily="2" charset="2"/>
              <a:buChar char="q"/>
            </a:pPr>
            <a:r>
              <a:rPr lang="tr-TR" dirty="0">
                <a:latin typeface="Times New Roman" pitchFamily="18" charset="0"/>
              </a:rPr>
              <a:t>Stratejik Planlama</a:t>
            </a:r>
          </a:p>
          <a:p>
            <a:pPr marL="914400" lvl="1" indent="-457200">
              <a:spcBef>
                <a:spcPct val="20000"/>
              </a:spcBef>
              <a:buClr>
                <a:schemeClr val="tx2"/>
              </a:buClr>
              <a:buSzPct val="100000"/>
              <a:buFont typeface="Wingdings" pitchFamily="2" charset="2"/>
              <a:buChar char="q"/>
            </a:pPr>
            <a:r>
              <a:rPr lang="tr-TR" dirty="0">
                <a:latin typeface="Times New Roman" pitchFamily="18" charset="0"/>
              </a:rPr>
              <a:t>Performans Esaslı Bütçe</a:t>
            </a:r>
          </a:p>
          <a:p>
            <a:pPr marL="914400" lvl="1" indent="-457200">
              <a:spcBef>
                <a:spcPct val="20000"/>
              </a:spcBef>
              <a:buClr>
                <a:schemeClr val="tx2"/>
              </a:buClr>
              <a:buSzPct val="100000"/>
              <a:buFont typeface="Wingdings" pitchFamily="2" charset="2"/>
              <a:buChar char="q"/>
            </a:pPr>
            <a:r>
              <a:rPr lang="tr-TR" dirty="0">
                <a:latin typeface="Times New Roman" pitchFamily="18" charset="0"/>
              </a:rPr>
              <a:t>Tahakkuk Esaslı Muhasebe</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2</a:t>
            </a:fld>
            <a:endParaRPr lang="tr-TR"/>
          </a:p>
        </p:txBody>
      </p:sp>
    </p:spTree>
    <p:extLst>
      <p:ext uri="{BB962C8B-B14F-4D97-AF65-F5344CB8AC3E}">
        <p14:creationId xmlns:p14="http://schemas.microsoft.com/office/powerpoint/2010/main" val="1809802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404664"/>
            <a:ext cx="7498080" cy="576064"/>
          </a:xfrm>
        </p:spPr>
        <p:txBody>
          <a:bodyPr>
            <a:noAutofit/>
          </a:bodyPr>
          <a:lstStyle/>
          <a:p>
            <a:pPr lvl="1" algn="ctr" rtl="0">
              <a:spcBef>
                <a:spcPct val="0"/>
              </a:spcBef>
            </a:pPr>
            <a:r>
              <a:rPr lang="tr-TR" altLang="tr-TR" sz="3600" b="1" dirty="0" smtClean="0">
                <a:solidFill>
                  <a:srgbClr val="FF3300"/>
                </a:solidFill>
              </a:rPr>
              <a:t/>
            </a:r>
            <a:br>
              <a:rPr lang="tr-TR" altLang="tr-TR" sz="3600" b="1" dirty="0" smtClean="0">
                <a:solidFill>
                  <a:srgbClr val="FF3300"/>
                </a:solidFill>
              </a:rPr>
            </a:br>
            <a:r>
              <a:rPr lang="tr-TR" altLang="tr-TR" sz="3600" b="1" dirty="0" smtClean="0">
                <a:solidFill>
                  <a:srgbClr val="FF3300"/>
                </a:solidFill>
              </a:rPr>
              <a:t>Özellikleri nelerdir?</a:t>
            </a:r>
            <a:br>
              <a:rPr lang="tr-TR" altLang="tr-TR" sz="3600" b="1" dirty="0" smtClean="0">
                <a:solidFill>
                  <a:srgbClr val="FF3300"/>
                </a:solidFill>
              </a:rPr>
            </a:br>
            <a:endParaRPr lang="tr-TR" sz="3600" dirty="0"/>
          </a:p>
        </p:txBody>
      </p:sp>
      <p:sp>
        <p:nvSpPr>
          <p:cNvPr id="3" name="İçerik Yer Tutucusu 2"/>
          <p:cNvSpPr>
            <a:spLocks noGrp="1"/>
          </p:cNvSpPr>
          <p:nvPr>
            <p:ph idx="1"/>
          </p:nvPr>
        </p:nvSpPr>
        <p:spPr>
          <a:xfrm>
            <a:off x="1435608" y="1196752"/>
            <a:ext cx="7498080" cy="5051648"/>
          </a:xfrm>
        </p:spPr>
        <p:txBody>
          <a:bodyPr/>
          <a:lstStyle/>
          <a:p>
            <a:endParaRPr lang="tr-TR" altLang="tr-TR" sz="1400" b="1" dirty="0">
              <a:solidFill>
                <a:srgbClr val="FF3300"/>
              </a:solidFill>
            </a:endParaRPr>
          </a:p>
          <a:p>
            <a:pPr lvl="1">
              <a:buFontTx/>
              <a:buChar char="•"/>
            </a:pPr>
            <a:r>
              <a:rPr lang="tr-TR" altLang="tr-TR" b="1" dirty="0">
                <a:solidFill>
                  <a:srgbClr val="003366"/>
                </a:solidFill>
              </a:rPr>
              <a:t>Devamlılık</a:t>
            </a:r>
            <a:r>
              <a:rPr lang="tr-TR" altLang="tr-TR" dirty="0"/>
              <a:t> esasına dayanan bir süreçtir</a:t>
            </a:r>
          </a:p>
          <a:p>
            <a:pPr>
              <a:buFontTx/>
              <a:buChar char="•"/>
            </a:pPr>
            <a:endParaRPr lang="tr-TR" altLang="tr-TR" sz="2800" dirty="0"/>
          </a:p>
          <a:p>
            <a:pPr lvl="1">
              <a:buFontTx/>
              <a:buChar char="•"/>
            </a:pPr>
            <a:r>
              <a:rPr lang="tr-TR" altLang="tr-TR" dirty="0"/>
              <a:t>İdareyi hedeflerine ulaştırma amacı taşıyan bir </a:t>
            </a:r>
            <a:r>
              <a:rPr lang="tr-TR" altLang="tr-TR" b="1" dirty="0">
                <a:solidFill>
                  <a:srgbClr val="003366"/>
                </a:solidFill>
              </a:rPr>
              <a:t>yönetim aracıdır</a:t>
            </a:r>
          </a:p>
          <a:p>
            <a:pPr>
              <a:buFontTx/>
              <a:buChar char="•"/>
            </a:pPr>
            <a:endParaRPr lang="tr-TR" altLang="tr-TR" sz="2800" b="1" dirty="0">
              <a:solidFill>
                <a:srgbClr val="003366"/>
              </a:solidFill>
            </a:endParaRPr>
          </a:p>
          <a:p>
            <a:pPr lvl="1">
              <a:buFontTx/>
              <a:buChar char="•"/>
            </a:pPr>
            <a:r>
              <a:rPr lang="tr-TR" altLang="tr-TR" dirty="0"/>
              <a:t>Hedeflere ulaşabilmek için </a:t>
            </a:r>
            <a:r>
              <a:rPr lang="tr-TR" altLang="tr-TR" b="1" dirty="0">
                <a:solidFill>
                  <a:srgbClr val="003366"/>
                </a:solidFill>
              </a:rPr>
              <a:t>makul 	            güvence sağlar</a:t>
            </a:r>
          </a:p>
          <a:p>
            <a:pPr>
              <a:buFontTx/>
              <a:buChar char="•"/>
            </a:pPr>
            <a:endParaRPr lang="tr-TR" altLang="tr-TR" sz="2800" b="1" dirty="0">
              <a:solidFill>
                <a:srgbClr val="FF0000"/>
              </a:solidFill>
            </a:endParaRPr>
          </a:p>
          <a:p>
            <a:pPr lvl="1">
              <a:buFontTx/>
              <a:buChar char="•"/>
            </a:pPr>
            <a:r>
              <a:rPr lang="tr-TR" altLang="tr-TR" b="1" dirty="0">
                <a:solidFill>
                  <a:srgbClr val="003366"/>
                </a:solidFill>
              </a:rPr>
              <a:t>Risk</a:t>
            </a:r>
            <a:r>
              <a:rPr lang="tr-TR" altLang="tr-TR" dirty="0">
                <a:solidFill>
                  <a:srgbClr val="003366"/>
                </a:solidFill>
              </a:rPr>
              <a:t> </a:t>
            </a:r>
            <a:r>
              <a:rPr lang="tr-TR" altLang="tr-TR" dirty="0"/>
              <a:t>esasına dayanır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20</a:t>
            </a:fld>
            <a:endParaRPr lang="tr-TR"/>
          </a:p>
        </p:txBody>
      </p:sp>
    </p:spTree>
    <p:extLst>
      <p:ext uri="{BB962C8B-B14F-4D97-AF65-F5344CB8AC3E}">
        <p14:creationId xmlns:p14="http://schemas.microsoft.com/office/powerpoint/2010/main" val="2195422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850106"/>
          </a:xfrm>
        </p:spPr>
        <p:txBody>
          <a:bodyPr>
            <a:normAutofit/>
          </a:bodyPr>
          <a:lstStyle/>
          <a:p>
            <a:pPr algn="ctr"/>
            <a:r>
              <a:rPr lang="tr-TR" sz="4000" dirty="0" smtClean="0">
                <a:solidFill>
                  <a:srgbClr val="FF0000"/>
                </a:solidFill>
                <a:effectLst/>
              </a:rPr>
              <a:t>İç Kontrol Sistemi</a:t>
            </a:r>
            <a:endParaRPr lang="tr-TR" sz="4000" dirty="0">
              <a:solidFill>
                <a:srgbClr val="FF0000"/>
              </a:solidFill>
              <a:effectLst/>
            </a:endParaRPr>
          </a:p>
        </p:txBody>
      </p:sp>
      <p:sp>
        <p:nvSpPr>
          <p:cNvPr id="3" name="İçerik Yer Tutucusu 2"/>
          <p:cNvSpPr>
            <a:spLocks noGrp="1"/>
          </p:cNvSpPr>
          <p:nvPr>
            <p:ph idx="1"/>
          </p:nvPr>
        </p:nvSpPr>
        <p:spPr>
          <a:xfrm>
            <a:off x="1403648" y="1268760"/>
            <a:ext cx="7498080" cy="4907632"/>
          </a:xfrm>
        </p:spPr>
        <p:txBody>
          <a:bodyPr>
            <a:normAutofit fontScale="92500" lnSpcReduction="20000"/>
          </a:bodyPr>
          <a:lstStyle/>
          <a:p>
            <a:pPr>
              <a:buFontTx/>
              <a:buChar char="•"/>
            </a:pPr>
            <a:r>
              <a:rPr lang="tr-TR" altLang="tr-TR" b="1" dirty="0">
                <a:solidFill>
                  <a:srgbClr val="003366"/>
                </a:solidFill>
              </a:rPr>
              <a:t> Yönetimin sorumluluğundadır</a:t>
            </a:r>
          </a:p>
          <a:p>
            <a:pPr>
              <a:buFontTx/>
              <a:buChar char="•"/>
            </a:pPr>
            <a:endParaRPr lang="tr-TR" altLang="tr-TR" b="1" dirty="0">
              <a:solidFill>
                <a:srgbClr val="003366"/>
              </a:solidFill>
            </a:endParaRPr>
          </a:p>
          <a:p>
            <a:pPr>
              <a:buFontTx/>
              <a:buChar char="•"/>
            </a:pPr>
            <a:r>
              <a:rPr lang="tr-TR" altLang="tr-TR" dirty="0"/>
              <a:t> Mali ve mali olmayan </a:t>
            </a:r>
            <a:r>
              <a:rPr lang="tr-TR" altLang="tr-TR" b="1" dirty="0">
                <a:solidFill>
                  <a:srgbClr val="003366"/>
                </a:solidFill>
              </a:rPr>
              <a:t>tüm </a:t>
            </a:r>
            <a:r>
              <a:rPr lang="tr-TR" altLang="tr-TR" b="1" dirty="0" smtClean="0">
                <a:solidFill>
                  <a:srgbClr val="003366"/>
                </a:solidFill>
              </a:rPr>
              <a:t>işlemleri </a:t>
            </a:r>
            <a:r>
              <a:rPr lang="tr-TR" altLang="tr-TR" b="1" dirty="0">
                <a:solidFill>
                  <a:srgbClr val="003366"/>
                </a:solidFill>
              </a:rPr>
              <a:t>kapsar.</a:t>
            </a:r>
          </a:p>
          <a:p>
            <a:pPr>
              <a:buFontTx/>
              <a:buChar char="•"/>
            </a:pPr>
            <a:endParaRPr lang="tr-TR" altLang="tr-TR" b="1" dirty="0">
              <a:solidFill>
                <a:srgbClr val="003366"/>
              </a:solidFill>
            </a:endParaRPr>
          </a:p>
          <a:p>
            <a:pPr>
              <a:buFontTx/>
              <a:buChar char="•"/>
            </a:pPr>
            <a:r>
              <a:rPr lang="tr-TR" altLang="tr-TR" b="1" dirty="0">
                <a:solidFill>
                  <a:srgbClr val="003366"/>
                </a:solidFill>
              </a:rPr>
              <a:t> Sadece</a:t>
            </a:r>
            <a:r>
              <a:rPr lang="tr-TR" altLang="tr-TR" dirty="0"/>
              <a:t> yazılı dokümanlara </a:t>
            </a:r>
            <a:r>
              <a:rPr lang="tr-TR" altLang="tr-TR" b="1" dirty="0"/>
              <a:t>(broşür, form, belge, el kitabı vb.)</a:t>
            </a:r>
            <a:r>
              <a:rPr lang="tr-TR" altLang="tr-TR" dirty="0"/>
              <a:t> dayanmaz</a:t>
            </a:r>
          </a:p>
          <a:p>
            <a:pPr>
              <a:buFontTx/>
              <a:buChar char="•"/>
            </a:pPr>
            <a:endParaRPr lang="tr-TR" altLang="tr-TR" dirty="0"/>
          </a:p>
          <a:p>
            <a:pPr>
              <a:buFontTx/>
              <a:buChar char="•"/>
            </a:pPr>
            <a:r>
              <a:rPr lang="tr-TR" altLang="tr-TR" b="1" dirty="0">
                <a:solidFill>
                  <a:srgbClr val="003366"/>
                </a:solidFill>
              </a:rPr>
              <a:t>Bütün görevlileri</a:t>
            </a:r>
            <a:r>
              <a:rPr lang="tr-TR" altLang="tr-TR" dirty="0">
                <a:solidFill>
                  <a:srgbClr val="FF0000"/>
                </a:solidFill>
              </a:rPr>
              <a:t> </a:t>
            </a:r>
            <a:r>
              <a:rPr lang="tr-TR" altLang="tr-TR" dirty="0"/>
              <a:t>kapsar</a:t>
            </a:r>
          </a:p>
          <a:p>
            <a:pPr>
              <a:buFontTx/>
              <a:buChar char="•"/>
            </a:pPr>
            <a:endParaRPr lang="tr-TR" altLang="tr-TR" dirty="0"/>
          </a:p>
          <a:p>
            <a:pPr>
              <a:buFontTx/>
              <a:buChar char="•"/>
            </a:pPr>
            <a:r>
              <a:rPr lang="tr-TR" altLang="tr-TR" dirty="0"/>
              <a:t>Yılda en az bir kez </a:t>
            </a:r>
            <a:r>
              <a:rPr lang="tr-TR" altLang="tr-TR" b="1" dirty="0">
                <a:solidFill>
                  <a:srgbClr val="003366"/>
                </a:solidFill>
              </a:rPr>
              <a:t>değerlendirilir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21</a:t>
            </a:fld>
            <a:endParaRPr lang="tr-TR"/>
          </a:p>
        </p:txBody>
      </p:sp>
    </p:spTree>
    <p:extLst>
      <p:ext uri="{BB962C8B-B14F-4D97-AF65-F5344CB8AC3E}">
        <p14:creationId xmlns:p14="http://schemas.microsoft.com/office/powerpoint/2010/main" val="37799515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3"/>
          <p:cNvSpPr>
            <a:spLocks noGrp="1" noChangeArrowheads="1"/>
          </p:cNvSpPr>
          <p:nvPr>
            <p:ph idx="1"/>
          </p:nvPr>
        </p:nvSpPr>
        <p:spPr>
          <a:xfrm>
            <a:off x="1187624" y="1052736"/>
            <a:ext cx="7781751" cy="5544616"/>
          </a:xfrm>
        </p:spPr>
        <p:txBody>
          <a:bodyPr>
            <a:normAutofit fontScale="25000" lnSpcReduction="20000"/>
          </a:bodyPr>
          <a:lstStyle/>
          <a:p>
            <a:pPr marL="0" indent="0" algn="just" eaLnBrk="1" fontAlgn="auto" hangingPunct="1">
              <a:lnSpc>
                <a:spcPct val="80000"/>
              </a:lnSpc>
              <a:spcAft>
                <a:spcPts val="0"/>
              </a:spcAft>
              <a:buNone/>
              <a:defRPr/>
            </a:pPr>
            <a:endParaRPr lang="tr-TR" sz="4300" dirty="0"/>
          </a:p>
          <a:p>
            <a:pPr marL="0" indent="0" algn="just" eaLnBrk="1" fontAlgn="auto" hangingPunct="1">
              <a:lnSpc>
                <a:spcPct val="120000"/>
              </a:lnSpc>
              <a:spcBef>
                <a:spcPts val="0"/>
              </a:spcBef>
              <a:spcAft>
                <a:spcPts val="0"/>
              </a:spcAft>
              <a:buNone/>
              <a:defRPr/>
            </a:pPr>
            <a:r>
              <a:rPr lang="tr-TR" sz="9600" dirty="0" smtClean="0"/>
              <a:t>İdarelerin;   </a:t>
            </a:r>
          </a:p>
          <a:p>
            <a:pPr marL="274320" indent="-274320" algn="just" eaLnBrk="1" fontAlgn="auto" hangingPunct="1">
              <a:lnSpc>
                <a:spcPct val="120000"/>
              </a:lnSpc>
              <a:spcBef>
                <a:spcPts val="0"/>
              </a:spcBef>
              <a:spcAft>
                <a:spcPts val="0"/>
              </a:spcAft>
              <a:buFont typeface="Wingdings 2"/>
              <a:buChar char=""/>
              <a:defRPr/>
            </a:pPr>
            <a:r>
              <a:rPr lang="tr-TR" sz="9600" dirty="0" smtClean="0">
                <a:solidFill>
                  <a:schemeClr val="tx1">
                    <a:tint val="85000"/>
                  </a:schemeClr>
                </a:solidFill>
              </a:rPr>
              <a:t>gelir</a:t>
            </a:r>
            <a:r>
              <a:rPr lang="tr-TR" sz="9600" dirty="0" smtClean="0">
                <a:solidFill>
                  <a:schemeClr val="tx1">
                    <a:tint val="85000"/>
                  </a:schemeClr>
                </a:solidFill>
              </a:rPr>
              <a:t>, </a:t>
            </a:r>
            <a:r>
              <a:rPr lang="tr-TR" sz="9600" dirty="0" smtClean="0">
                <a:solidFill>
                  <a:schemeClr val="tx1">
                    <a:tint val="85000"/>
                  </a:schemeClr>
                </a:solidFill>
              </a:rPr>
              <a:t>  gider</a:t>
            </a:r>
            <a:r>
              <a:rPr lang="tr-TR" sz="9600" dirty="0" smtClean="0">
                <a:solidFill>
                  <a:schemeClr val="tx1">
                    <a:tint val="85000"/>
                  </a:schemeClr>
                </a:solidFill>
              </a:rPr>
              <a:t>, </a:t>
            </a:r>
            <a:endParaRPr lang="tr-TR" sz="9600" dirty="0" smtClean="0">
              <a:solidFill>
                <a:schemeClr val="tx1">
                  <a:tint val="85000"/>
                </a:schemeClr>
              </a:solidFill>
            </a:endParaRPr>
          </a:p>
          <a:p>
            <a:pPr marL="274320" indent="-274320" algn="just" eaLnBrk="1" fontAlgn="auto" hangingPunct="1">
              <a:lnSpc>
                <a:spcPct val="120000"/>
              </a:lnSpc>
              <a:spcBef>
                <a:spcPts val="0"/>
              </a:spcBef>
              <a:spcAft>
                <a:spcPts val="0"/>
              </a:spcAft>
              <a:buFont typeface="Wingdings 2"/>
              <a:buChar char=""/>
              <a:defRPr/>
            </a:pPr>
            <a:r>
              <a:rPr lang="tr-TR" sz="9600" dirty="0" smtClean="0">
                <a:solidFill>
                  <a:schemeClr val="tx1">
                    <a:tint val="85000"/>
                  </a:schemeClr>
                </a:solidFill>
              </a:rPr>
              <a:t>varlık </a:t>
            </a:r>
            <a:r>
              <a:rPr lang="tr-TR" sz="9600" dirty="0" smtClean="0">
                <a:solidFill>
                  <a:schemeClr val="tx1">
                    <a:tint val="85000"/>
                  </a:schemeClr>
                </a:solidFill>
              </a:rPr>
              <a:t>ve </a:t>
            </a:r>
            <a:r>
              <a:rPr lang="tr-TR" sz="9600" dirty="0" smtClean="0">
                <a:solidFill>
                  <a:schemeClr val="tx1">
                    <a:tint val="85000"/>
                  </a:schemeClr>
                </a:solidFill>
              </a:rPr>
              <a:t> yükümlülüklerine </a:t>
            </a:r>
            <a:r>
              <a:rPr lang="tr-TR" sz="9600" dirty="0">
                <a:solidFill>
                  <a:schemeClr val="tx1">
                    <a:tint val="85000"/>
                  </a:schemeClr>
                </a:solidFill>
              </a:rPr>
              <a:t> </a:t>
            </a:r>
            <a:r>
              <a:rPr lang="tr-TR" sz="9600" dirty="0" smtClean="0"/>
              <a:t>ilişkin </a:t>
            </a:r>
            <a:r>
              <a:rPr lang="tr-TR" sz="9600" dirty="0" smtClean="0">
                <a:solidFill>
                  <a:srgbClr val="FF0000"/>
                </a:solidFill>
              </a:rPr>
              <a:t>mali karar ve işlemlerin;</a:t>
            </a:r>
            <a:r>
              <a:rPr lang="tr-TR" sz="9600" dirty="0" smtClean="0"/>
              <a:t> </a:t>
            </a:r>
          </a:p>
          <a:p>
            <a:pPr marL="0" indent="0" algn="just" eaLnBrk="1" fontAlgn="auto" hangingPunct="1">
              <a:lnSpc>
                <a:spcPct val="120000"/>
              </a:lnSpc>
              <a:spcBef>
                <a:spcPts val="0"/>
              </a:spcBef>
              <a:spcAft>
                <a:spcPts val="0"/>
              </a:spcAft>
              <a:buNone/>
              <a:defRPr/>
            </a:pPr>
            <a:r>
              <a:rPr lang="tr-TR" sz="9600" dirty="0"/>
              <a:t>İ</a:t>
            </a:r>
            <a:r>
              <a:rPr lang="tr-TR" sz="9600" dirty="0" smtClean="0"/>
              <a:t>darenin </a:t>
            </a:r>
            <a:endParaRPr lang="tr-TR" sz="9600" dirty="0" smtClean="0"/>
          </a:p>
          <a:p>
            <a:pPr marL="557213" lvl="1" algn="just" eaLnBrk="1" fontAlgn="auto" hangingPunct="1">
              <a:lnSpc>
                <a:spcPct val="120000"/>
              </a:lnSpc>
              <a:spcBef>
                <a:spcPts val="0"/>
              </a:spcBef>
              <a:spcAft>
                <a:spcPts val="0"/>
              </a:spcAft>
              <a:buClr>
                <a:schemeClr val="accent4"/>
              </a:buClr>
              <a:buFont typeface="Wingdings 2"/>
              <a:buChar char=""/>
              <a:defRPr/>
            </a:pPr>
            <a:r>
              <a:rPr lang="tr-TR" sz="9600" dirty="0" smtClean="0">
                <a:solidFill>
                  <a:schemeClr val="tx1">
                    <a:tint val="85000"/>
                  </a:schemeClr>
                </a:solidFill>
              </a:rPr>
              <a:t>bütçesi, </a:t>
            </a:r>
          </a:p>
          <a:p>
            <a:pPr marL="557213" lvl="1" algn="just" eaLnBrk="1" fontAlgn="auto" hangingPunct="1">
              <a:lnSpc>
                <a:spcPct val="120000"/>
              </a:lnSpc>
              <a:spcBef>
                <a:spcPts val="0"/>
              </a:spcBef>
              <a:spcAft>
                <a:spcPts val="0"/>
              </a:spcAft>
              <a:buClr>
                <a:schemeClr val="accent4"/>
              </a:buClr>
              <a:buFont typeface="Wingdings 2"/>
              <a:buChar char=""/>
              <a:defRPr/>
            </a:pPr>
            <a:r>
              <a:rPr lang="tr-TR" sz="9600" dirty="0" smtClean="0">
                <a:solidFill>
                  <a:schemeClr val="tx1">
                    <a:tint val="85000"/>
                  </a:schemeClr>
                </a:solidFill>
              </a:rPr>
              <a:t>bütçe tertibi, </a:t>
            </a:r>
          </a:p>
          <a:p>
            <a:pPr marL="557213" lvl="1" algn="just" eaLnBrk="1" fontAlgn="auto" hangingPunct="1">
              <a:lnSpc>
                <a:spcPct val="120000"/>
              </a:lnSpc>
              <a:spcBef>
                <a:spcPts val="0"/>
              </a:spcBef>
              <a:spcAft>
                <a:spcPts val="0"/>
              </a:spcAft>
              <a:buClr>
                <a:schemeClr val="accent4"/>
              </a:buClr>
              <a:buFont typeface="Wingdings 2"/>
              <a:buChar char=""/>
              <a:defRPr/>
            </a:pPr>
            <a:r>
              <a:rPr lang="tr-TR" sz="9600" dirty="0" smtClean="0">
                <a:solidFill>
                  <a:schemeClr val="tx1">
                    <a:tint val="85000"/>
                  </a:schemeClr>
                </a:solidFill>
              </a:rPr>
              <a:t>kullanılabilir ödenek tutarı, </a:t>
            </a:r>
          </a:p>
          <a:p>
            <a:pPr marL="557213" lvl="1" algn="just" eaLnBrk="1" fontAlgn="auto" hangingPunct="1">
              <a:lnSpc>
                <a:spcPct val="120000"/>
              </a:lnSpc>
              <a:spcBef>
                <a:spcPts val="0"/>
              </a:spcBef>
              <a:spcAft>
                <a:spcPts val="0"/>
              </a:spcAft>
              <a:buClr>
                <a:schemeClr val="accent4"/>
              </a:buClr>
              <a:buFont typeface="Wingdings 2"/>
              <a:buChar char=""/>
              <a:defRPr/>
            </a:pPr>
            <a:r>
              <a:rPr lang="tr-TR" sz="9600" dirty="0" smtClean="0">
                <a:solidFill>
                  <a:schemeClr val="tx1">
                    <a:tint val="85000"/>
                  </a:schemeClr>
                </a:solidFill>
              </a:rPr>
              <a:t>ayrıntılı harcama programı, </a:t>
            </a:r>
          </a:p>
          <a:p>
            <a:pPr marL="557213" lvl="1" algn="just" eaLnBrk="1" fontAlgn="auto" hangingPunct="1">
              <a:lnSpc>
                <a:spcPct val="120000"/>
              </a:lnSpc>
              <a:spcBef>
                <a:spcPts val="0"/>
              </a:spcBef>
              <a:spcAft>
                <a:spcPts val="0"/>
              </a:spcAft>
              <a:buClr>
                <a:schemeClr val="accent4"/>
              </a:buClr>
              <a:buFont typeface="Wingdings 2"/>
              <a:buChar char=""/>
              <a:defRPr/>
            </a:pPr>
            <a:r>
              <a:rPr lang="tr-TR" sz="9600" dirty="0" smtClean="0">
                <a:solidFill>
                  <a:schemeClr val="tx1">
                    <a:tint val="85000"/>
                  </a:schemeClr>
                </a:solidFill>
              </a:rPr>
              <a:t>finansman programı, </a:t>
            </a:r>
          </a:p>
          <a:p>
            <a:pPr marL="557213" lvl="1" algn="just" eaLnBrk="1" fontAlgn="auto" hangingPunct="1">
              <a:lnSpc>
                <a:spcPct val="120000"/>
              </a:lnSpc>
              <a:spcBef>
                <a:spcPts val="0"/>
              </a:spcBef>
              <a:spcAft>
                <a:spcPts val="0"/>
              </a:spcAft>
              <a:buClr>
                <a:schemeClr val="accent4"/>
              </a:buClr>
              <a:buFont typeface="Wingdings 2"/>
              <a:buChar char=""/>
              <a:defRPr/>
            </a:pPr>
            <a:r>
              <a:rPr lang="tr-TR" sz="9600" dirty="0" smtClean="0">
                <a:solidFill>
                  <a:schemeClr val="tx1">
                    <a:tint val="85000"/>
                  </a:schemeClr>
                </a:solidFill>
              </a:rPr>
              <a:t>merkezi yönetim bütçe kanunu ve </a:t>
            </a:r>
            <a:r>
              <a:rPr lang="tr-TR" sz="9600" dirty="0" smtClean="0">
                <a:solidFill>
                  <a:schemeClr val="tx1">
                    <a:tint val="85000"/>
                  </a:schemeClr>
                </a:solidFill>
              </a:rPr>
              <a:t>diğer </a:t>
            </a:r>
            <a:r>
              <a:rPr lang="tr-TR" sz="9600" dirty="0" smtClean="0">
                <a:solidFill>
                  <a:srgbClr val="FF0000"/>
                </a:solidFill>
              </a:rPr>
              <a:t>mali mevzuat hükümlerine </a:t>
            </a:r>
            <a:r>
              <a:rPr lang="tr-TR" sz="9600" dirty="0" smtClean="0">
                <a:solidFill>
                  <a:srgbClr val="FF0000"/>
                </a:solidFill>
              </a:rPr>
              <a:t>uygunluğu </a:t>
            </a:r>
            <a:r>
              <a:rPr lang="tr-TR" sz="9600" dirty="0">
                <a:solidFill>
                  <a:srgbClr val="FF0000"/>
                </a:solidFill>
              </a:rPr>
              <a:t>ve </a:t>
            </a:r>
          </a:p>
          <a:p>
            <a:pPr marL="557213" lvl="1" algn="just" eaLnBrk="1" fontAlgn="auto" hangingPunct="1">
              <a:lnSpc>
                <a:spcPct val="120000"/>
              </a:lnSpc>
              <a:spcBef>
                <a:spcPts val="0"/>
              </a:spcBef>
              <a:spcAft>
                <a:spcPts val="0"/>
              </a:spcAft>
              <a:buClr>
                <a:schemeClr val="accent2"/>
              </a:buClr>
              <a:buFont typeface="Wingdings 2"/>
              <a:buChar char=""/>
              <a:defRPr/>
            </a:pPr>
            <a:r>
              <a:rPr lang="tr-TR" sz="9600" dirty="0" smtClean="0">
                <a:solidFill>
                  <a:srgbClr val="FF0000"/>
                </a:solidFill>
              </a:rPr>
              <a:t>kaynakların etkili, ekonomik ve verimli bir şekilde kullanılması</a:t>
            </a:r>
          </a:p>
          <a:p>
            <a:pPr marL="274320" indent="-274320" algn="just" eaLnBrk="1" fontAlgn="auto" hangingPunct="1">
              <a:lnSpc>
                <a:spcPct val="120000"/>
              </a:lnSpc>
              <a:spcBef>
                <a:spcPts val="0"/>
              </a:spcBef>
              <a:spcAft>
                <a:spcPts val="0"/>
              </a:spcAft>
              <a:buFont typeface="Wingdings" pitchFamily="2" charset="2"/>
              <a:buNone/>
              <a:defRPr/>
            </a:pPr>
            <a:r>
              <a:rPr lang="tr-TR" sz="9600" dirty="0" smtClean="0">
                <a:solidFill>
                  <a:srgbClr val="FF0000"/>
                </a:solidFill>
              </a:rPr>
              <a:t>yönlerinden yapılan kontroldür.</a:t>
            </a:r>
          </a:p>
          <a:p>
            <a:pPr marL="274320" indent="-274320" eaLnBrk="1" fontAlgn="auto" hangingPunct="1">
              <a:lnSpc>
                <a:spcPct val="80000"/>
              </a:lnSpc>
              <a:spcAft>
                <a:spcPts val="0"/>
              </a:spcAft>
              <a:buFont typeface="Wingdings 2"/>
              <a:buChar char=""/>
              <a:defRPr/>
            </a:pPr>
            <a:endParaRPr lang="tr-TR" sz="11200" dirty="0" smtClean="0"/>
          </a:p>
          <a:p>
            <a:pPr marL="274320" indent="-274320" algn="just" eaLnBrk="1" fontAlgn="auto" hangingPunct="1">
              <a:lnSpc>
                <a:spcPct val="80000"/>
              </a:lnSpc>
              <a:spcAft>
                <a:spcPts val="0"/>
              </a:spcAft>
              <a:buFont typeface="Wingdings" pitchFamily="2" charset="2"/>
              <a:buNone/>
              <a:defRPr/>
            </a:pPr>
            <a:endParaRPr lang="tr-TR" sz="11200" dirty="0" smtClean="0"/>
          </a:p>
          <a:p>
            <a:pPr marL="274320" indent="-274320" algn="just" eaLnBrk="1" fontAlgn="auto" hangingPunct="1">
              <a:lnSpc>
                <a:spcPct val="80000"/>
              </a:lnSpc>
              <a:spcAft>
                <a:spcPts val="0"/>
              </a:spcAft>
              <a:buFont typeface="Wingdings" pitchFamily="2" charset="2"/>
              <a:buNone/>
              <a:defRPr/>
            </a:pPr>
            <a:r>
              <a:rPr lang="tr-TR" sz="11200" dirty="0" smtClean="0"/>
              <a:t>	</a:t>
            </a:r>
          </a:p>
        </p:txBody>
      </p:sp>
      <p:sp>
        <p:nvSpPr>
          <p:cNvPr id="7" name="Rectangle 2"/>
          <p:cNvSpPr>
            <a:spLocks noGrp="1" noChangeArrowheads="1"/>
          </p:cNvSpPr>
          <p:nvPr>
            <p:ph type="title"/>
          </p:nvPr>
        </p:nvSpPr>
        <p:spPr>
          <a:xfrm>
            <a:off x="1403648" y="260648"/>
            <a:ext cx="6368752" cy="648072"/>
          </a:xfrm>
        </p:spPr>
        <p:txBody>
          <a:bodyPr anchor="ctr">
            <a:normAutofit/>
          </a:bodyPr>
          <a:lstStyle/>
          <a:p>
            <a:pPr algn="ctr" eaLnBrk="1" fontAlgn="auto" hangingPunct="1">
              <a:spcAft>
                <a:spcPts val="0"/>
              </a:spcAft>
              <a:defRPr/>
            </a:pPr>
            <a:r>
              <a:rPr lang="tr-TR" sz="2400" dirty="0" smtClean="0">
                <a:solidFill>
                  <a:srgbClr val="FFFF00"/>
                </a:solidFill>
              </a:rPr>
              <a:t>         </a:t>
            </a:r>
            <a:r>
              <a:rPr lang="tr-TR" sz="3600" cap="none" dirty="0" smtClean="0"/>
              <a:t>ÖN </a:t>
            </a:r>
            <a:r>
              <a:rPr lang="tr-TR" sz="3600" cap="none" dirty="0" smtClean="0"/>
              <a:t>MALİ KONTROL</a:t>
            </a:r>
          </a:p>
        </p:txBody>
      </p:sp>
    </p:spTree>
    <p:extLst>
      <p:ext uri="{BB962C8B-B14F-4D97-AF65-F5344CB8AC3E}">
        <p14:creationId xmlns:p14="http://schemas.microsoft.com/office/powerpoint/2010/main" val="348755379"/>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idx="1"/>
          </p:nvPr>
        </p:nvSpPr>
        <p:spPr>
          <a:xfrm>
            <a:off x="1403647" y="1268413"/>
            <a:ext cx="6525915" cy="5248275"/>
          </a:xfrm>
        </p:spPr>
        <p:txBody>
          <a:bodyPr/>
          <a:lstStyle/>
          <a:p>
            <a:pPr algn="just" eaLnBrk="1" hangingPunct="1">
              <a:lnSpc>
                <a:spcPct val="90000"/>
              </a:lnSpc>
              <a:buFont typeface="Wingdings" pitchFamily="2" charset="2"/>
              <a:buNone/>
              <a:defRPr/>
            </a:pPr>
            <a:r>
              <a:rPr lang="tr-TR" altLang="tr-TR" sz="2400" dirty="0" smtClean="0"/>
              <a:t>   </a:t>
            </a:r>
            <a:endParaRPr lang="tr-TR" altLang="tr-TR" sz="2400" dirty="0" smtClean="0">
              <a:solidFill>
                <a:srgbClr val="FF0000"/>
              </a:solidFill>
            </a:endParaRPr>
          </a:p>
          <a:p>
            <a:pPr algn="just" eaLnBrk="1" hangingPunct="1">
              <a:lnSpc>
                <a:spcPct val="90000"/>
              </a:lnSpc>
              <a:buFont typeface="Wingdings" pitchFamily="2" charset="2"/>
              <a:buNone/>
              <a:defRPr/>
            </a:pPr>
            <a:r>
              <a:rPr lang="tr-TR" altLang="tr-TR" dirty="0" smtClean="0">
                <a:solidFill>
                  <a:srgbClr val="FF0000"/>
                </a:solidFill>
              </a:rPr>
              <a:t>Kapsam:</a:t>
            </a:r>
            <a:endParaRPr lang="tr-TR" altLang="tr-TR" dirty="0" smtClean="0"/>
          </a:p>
          <a:p>
            <a:pPr algn="just" eaLnBrk="1" hangingPunct="1">
              <a:lnSpc>
                <a:spcPct val="90000"/>
              </a:lnSpc>
              <a:defRPr/>
            </a:pPr>
            <a:r>
              <a:rPr lang="tr-TR" altLang="tr-TR" dirty="0" smtClean="0"/>
              <a:t>Mali karar ve işlemler üzerinde gerçekleştirilen bir kontroldür.</a:t>
            </a:r>
          </a:p>
          <a:p>
            <a:pPr algn="just" eaLnBrk="1" hangingPunct="1">
              <a:lnSpc>
                <a:spcPct val="90000"/>
              </a:lnSpc>
              <a:defRPr/>
            </a:pPr>
            <a:endParaRPr lang="tr-TR" altLang="tr-TR" dirty="0" smtClean="0"/>
          </a:p>
          <a:p>
            <a:pPr algn="just" eaLnBrk="1" hangingPunct="1">
              <a:lnSpc>
                <a:spcPct val="90000"/>
              </a:lnSpc>
              <a:defRPr/>
            </a:pPr>
            <a:r>
              <a:rPr lang="tr-TR" altLang="tr-TR" dirty="0" smtClean="0"/>
              <a:t>Mali mevzuata uygunluk ile ekonomiklik, verimlilik ve etkililik esaslarına uygunluk yönlerinden gerçekleştirilir.</a:t>
            </a:r>
          </a:p>
          <a:p>
            <a:pPr marL="0" indent="0" algn="just" eaLnBrk="1" hangingPunct="1">
              <a:lnSpc>
                <a:spcPct val="90000"/>
              </a:lnSpc>
              <a:buFont typeface="Wingdings 2" panose="05020102010507070707" pitchFamily="18" charset="2"/>
              <a:buNone/>
              <a:defRPr/>
            </a:pPr>
            <a:endParaRPr lang="tr-TR" altLang="tr-TR" sz="2200" dirty="0" smtClean="0"/>
          </a:p>
        </p:txBody>
      </p:sp>
      <p:sp>
        <p:nvSpPr>
          <p:cNvPr id="5" name="Rectangle 2"/>
          <p:cNvSpPr>
            <a:spLocks noGrp="1" noChangeArrowheads="1"/>
          </p:cNvSpPr>
          <p:nvPr>
            <p:ph type="title"/>
          </p:nvPr>
        </p:nvSpPr>
        <p:spPr>
          <a:xfrm>
            <a:off x="1547664" y="357166"/>
            <a:ext cx="6224736" cy="695570"/>
          </a:xfrm>
        </p:spPr>
        <p:txBody>
          <a:bodyPr anchor="ctr">
            <a:normAutofit fontScale="90000"/>
          </a:bodyPr>
          <a:lstStyle/>
          <a:p>
            <a:pPr algn="ctr" eaLnBrk="1" fontAlgn="auto" hangingPunct="1">
              <a:spcAft>
                <a:spcPts val="0"/>
              </a:spcAft>
              <a:defRPr/>
            </a:pPr>
            <a:r>
              <a:rPr lang="tr-TR" sz="2400" dirty="0" smtClean="0">
                <a:solidFill>
                  <a:srgbClr val="FFFF00"/>
                </a:solidFill>
              </a:rPr>
              <a:t>         </a:t>
            </a:r>
            <a:br>
              <a:rPr lang="tr-TR" sz="2400" dirty="0" smtClean="0">
                <a:solidFill>
                  <a:srgbClr val="FFFF00"/>
                </a:solidFill>
              </a:rPr>
            </a:br>
            <a:r>
              <a:rPr lang="tr-TR" sz="4000" cap="none" dirty="0" smtClean="0">
                <a:solidFill>
                  <a:srgbClr val="FF0000"/>
                </a:solidFill>
              </a:rPr>
              <a:t>ÖN MALİ KONTROL</a:t>
            </a:r>
          </a:p>
        </p:txBody>
      </p:sp>
    </p:spTree>
    <p:extLst>
      <p:ext uri="{BB962C8B-B14F-4D97-AF65-F5344CB8AC3E}">
        <p14:creationId xmlns:p14="http://schemas.microsoft.com/office/powerpoint/2010/main" val="920217480"/>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25" y="1519238"/>
            <a:ext cx="17827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4" name="2 İçerik Yer Tutucusu"/>
          <p:cNvSpPr>
            <a:spLocks noGrp="1"/>
          </p:cNvSpPr>
          <p:nvPr>
            <p:ph idx="1"/>
          </p:nvPr>
        </p:nvSpPr>
        <p:spPr>
          <a:xfrm>
            <a:off x="1475656" y="1519238"/>
            <a:ext cx="6480894" cy="4997450"/>
          </a:xfrm>
        </p:spPr>
        <p:txBody>
          <a:bodyPr>
            <a:normAutofit lnSpcReduction="10000"/>
          </a:bodyPr>
          <a:lstStyle/>
          <a:p>
            <a:pPr marL="0" indent="0" eaLnBrk="1" fontAlgn="auto" hangingPunct="1">
              <a:spcAft>
                <a:spcPts val="0"/>
              </a:spcAft>
              <a:buClr>
                <a:srgbClr val="006600"/>
              </a:buClr>
              <a:buNone/>
              <a:defRPr/>
            </a:pPr>
            <a:endParaRPr lang="tr-TR" sz="1800" dirty="0" smtClean="0">
              <a:solidFill>
                <a:srgbClr val="000099"/>
              </a:solidFill>
            </a:endParaRPr>
          </a:p>
          <a:p>
            <a:pPr marL="274320" indent="-274320" eaLnBrk="1" fontAlgn="auto" hangingPunct="1">
              <a:spcAft>
                <a:spcPts val="0"/>
              </a:spcAft>
              <a:buClr>
                <a:srgbClr val="006600"/>
              </a:buClr>
              <a:buFont typeface="Wingdings 2"/>
              <a:buChar char=""/>
              <a:defRPr/>
            </a:pPr>
            <a:r>
              <a:rPr lang="tr-TR" sz="3600" dirty="0" smtClean="0"/>
              <a:t>Niteliği nedir?</a:t>
            </a:r>
            <a:endParaRPr lang="tr-TR" sz="3600" dirty="0"/>
          </a:p>
          <a:p>
            <a:pPr marL="274320" indent="-274320" eaLnBrk="1" fontAlgn="auto" hangingPunct="1">
              <a:spcAft>
                <a:spcPts val="0"/>
              </a:spcAft>
              <a:buClr>
                <a:srgbClr val="006600"/>
              </a:buClr>
              <a:buFont typeface="Wingdings 2"/>
              <a:buChar char=""/>
              <a:defRPr/>
            </a:pPr>
            <a:endParaRPr lang="tr-TR" sz="3600" dirty="0" smtClean="0">
              <a:solidFill>
                <a:srgbClr val="000099"/>
              </a:solidFill>
            </a:endParaRPr>
          </a:p>
          <a:p>
            <a:pPr marL="274320" indent="-274320" eaLnBrk="1" fontAlgn="auto" hangingPunct="1">
              <a:spcAft>
                <a:spcPts val="0"/>
              </a:spcAft>
              <a:buClr>
                <a:srgbClr val="006600"/>
              </a:buClr>
              <a:buFont typeface="Wingdings 2"/>
              <a:buChar char=""/>
              <a:defRPr/>
            </a:pPr>
            <a:r>
              <a:rPr lang="tr-TR" sz="3600" dirty="0" smtClean="0"/>
              <a:t>Bağlayıcı mı?</a:t>
            </a:r>
          </a:p>
          <a:p>
            <a:pPr marL="0" indent="0" eaLnBrk="1" fontAlgn="auto" hangingPunct="1">
              <a:spcAft>
                <a:spcPts val="0"/>
              </a:spcAft>
              <a:buClr>
                <a:srgbClr val="006600"/>
              </a:buClr>
              <a:buNone/>
              <a:defRPr/>
            </a:pPr>
            <a:endParaRPr lang="tr-TR" sz="3600" dirty="0" smtClean="0"/>
          </a:p>
          <a:p>
            <a:pPr marL="274320" indent="-274320" eaLnBrk="1" fontAlgn="auto" hangingPunct="1">
              <a:spcAft>
                <a:spcPts val="0"/>
              </a:spcAft>
              <a:buClr>
                <a:srgbClr val="006600"/>
              </a:buClr>
              <a:buFont typeface="Wingdings 2"/>
              <a:buChar char=""/>
              <a:defRPr/>
            </a:pPr>
            <a:r>
              <a:rPr lang="tr-TR" sz="3600" dirty="0" smtClean="0"/>
              <a:t>Harcama yetkilileri ve gerçekleştirme görevlilerinin </a:t>
            </a:r>
            <a:r>
              <a:rPr lang="tr-TR" sz="3600" dirty="0" smtClean="0"/>
              <a:t>sorumluluğunu </a:t>
            </a:r>
            <a:r>
              <a:rPr lang="tr-TR" sz="3600" dirty="0" smtClean="0"/>
              <a:t>ortadan kaldırır mı?</a:t>
            </a:r>
          </a:p>
          <a:p>
            <a:pPr marL="274320" indent="-274320" eaLnBrk="1" fontAlgn="auto" hangingPunct="1">
              <a:spcAft>
                <a:spcPts val="0"/>
              </a:spcAft>
              <a:buClr>
                <a:srgbClr val="006600"/>
              </a:buClr>
              <a:buFontTx/>
              <a:buNone/>
              <a:defRPr/>
            </a:pPr>
            <a:endParaRPr lang="tr-TR" sz="2400" dirty="0" smtClean="0"/>
          </a:p>
          <a:p>
            <a:pPr marL="274320" indent="-274320" eaLnBrk="1" fontAlgn="auto" hangingPunct="1">
              <a:spcAft>
                <a:spcPts val="0"/>
              </a:spcAft>
              <a:buFont typeface="Wingdings 2"/>
              <a:buChar char=""/>
              <a:defRPr/>
            </a:pPr>
            <a:endParaRPr lang="tr-TR" sz="2400" dirty="0" smtClean="0"/>
          </a:p>
        </p:txBody>
      </p:sp>
      <p:sp>
        <p:nvSpPr>
          <p:cNvPr id="6" name="Rectangle 2"/>
          <p:cNvSpPr>
            <a:spLocks noGrp="1" noChangeArrowheads="1"/>
          </p:cNvSpPr>
          <p:nvPr>
            <p:ph type="title"/>
          </p:nvPr>
        </p:nvSpPr>
        <p:spPr>
          <a:xfrm>
            <a:off x="1475656" y="357166"/>
            <a:ext cx="6296744" cy="839586"/>
          </a:xfrm>
        </p:spPr>
        <p:txBody>
          <a:bodyPr anchor="ctr">
            <a:normAutofit fontScale="90000"/>
          </a:bodyPr>
          <a:lstStyle/>
          <a:p>
            <a:pPr algn="ctr" eaLnBrk="1" fontAlgn="auto" hangingPunct="1">
              <a:spcAft>
                <a:spcPts val="0"/>
              </a:spcAft>
              <a:defRPr/>
            </a:pPr>
            <a:r>
              <a:rPr lang="tr-TR" sz="2400" dirty="0" smtClean="0">
                <a:solidFill>
                  <a:srgbClr val="FFFF00"/>
                </a:solidFill>
              </a:rPr>
              <a:t>         </a:t>
            </a:r>
            <a:br>
              <a:rPr lang="tr-TR" sz="2400" dirty="0" smtClean="0">
                <a:solidFill>
                  <a:srgbClr val="FFFF00"/>
                </a:solidFill>
              </a:rPr>
            </a:br>
            <a:r>
              <a:rPr lang="tr-TR" sz="3600" cap="none" dirty="0" smtClean="0">
                <a:solidFill>
                  <a:srgbClr val="FF0000"/>
                </a:solidFill>
              </a:rPr>
              <a:t>ÖN MALİ KONTROL</a:t>
            </a:r>
          </a:p>
        </p:txBody>
      </p:sp>
    </p:spTree>
    <p:extLst>
      <p:ext uri="{BB962C8B-B14F-4D97-AF65-F5344CB8AC3E}">
        <p14:creationId xmlns:p14="http://schemas.microsoft.com/office/powerpoint/2010/main" val="2317872053"/>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p:txBody>
          <a:bodyPr/>
          <a:lstStyle/>
          <a:p>
            <a:pPr marL="82296" indent="0" eaLnBrk="1" hangingPunct="1">
              <a:buNone/>
            </a:pPr>
            <a:endParaRPr lang="tr-TR" altLang="tr-TR" dirty="0" smtClean="0"/>
          </a:p>
          <a:p>
            <a:pPr eaLnBrk="1" hangingPunct="1"/>
            <a:r>
              <a:rPr lang="tr-TR" altLang="tr-TR" sz="4000" dirty="0" smtClean="0"/>
              <a:t>Harcama Birimlerinde ön mali kontrol</a:t>
            </a:r>
          </a:p>
          <a:p>
            <a:pPr marL="82296" indent="0" eaLnBrk="1" hangingPunct="1">
              <a:buNone/>
            </a:pPr>
            <a:endParaRPr lang="tr-TR" altLang="tr-TR" sz="4000" dirty="0" smtClean="0"/>
          </a:p>
          <a:p>
            <a:pPr eaLnBrk="1" hangingPunct="1"/>
            <a:r>
              <a:rPr lang="tr-TR" altLang="tr-TR" sz="4000" dirty="0" smtClean="0"/>
              <a:t>Mali hizmetler birimi tarafından gerçekleştirilen ön mali kontrol</a:t>
            </a:r>
          </a:p>
        </p:txBody>
      </p:sp>
      <p:sp>
        <p:nvSpPr>
          <p:cNvPr id="5" name="Rectangle 2"/>
          <p:cNvSpPr>
            <a:spLocks noGrp="1" noChangeArrowheads="1"/>
          </p:cNvSpPr>
          <p:nvPr>
            <p:ph type="title"/>
          </p:nvPr>
        </p:nvSpPr>
        <p:spPr>
          <a:xfrm>
            <a:off x="1435608" y="620688"/>
            <a:ext cx="7498080" cy="864096"/>
          </a:xfrm>
        </p:spPr>
        <p:txBody>
          <a:bodyPr>
            <a:normAutofit/>
          </a:bodyPr>
          <a:lstStyle/>
          <a:p>
            <a:pPr algn="ctr" eaLnBrk="1" fontAlgn="auto" hangingPunct="1">
              <a:spcAft>
                <a:spcPts val="0"/>
              </a:spcAft>
              <a:defRPr/>
            </a:pPr>
            <a:r>
              <a:rPr lang="tr-TR" sz="3200" cap="none" dirty="0" smtClean="0">
                <a:solidFill>
                  <a:srgbClr val="FF0000"/>
                </a:solidFill>
                <a:latin typeface="Arial" charset="0"/>
              </a:rPr>
              <a:t>ÖN </a:t>
            </a:r>
            <a:r>
              <a:rPr lang="tr-TR" sz="3200" cap="none" dirty="0" smtClean="0">
                <a:solidFill>
                  <a:srgbClr val="FF0000"/>
                </a:solidFill>
                <a:latin typeface="Arial" charset="0"/>
              </a:rPr>
              <a:t>MALİ KONTROL GÖREVİ</a:t>
            </a:r>
            <a:endParaRPr lang="tr-TR" sz="3200" cap="none" dirty="0">
              <a:solidFill>
                <a:srgbClr val="FF0000"/>
              </a:solidFill>
              <a:latin typeface="Arial" charset="0"/>
            </a:endParaRPr>
          </a:p>
        </p:txBody>
      </p:sp>
    </p:spTree>
    <p:extLst>
      <p:ext uri="{BB962C8B-B14F-4D97-AF65-F5344CB8AC3E}">
        <p14:creationId xmlns:p14="http://schemas.microsoft.com/office/powerpoint/2010/main" val="14745112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850106"/>
          </a:xfrm>
        </p:spPr>
        <p:txBody>
          <a:bodyPr>
            <a:normAutofit/>
          </a:bodyPr>
          <a:lstStyle/>
          <a:p>
            <a:r>
              <a:rPr lang="tr-TR" sz="2400" dirty="0">
                <a:solidFill>
                  <a:srgbClr val="FF0000"/>
                </a:solidFill>
                <a:latin typeface="Arial" charset="0"/>
              </a:rPr>
              <a:t>TAAHHÜT EVRAKI  VE SÖZLEŞME TASARILARI</a:t>
            </a:r>
            <a:endParaRPr lang="tr-TR" sz="2400" dirty="0">
              <a:solidFill>
                <a:srgbClr val="FF0000"/>
              </a:solidFill>
            </a:endParaRPr>
          </a:p>
        </p:txBody>
      </p:sp>
      <p:sp>
        <p:nvSpPr>
          <p:cNvPr id="3" name="İçerik Yer Tutucusu 2"/>
          <p:cNvSpPr>
            <a:spLocks noGrp="1"/>
          </p:cNvSpPr>
          <p:nvPr>
            <p:ph idx="1"/>
          </p:nvPr>
        </p:nvSpPr>
        <p:spPr>
          <a:xfrm>
            <a:off x="1435608" y="1268760"/>
            <a:ext cx="7498080" cy="5256584"/>
          </a:xfrm>
        </p:spPr>
        <p:txBody>
          <a:bodyPr>
            <a:normAutofit lnSpcReduction="10000"/>
          </a:bodyPr>
          <a:lstStyle/>
          <a:p>
            <a:pPr marL="274320" indent="-274320" algn="just">
              <a:buFont typeface="Wingdings 2"/>
              <a:buChar char=""/>
              <a:defRPr/>
            </a:pPr>
            <a:r>
              <a:rPr lang="tr-TR" dirty="0"/>
              <a:t>İdarelerin, ihale kanunlarına tâbi olsun veya olmasın, harcamayı gerektirecek taahhüt evrakı ve sözleşme tasarılarından tutarı mal ve hizmet alımları için </a:t>
            </a:r>
            <a:r>
              <a:rPr lang="tr-TR" dirty="0">
                <a:solidFill>
                  <a:srgbClr val="FF0000"/>
                </a:solidFill>
              </a:rPr>
              <a:t>bir milyon Türk Lirasını</a:t>
            </a:r>
            <a:r>
              <a:rPr lang="tr-TR" dirty="0"/>
              <a:t>, yapım işleri için </a:t>
            </a:r>
            <a:r>
              <a:rPr lang="tr-TR" dirty="0">
                <a:solidFill>
                  <a:srgbClr val="FF0000"/>
                </a:solidFill>
              </a:rPr>
              <a:t>üç milyon Türk Lirasını </a:t>
            </a:r>
            <a:r>
              <a:rPr lang="tr-TR" dirty="0"/>
              <a:t>aşanlar ön mali kontrole tâbidir. </a:t>
            </a:r>
          </a:p>
          <a:p>
            <a:pPr marL="274320" indent="-274320" algn="just">
              <a:buFont typeface="Wingdings 2"/>
              <a:buChar char=""/>
              <a:defRPr/>
            </a:pPr>
            <a:r>
              <a:rPr lang="tr-TR" dirty="0"/>
              <a:t> İdareler belirlenen tutarlar içinde kalmak ve üst yöneticiden onay almak kaydıyla merkez ve taşra teşkilatı ile birimler bazında risk analizleri çerçevesinde farklı tutarlar belirlemeye yetkilidirler.</a:t>
            </a:r>
          </a:p>
        </p:txBody>
      </p:sp>
      <p:sp>
        <p:nvSpPr>
          <p:cNvPr id="4" name="Slayt Numarası Yer Tutucusu 3"/>
          <p:cNvSpPr>
            <a:spLocks noGrp="1"/>
          </p:cNvSpPr>
          <p:nvPr>
            <p:ph type="sldNum" sz="quarter" idx="12"/>
          </p:nvPr>
        </p:nvSpPr>
        <p:spPr/>
        <p:txBody>
          <a:bodyPr/>
          <a:lstStyle/>
          <a:p>
            <a:fld id="{F302176B-0E47-46AC-8F43-DAB4B8A37D06}" type="slidenum">
              <a:rPr lang="tr-TR" smtClean="0"/>
              <a:t>26</a:t>
            </a:fld>
            <a:endParaRPr lang="tr-TR"/>
          </a:p>
        </p:txBody>
      </p:sp>
    </p:spTree>
    <p:extLst>
      <p:ext uri="{BB962C8B-B14F-4D97-AF65-F5344CB8AC3E}">
        <p14:creationId xmlns:p14="http://schemas.microsoft.com/office/powerpoint/2010/main" val="9155861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a:xfrm>
            <a:off x="1115616" y="1340768"/>
            <a:ext cx="7776864" cy="4896544"/>
          </a:xfrm>
        </p:spPr>
        <p:txBody>
          <a:bodyPr>
            <a:normAutofit fontScale="85000" lnSpcReduction="10000"/>
          </a:bodyPr>
          <a:lstStyle/>
          <a:p>
            <a:pPr algn="just" eaLnBrk="1" hangingPunct="1"/>
            <a:r>
              <a:rPr lang="tr-TR" altLang="tr-TR" dirty="0" smtClean="0">
                <a:solidFill>
                  <a:srgbClr val="000000"/>
                </a:solidFill>
                <a:latin typeface="Arial" panose="020B0604020202020204" pitchFamily="34" charset="0"/>
              </a:rPr>
              <a:t>Harcama birimlerinde </a:t>
            </a:r>
            <a:r>
              <a:rPr lang="tr-TR" altLang="tr-TR" i="1" dirty="0" smtClean="0">
                <a:solidFill>
                  <a:srgbClr val="FF0066"/>
                </a:solidFill>
                <a:latin typeface="Arial" panose="020B0604020202020204" pitchFamily="34" charset="0"/>
              </a:rPr>
              <a:t>süreç kontrolü</a:t>
            </a:r>
            <a:r>
              <a:rPr lang="tr-TR" altLang="tr-TR" dirty="0" smtClean="0">
                <a:solidFill>
                  <a:srgbClr val="000000"/>
                </a:solidFill>
                <a:latin typeface="Arial" panose="020B0604020202020204" pitchFamily="34" charset="0"/>
              </a:rPr>
              <a:t> yapılır. Süreç kontrolünde, her bir işlem daha önceki işlemlerin kontrolünü içerecek şekilde tasarlanır ve uygulanır. </a:t>
            </a:r>
          </a:p>
          <a:p>
            <a:pPr algn="just" eaLnBrk="1" hangingPunct="1"/>
            <a:r>
              <a:rPr lang="tr-TR" altLang="tr-TR" dirty="0" smtClean="0">
                <a:solidFill>
                  <a:srgbClr val="000000"/>
                </a:solidFill>
                <a:latin typeface="Arial" panose="020B0604020202020204" pitchFamily="34" charset="0"/>
              </a:rPr>
              <a:t>Harcama birimlerinde ödeme emri belgesi ve eki belgeler üzerinde ön malî kontrol yapılır. Bu görev, harcama yetkilileri tarafından </a:t>
            </a:r>
            <a:r>
              <a:rPr lang="tr-TR" altLang="tr-TR" dirty="0" smtClean="0">
                <a:solidFill>
                  <a:srgbClr val="FF0000"/>
                </a:solidFill>
                <a:latin typeface="Arial" panose="020B0604020202020204" pitchFamily="34" charset="0"/>
              </a:rPr>
              <a:t>yardımcıları veya hiyerarşik olarak en yakın üst kademe yöneticileri arasından </a:t>
            </a:r>
            <a:r>
              <a:rPr lang="tr-TR" altLang="tr-TR" i="1" dirty="0" smtClean="0">
                <a:solidFill>
                  <a:srgbClr val="FF0066"/>
                </a:solidFill>
                <a:latin typeface="Arial" panose="020B0604020202020204" pitchFamily="34" charset="0"/>
              </a:rPr>
              <a:t>ödeme emri belgesi düzenlemekle görevlendirilen gerçekleştirme görevlileri</a:t>
            </a:r>
            <a:r>
              <a:rPr lang="tr-TR" altLang="tr-TR" dirty="0" smtClean="0">
                <a:solidFill>
                  <a:srgbClr val="000000"/>
                </a:solidFill>
                <a:latin typeface="Arial" panose="020B0604020202020204" pitchFamily="34" charset="0"/>
              </a:rPr>
              <a:t> tarafından yerine getirilir.</a:t>
            </a:r>
            <a:r>
              <a:rPr lang="tr-TR" altLang="tr-TR" dirty="0" smtClean="0">
                <a:solidFill>
                  <a:srgbClr val="0000CC"/>
                </a:solidFill>
                <a:latin typeface="Comic Sans MS" panose="030F0702030302020204" pitchFamily="66" charset="0"/>
              </a:rPr>
              <a:t> </a:t>
            </a:r>
          </a:p>
        </p:txBody>
      </p:sp>
      <p:sp>
        <p:nvSpPr>
          <p:cNvPr id="766978" name="Rectangle 2"/>
          <p:cNvSpPr>
            <a:spLocks noGrp="1" noChangeArrowheads="1"/>
          </p:cNvSpPr>
          <p:nvPr>
            <p:ph type="title"/>
          </p:nvPr>
        </p:nvSpPr>
        <p:spPr>
          <a:xfrm>
            <a:off x="1403648" y="188640"/>
            <a:ext cx="6393406" cy="1080120"/>
          </a:xfrm>
        </p:spPr>
        <p:txBody>
          <a:bodyPr>
            <a:normAutofit/>
          </a:bodyPr>
          <a:lstStyle/>
          <a:p>
            <a:pPr algn="ctr" eaLnBrk="1" fontAlgn="auto" hangingPunct="1">
              <a:spcAft>
                <a:spcPts val="0"/>
              </a:spcAft>
              <a:defRPr/>
            </a:pPr>
            <a:r>
              <a:rPr lang="tr-TR" sz="2700" cap="none" dirty="0" smtClean="0">
                <a:solidFill>
                  <a:srgbClr val="FF0000"/>
                </a:solidFill>
                <a:latin typeface="Arial" charset="0"/>
              </a:rPr>
              <a:t>ÖN </a:t>
            </a:r>
            <a:r>
              <a:rPr lang="tr-TR" sz="2700" cap="none" dirty="0" smtClean="0">
                <a:solidFill>
                  <a:srgbClr val="FF0000"/>
                </a:solidFill>
                <a:latin typeface="Arial" charset="0"/>
              </a:rPr>
              <a:t>MALİ KONTROL GÖREVİ- </a:t>
            </a:r>
            <a:br>
              <a:rPr lang="tr-TR" sz="2700" cap="none" dirty="0" smtClean="0">
                <a:solidFill>
                  <a:srgbClr val="FF0000"/>
                </a:solidFill>
                <a:latin typeface="Arial" charset="0"/>
              </a:rPr>
            </a:br>
            <a:r>
              <a:rPr lang="tr-TR" sz="2700" cap="none" dirty="0" smtClean="0">
                <a:solidFill>
                  <a:srgbClr val="FF0000"/>
                </a:solidFill>
                <a:latin typeface="Arial" charset="0"/>
              </a:rPr>
              <a:t>HARCAMA BİRİMLERİNDE</a:t>
            </a:r>
            <a:endParaRPr lang="tr-TR" sz="2700" cap="none" dirty="0">
              <a:solidFill>
                <a:srgbClr val="FF0000"/>
              </a:solidFill>
              <a:latin typeface="Arial" charset="0"/>
            </a:endParaRPr>
          </a:p>
        </p:txBody>
      </p:sp>
    </p:spTree>
    <p:extLst>
      <p:ext uri="{BB962C8B-B14F-4D97-AF65-F5344CB8AC3E}">
        <p14:creationId xmlns:p14="http://schemas.microsoft.com/office/powerpoint/2010/main" val="15858222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1403648" y="1268760"/>
            <a:ext cx="6957963" cy="5220940"/>
          </a:xfrm>
        </p:spPr>
        <p:txBody>
          <a:bodyPr>
            <a:normAutofit/>
          </a:bodyPr>
          <a:lstStyle/>
          <a:p>
            <a:pPr marL="0" indent="0" eaLnBrk="1" fontAlgn="auto" hangingPunct="1">
              <a:spcAft>
                <a:spcPts val="0"/>
              </a:spcAft>
              <a:buFont typeface="Wingdings" pitchFamily="2" charset="2"/>
              <a:buNone/>
              <a:defRPr/>
            </a:pPr>
            <a:r>
              <a:rPr lang="tr-TR" dirty="0" smtClean="0"/>
              <a:t>	</a:t>
            </a:r>
            <a:r>
              <a:rPr lang="tr-TR" dirty="0" smtClean="0">
                <a:solidFill>
                  <a:srgbClr val="C00000"/>
                </a:solidFill>
              </a:rPr>
              <a:t>Görevler Ayrılığı ilkesi;</a:t>
            </a:r>
          </a:p>
          <a:p>
            <a:pPr marL="0" indent="0" eaLnBrk="1" fontAlgn="auto" hangingPunct="1">
              <a:spcAft>
                <a:spcPts val="0"/>
              </a:spcAft>
              <a:buFont typeface="Wingdings" pitchFamily="2" charset="2"/>
              <a:buNone/>
              <a:defRPr/>
            </a:pPr>
            <a:endParaRPr lang="tr-TR" dirty="0" smtClean="0">
              <a:solidFill>
                <a:srgbClr val="C00000"/>
              </a:solidFill>
            </a:endParaRPr>
          </a:p>
          <a:p>
            <a:pPr marL="274320" indent="-274320" eaLnBrk="1" fontAlgn="auto" hangingPunct="1">
              <a:spcAft>
                <a:spcPts val="0"/>
              </a:spcAft>
              <a:buFont typeface="Wingdings 2"/>
              <a:buChar char=""/>
              <a:defRPr/>
            </a:pPr>
            <a:r>
              <a:rPr lang="tr-TR" dirty="0" smtClean="0"/>
              <a:t>Harcama yetkilisi ve muhasebe yetkilisi görevi aynı kişide birleşemez.</a:t>
            </a:r>
          </a:p>
          <a:p>
            <a:pPr marL="274320" indent="-274320" eaLnBrk="1" fontAlgn="auto" hangingPunct="1">
              <a:spcAft>
                <a:spcPts val="0"/>
              </a:spcAft>
              <a:buFont typeface="Wingdings" pitchFamily="2" charset="2"/>
              <a:buNone/>
              <a:defRPr/>
            </a:pPr>
            <a:endParaRPr lang="tr-TR" dirty="0" smtClean="0"/>
          </a:p>
          <a:p>
            <a:pPr marL="274320" indent="-274320" eaLnBrk="1" fontAlgn="auto" hangingPunct="1">
              <a:spcAft>
                <a:spcPts val="0"/>
              </a:spcAft>
              <a:buFont typeface="Wingdings 2"/>
              <a:buChar char=""/>
              <a:defRPr/>
            </a:pPr>
            <a:r>
              <a:rPr lang="tr-TR" dirty="0" smtClean="0"/>
              <a:t>Mali hizmetler biriminde ön mali kontrol görevini yürütenler mali işlem sürecinde görev alamazlar.</a:t>
            </a:r>
          </a:p>
          <a:p>
            <a:pPr marL="274320" indent="-274320" eaLnBrk="1" fontAlgn="auto" hangingPunct="1">
              <a:spcAft>
                <a:spcPts val="0"/>
              </a:spcAft>
              <a:buFont typeface="Wingdings 2"/>
              <a:buChar char=""/>
              <a:defRPr/>
            </a:pPr>
            <a:endParaRPr lang="tr-TR" dirty="0" smtClean="0"/>
          </a:p>
        </p:txBody>
      </p:sp>
      <p:sp>
        <p:nvSpPr>
          <p:cNvPr id="48130" name="Rectangle 2"/>
          <p:cNvSpPr>
            <a:spLocks noGrp="1" noChangeArrowheads="1"/>
          </p:cNvSpPr>
          <p:nvPr>
            <p:ph type="title"/>
          </p:nvPr>
        </p:nvSpPr>
        <p:spPr>
          <a:xfrm>
            <a:off x="1259632" y="260648"/>
            <a:ext cx="6660232" cy="1008112"/>
          </a:xfrm>
        </p:spPr>
        <p:txBody>
          <a:bodyPr>
            <a:noAutofit/>
          </a:bodyPr>
          <a:lstStyle/>
          <a:p>
            <a:pPr algn="ctr" eaLnBrk="1" fontAlgn="auto" hangingPunct="1">
              <a:spcAft>
                <a:spcPts val="0"/>
              </a:spcAft>
              <a:defRPr/>
            </a:pPr>
            <a:r>
              <a:rPr lang="tr-TR" dirty="0" smtClean="0">
                <a:solidFill>
                  <a:srgbClr val="FFFF00"/>
                </a:solidFill>
              </a:rPr>
              <a:t>  </a:t>
            </a:r>
            <a:r>
              <a:rPr lang="tr-TR" sz="3200" cap="none" dirty="0" smtClean="0">
                <a:latin typeface="Arial" charset="0"/>
              </a:rPr>
              <a:t>BİRLEŞEMEYECEK </a:t>
            </a:r>
            <a:r>
              <a:rPr lang="tr-TR" sz="3200" cap="none" dirty="0" smtClean="0">
                <a:latin typeface="Arial" charset="0"/>
              </a:rPr>
              <a:t>GÖREVLER</a:t>
            </a:r>
          </a:p>
        </p:txBody>
      </p:sp>
    </p:spTree>
    <p:extLst>
      <p:ext uri="{BB962C8B-B14F-4D97-AF65-F5344CB8AC3E}">
        <p14:creationId xmlns:p14="http://schemas.microsoft.com/office/powerpoint/2010/main" val="292964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123728" y="260648"/>
            <a:ext cx="6172200" cy="598218"/>
          </a:xfrm>
        </p:spPr>
        <p:txBody>
          <a:bodyPr>
            <a:normAutofit fontScale="90000"/>
          </a:bodyPr>
          <a:lstStyle/>
          <a:p>
            <a:pPr algn="ctr"/>
            <a:r>
              <a:rPr lang="tr-TR" dirty="0" smtClean="0">
                <a:solidFill>
                  <a:schemeClr val="accent3">
                    <a:lumMod val="60000"/>
                    <a:lumOff val="40000"/>
                  </a:schemeClr>
                </a:solidFill>
              </a:rPr>
              <a:t>Hesap Verme Sorumluluğu</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475656" y="836712"/>
            <a:ext cx="7488832" cy="5760640"/>
          </a:xfrm>
        </p:spPr>
        <p:txBody>
          <a:bodyPr>
            <a:noAutofit/>
          </a:bodyPr>
          <a:lstStyle/>
          <a:p>
            <a:pPr algn="just"/>
            <a:r>
              <a:rPr lang="tr-TR" sz="3000" b="0" dirty="0">
                <a:solidFill>
                  <a:schemeClr val="tx1"/>
                </a:solidFill>
                <a:latin typeface="Times New Roman" pitchFamily="18" charset="0"/>
                <a:cs typeface="Times New Roman" pitchFamily="18" charset="0"/>
              </a:rPr>
              <a:t>5018 sayılı </a:t>
            </a:r>
            <a:r>
              <a:rPr lang="tr-TR" sz="3000" b="0" dirty="0" smtClean="0">
                <a:solidFill>
                  <a:schemeClr val="tx1"/>
                </a:solidFill>
                <a:latin typeface="Times New Roman" pitchFamily="18" charset="0"/>
                <a:cs typeface="Times New Roman" pitchFamily="18" charset="0"/>
              </a:rPr>
              <a:t>Kanun’un Hesap Verme Sorumluluğu başlıklı </a:t>
            </a:r>
            <a:r>
              <a:rPr lang="tr-TR" sz="3000" b="0" dirty="0">
                <a:solidFill>
                  <a:schemeClr val="tx1"/>
                </a:solidFill>
                <a:latin typeface="Times New Roman" pitchFamily="18" charset="0"/>
                <a:cs typeface="Times New Roman" pitchFamily="18" charset="0"/>
              </a:rPr>
              <a:t>8</a:t>
            </a:r>
            <a:r>
              <a:rPr lang="tr-TR" sz="3000" b="0" dirty="0" smtClean="0">
                <a:solidFill>
                  <a:schemeClr val="tx1"/>
                </a:solidFill>
                <a:latin typeface="Times New Roman" pitchFamily="18" charset="0"/>
                <a:cs typeface="Times New Roman" pitchFamily="18" charset="0"/>
              </a:rPr>
              <a:t> inci </a:t>
            </a:r>
            <a:r>
              <a:rPr lang="tr-TR" sz="3000" b="0" dirty="0">
                <a:solidFill>
                  <a:schemeClr val="tx1"/>
                </a:solidFill>
                <a:latin typeface="Times New Roman" pitchFamily="18" charset="0"/>
                <a:cs typeface="Times New Roman" pitchFamily="18" charset="0"/>
              </a:rPr>
              <a:t>maddesinde, «Her türlü kamu kaynağının elde edilmesi ve kullanılmasında </a:t>
            </a:r>
            <a:r>
              <a:rPr lang="tr-TR" sz="3000" b="0" u="sng" dirty="0">
                <a:solidFill>
                  <a:srgbClr val="FF0000"/>
                </a:solidFill>
                <a:latin typeface="Times New Roman" pitchFamily="18" charset="0"/>
                <a:cs typeface="Times New Roman" pitchFamily="18" charset="0"/>
              </a:rPr>
              <a:t>görevli ve yetkili olanlar, </a:t>
            </a:r>
            <a:r>
              <a:rPr lang="tr-TR" sz="3000" b="0" dirty="0">
                <a:solidFill>
                  <a:schemeClr val="tx1"/>
                </a:solidFill>
                <a:latin typeface="Times New Roman" pitchFamily="18" charset="0"/>
                <a:cs typeface="Times New Roman" pitchFamily="18" charset="0"/>
              </a:rPr>
              <a:t>kaynakların etkili, ekonomik, verimli ve hukuka uygun olarak elde edilmesinden</a:t>
            </a:r>
            <a:r>
              <a:rPr lang="tr-TR" sz="3000" b="0" dirty="0">
                <a:solidFill>
                  <a:srgbClr val="0070C0"/>
                </a:solidFill>
                <a:latin typeface="Times New Roman" pitchFamily="18" charset="0"/>
                <a:cs typeface="Times New Roman" pitchFamily="18" charset="0"/>
              </a:rPr>
              <a:t>, </a:t>
            </a:r>
            <a:r>
              <a:rPr lang="tr-TR" sz="3000" dirty="0" smtClean="0">
                <a:solidFill>
                  <a:srgbClr val="0070C0"/>
                </a:solidFill>
                <a:latin typeface="Times New Roman" pitchFamily="18" charset="0"/>
                <a:cs typeface="Times New Roman" pitchFamily="18" charset="0"/>
              </a:rPr>
              <a:t>kullanılmasından, muhasebeleştirilmesinden</a:t>
            </a:r>
            <a:r>
              <a:rPr lang="tr-TR" sz="3000" dirty="0">
                <a:solidFill>
                  <a:srgbClr val="0070C0"/>
                </a:solidFill>
                <a:latin typeface="Times New Roman" pitchFamily="18" charset="0"/>
                <a:cs typeface="Times New Roman" pitchFamily="18" charset="0"/>
              </a:rPr>
              <a:t>, raporlanmasından </a:t>
            </a:r>
            <a:r>
              <a:rPr lang="tr-TR" sz="3000" b="0" dirty="0">
                <a:solidFill>
                  <a:schemeClr val="tx1"/>
                </a:solidFill>
                <a:latin typeface="Times New Roman" pitchFamily="18" charset="0"/>
                <a:cs typeface="Times New Roman" pitchFamily="18" charset="0"/>
              </a:rPr>
              <a:t>ve kötüye kullanılmaması için gerekli önlemlerin alınmasından sorumludur ve </a:t>
            </a:r>
            <a:r>
              <a:rPr lang="tr-TR" sz="3000" u="sng" dirty="0">
                <a:solidFill>
                  <a:schemeClr val="accent3">
                    <a:lumMod val="60000"/>
                    <a:lumOff val="40000"/>
                  </a:schemeClr>
                </a:solidFill>
                <a:latin typeface="Times New Roman" pitchFamily="18" charset="0"/>
                <a:cs typeface="Times New Roman" pitchFamily="18" charset="0"/>
              </a:rPr>
              <a:t>yetkili kılınmış mercilere hesap vermek zorundadır</a:t>
            </a:r>
            <a:r>
              <a:rPr lang="tr-TR" sz="3000" b="0" dirty="0" smtClean="0">
                <a:solidFill>
                  <a:schemeClr val="tx1"/>
                </a:solidFill>
                <a:latin typeface="Times New Roman" pitchFamily="18" charset="0"/>
                <a:cs typeface="Times New Roman" pitchFamily="18" charset="0"/>
              </a:rPr>
              <a:t>.»</a:t>
            </a:r>
            <a:endParaRPr lang="tr-TR" sz="3000" b="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0509433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706090"/>
          </a:xfrm>
        </p:spPr>
        <p:txBody>
          <a:bodyPr>
            <a:normAutofit fontScale="90000"/>
          </a:bodyPr>
          <a:lstStyle/>
          <a:p>
            <a:r>
              <a:rPr lang="tr-TR" dirty="0"/>
              <a:t>5018 </a:t>
            </a:r>
            <a:r>
              <a:rPr lang="tr-TR" dirty="0" smtClean="0"/>
              <a:t>- Kavramlar</a:t>
            </a:r>
            <a:endParaRPr lang="tr-TR" dirty="0"/>
          </a:p>
        </p:txBody>
      </p:sp>
      <p:sp>
        <p:nvSpPr>
          <p:cNvPr id="3" name="İçerik Yer Tutucusu 2"/>
          <p:cNvSpPr>
            <a:spLocks noGrp="1"/>
          </p:cNvSpPr>
          <p:nvPr>
            <p:ph idx="1"/>
          </p:nvPr>
        </p:nvSpPr>
        <p:spPr>
          <a:xfrm>
            <a:off x="1435608" y="908720"/>
            <a:ext cx="7498080" cy="5688632"/>
          </a:xfrm>
        </p:spPr>
        <p:txBody>
          <a:bodyPr>
            <a:normAutofit fontScale="77500" lnSpcReduction="20000"/>
          </a:bodyPr>
          <a:lstStyle/>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İç Denetim</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Dış </a:t>
            </a:r>
            <a:r>
              <a:rPr lang="tr-TR" sz="3100" dirty="0" smtClean="0">
                <a:latin typeface="Times New Roman" pitchFamily="18" charset="0"/>
              </a:rPr>
              <a:t>Denetim</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Mali Hizmetler Birimi</a:t>
            </a:r>
            <a:r>
              <a:rPr lang="en-US" sz="3100" dirty="0">
                <a:latin typeface="Times New Roman" pitchFamily="18" charset="0"/>
              </a:rPr>
              <a:t> (S</a:t>
            </a:r>
            <a:r>
              <a:rPr lang="tr-TR" sz="3100" dirty="0">
                <a:latin typeface="Times New Roman" pitchFamily="18" charset="0"/>
              </a:rPr>
              <a:t>GDB</a:t>
            </a:r>
            <a:r>
              <a:rPr lang="en-US" sz="3100" dirty="0" smtClean="0">
                <a:latin typeface="Times New Roman" pitchFamily="18" charset="0"/>
              </a:rPr>
              <a:t>)</a:t>
            </a:r>
            <a:endParaRPr lang="tr-TR" sz="3100" dirty="0" smtClean="0">
              <a:latin typeface="Times New Roman" pitchFamily="18" charset="0"/>
            </a:endParaRPr>
          </a:p>
          <a:p>
            <a:pPr marL="914400" lvl="1" indent="-457200">
              <a:spcBef>
                <a:spcPct val="20000"/>
              </a:spcBef>
              <a:buClr>
                <a:schemeClr val="tx2"/>
              </a:buClr>
              <a:buSzPct val="100000"/>
              <a:buFont typeface="Wingdings" pitchFamily="2" charset="2"/>
              <a:buChar char="q"/>
            </a:pPr>
            <a:r>
              <a:rPr lang="tr-TR" sz="3100" dirty="0" smtClean="0">
                <a:latin typeface="Times New Roman" pitchFamily="18" charset="0"/>
              </a:rPr>
              <a:t>Mali Kontrol</a:t>
            </a:r>
            <a:endParaRPr lang="tr-TR" sz="3100" dirty="0">
              <a:latin typeface="Times New Roman" pitchFamily="18" charset="0"/>
            </a:endParaRP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Ön</a:t>
            </a:r>
            <a:r>
              <a:rPr lang="en-US" sz="3100" dirty="0">
                <a:latin typeface="Times New Roman" pitchFamily="18" charset="0"/>
              </a:rPr>
              <a:t> </a:t>
            </a:r>
            <a:r>
              <a:rPr lang="tr-TR" sz="3100" dirty="0">
                <a:latin typeface="Times New Roman" pitchFamily="18" charset="0"/>
              </a:rPr>
              <a:t>Mali Kontrol</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İç Kontrol</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Kamu </a:t>
            </a:r>
            <a:r>
              <a:rPr lang="tr-TR" sz="3100" dirty="0" smtClean="0">
                <a:latin typeface="Times New Roman" pitchFamily="18" charset="0"/>
              </a:rPr>
              <a:t>Zararı</a:t>
            </a:r>
            <a:endParaRPr lang="tr-TR" sz="3100" dirty="0">
              <a:latin typeface="Times New Roman" pitchFamily="18" charset="0"/>
            </a:endParaRPr>
          </a:p>
          <a:p>
            <a:pPr marL="914400" lvl="1" indent="-457200">
              <a:spcBef>
                <a:spcPct val="20000"/>
              </a:spcBef>
              <a:buClr>
                <a:schemeClr val="tx2"/>
              </a:buClr>
              <a:buSzPct val="100000"/>
              <a:buFont typeface="Wingdings" pitchFamily="2" charset="2"/>
              <a:buChar char="q"/>
            </a:pPr>
            <a:r>
              <a:rPr lang="tr-TR" sz="3100" dirty="0" smtClean="0">
                <a:latin typeface="Times New Roman" pitchFamily="18" charset="0"/>
              </a:rPr>
              <a:t>Gerçekleştirme </a:t>
            </a:r>
            <a:r>
              <a:rPr lang="tr-TR" sz="3100" dirty="0">
                <a:latin typeface="Times New Roman" pitchFamily="18" charset="0"/>
              </a:rPr>
              <a:t>Görevlisi</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Üst Yönetici</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Yönetim </a:t>
            </a:r>
            <a:r>
              <a:rPr lang="en-US" sz="3100" dirty="0">
                <a:latin typeface="Times New Roman" pitchFamily="18" charset="0"/>
              </a:rPr>
              <a:t> </a:t>
            </a:r>
            <a:r>
              <a:rPr lang="tr-TR" sz="3100" dirty="0">
                <a:latin typeface="Times New Roman" pitchFamily="18" charset="0"/>
              </a:rPr>
              <a:t>Sorumluluğu</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Analitik Bütçe Kod Yapısı</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Çok Yıllı Bütçeleme</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Mali İstatistik</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Faaliyet Raporu</a:t>
            </a:r>
          </a:p>
          <a:p>
            <a:pPr marL="914400" lvl="1" indent="-457200">
              <a:spcBef>
                <a:spcPct val="20000"/>
              </a:spcBef>
              <a:buClr>
                <a:schemeClr val="tx2"/>
              </a:buClr>
              <a:buSzPct val="100000"/>
              <a:buFont typeface="Wingdings" pitchFamily="2" charset="2"/>
              <a:buChar char="q"/>
            </a:pPr>
            <a:r>
              <a:rPr lang="tr-TR" sz="3100" dirty="0">
                <a:latin typeface="Times New Roman" pitchFamily="18" charset="0"/>
              </a:rPr>
              <a:t>İkincil Mevzuat</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3</a:t>
            </a:fld>
            <a:endParaRPr lang="tr-TR"/>
          </a:p>
        </p:txBody>
      </p:sp>
    </p:spTree>
    <p:extLst>
      <p:ext uri="{BB962C8B-B14F-4D97-AF65-F5344CB8AC3E}">
        <p14:creationId xmlns:p14="http://schemas.microsoft.com/office/powerpoint/2010/main" val="19877037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idx="4294967295"/>
          </p:nvPr>
        </p:nvSpPr>
        <p:spPr>
          <a:xfrm>
            <a:off x="444500" y="228600"/>
            <a:ext cx="8699500" cy="579438"/>
          </a:xfrm>
        </p:spPr>
        <p:txBody>
          <a:bodyPr/>
          <a:lstStyle/>
          <a:p>
            <a:pPr algn="ctr" eaLnBrk="1" fontAlgn="auto" hangingPunct="1">
              <a:spcAft>
                <a:spcPts val="0"/>
              </a:spcAft>
              <a:defRPr/>
            </a:pPr>
            <a:r>
              <a:rPr lang="tr-TR" sz="2400" dirty="0" smtClean="0">
                <a:solidFill>
                  <a:schemeClr val="accent1">
                    <a:lumMod val="75000"/>
                  </a:schemeClr>
                </a:solidFill>
              </a:rPr>
              <a:t>HESAP VERME SORUMLULUĞU (I</a:t>
            </a:r>
            <a:r>
              <a:rPr lang="tr-TR" sz="2400" dirty="0" smtClean="0">
                <a:solidFill>
                  <a:srgbClr val="F2F2F2"/>
                </a:solidFill>
              </a:rPr>
              <a:t>)</a:t>
            </a:r>
          </a:p>
        </p:txBody>
      </p:sp>
      <p:sp>
        <p:nvSpPr>
          <p:cNvPr id="32771" name="3 İçerik Yer Tutucusu"/>
          <p:cNvSpPr>
            <a:spLocks noGrp="1"/>
          </p:cNvSpPr>
          <p:nvPr>
            <p:ph idx="4294967295"/>
          </p:nvPr>
        </p:nvSpPr>
        <p:spPr>
          <a:xfrm>
            <a:off x="0" y="1981200"/>
            <a:ext cx="8229600" cy="4114800"/>
          </a:xfrm>
        </p:spPr>
        <p:txBody>
          <a:bodyPr/>
          <a:lstStyle/>
          <a:p>
            <a:pPr eaLnBrk="1" hangingPunct="1">
              <a:buFont typeface="Wingdings" pitchFamily="2" charset="2"/>
              <a:buNone/>
            </a:pPr>
            <a:r>
              <a:rPr lang="tr-TR" altLang="tr-TR" smtClean="0"/>
              <a:t> </a:t>
            </a:r>
          </a:p>
        </p:txBody>
      </p:sp>
      <p:sp>
        <p:nvSpPr>
          <p:cNvPr id="6" name="5 Yuvarlatılmış Dikdörtgen"/>
          <p:cNvSpPr/>
          <p:nvPr/>
        </p:nvSpPr>
        <p:spPr bwMode="auto">
          <a:xfrm>
            <a:off x="571500" y="1071563"/>
            <a:ext cx="4686300" cy="1366837"/>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a:lstStyle/>
          <a:p>
            <a:pPr algn="just" fontAlgn="auto">
              <a:lnSpc>
                <a:spcPct val="80000"/>
              </a:lnSpc>
              <a:spcBef>
                <a:spcPts val="0"/>
              </a:spcBef>
              <a:spcAft>
                <a:spcPts val="0"/>
              </a:spcAft>
              <a:buClr>
                <a:schemeClr val="tx1"/>
              </a:buClr>
              <a:buFont typeface="Arial" pitchFamily="34" charset="0"/>
              <a:buChar char="•"/>
              <a:defRPr/>
            </a:pPr>
            <a:r>
              <a:rPr lang="tr-TR" sz="2400" dirty="0">
                <a:solidFill>
                  <a:srgbClr val="C00000"/>
                </a:solidFill>
                <a:cs typeface="+mn-cs"/>
              </a:rPr>
              <a:t>Hükümet, </a:t>
            </a:r>
          </a:p>
          <a:p>
            <a:pPr algn="just" fontAlgn="auto">
              <a:lnSpc>
                <a:spcPct val="80000"/>
              </a:lnSpc>
              <a:spcBef>
                <a:spcPts val="0"/>
              </a:spcBef>
              <a:spcAft>
                <a:spcPts val="0"/>
              </a:spcAft>
              <a:buClr>
                <a:schemeClr val="tx1"/>
              </a:buClr>
              <a:buFont typeface="Arial" pitchFamily="34" charset="0"/>
              <a:buChar char="•"/>
              <a:defRPr/>
            </a:pPr>
            <a:r>
              <a:rPr lang="tr-TR" sz="2400" dirty="0">
                <a:solidFill>
                  <a:srgbClr val="C00000"/>
                </a:solidFill>
                <a:cs typeface="+mn-cs"/>
              </a:rPr>
              <a:t>Kamu idareleri,</a:t>
            </a:r>
          </a:p>
          <a:p>
            <a:pPr algn="just" fontAlgn="auto">
              <a:lnSpc>
                <a:spcPct val="80000"/>
              </a:lnSpc>
              <a:spcBef>
                <a:spcPts val="0"/>
              </a:spcBef>
              <a:spcAft>
                <a:spcPts val="0"/>
              </a:spcAft>
              <a:buClr>
                <a:schemeClr val="tx1"/>
              </a:buClr>
              <a:buFont typeface="Arial" pitchFamily="34" charset="0"/>
              <a:buChar char="•"/>
              <a:defRPr/>
            </a:pPr>
            <a:r>
              <a:rPr lang="tr-TR" sz="2400" dirty="0">
                <a:solidFill>
                  <a:srgbClr val="C00000"/>
                </a:solidFill>
                <a:cs typeface="+mn-cs"/>
              </a:rPr>
              <a:t>Mali yönetimde görevli olanlar</a:t>
            </a:r>
            <a:r>
              <a:rPr lang="tr-TR" sz="2400" dirty="0">
                <a:cs typeface="+mn-cs"/>
              </a:rPr>
              <a:t>,</a:t>
            </a:r>
          </a:p>
        </p:txBody>
      </p:sp>
      <p:sp>
        <p:nvSpPr>
          <p:cNvPr id="7" name="6 Yuvarlatılmış Dikdörtgen"/>
          <p:cNvSpPr/>
          <p:nvPr/>
        </p:nvSpPr>
        <p:spPr bwMode="auto">
          <a:xfrm>
            <a:off x="3000375" y="2495550"/>
            <a:ext cx="5715000" cy="2000250"/>
          </a:xfrm>
          <a:prstGeom prst="roundRect">
            <a:avLst/>
          </a:prstGeom>
          <a:solidFill>
            <a:schemeClr val="bg2">
              <a:lumMod val="20000"/>
              <a:lumOff val="80000"/>
            </a:schemeClr>
          </a:solidFill>
          <a:ln w="9525" cap="flat" cmpd="sng" algn="ctr">
            <a:solidFill>
              <a:schemeClr val="tx1"/>
            </a:solidFill>
            <a:prstDash val="solid"/>
            <a:round/>
            <a:headEnd type="none" w="med" len="med"/>
            <a:tailEnd type="none" w="med" len="med"/>
          </a:ln>
          <a:effectLst/>
        </p:spPr>
        <p:txBody>
          <a:bodyPr/>
          <a:lstStyle/>
          <a:p>
            <a:pPr algn="just" fontAlgn="auto">
              <a:lnSpc>
                <a:spcPct val="80000"/>
              </a:lnSpc>
              <a:spcBef>
                <a:spcPts val="0"/>
              </a:spcBef>
              <a:spcAft>
                <a:spcPts val="0"/>
              </a:spcAft>
              <a:buClr>
                <a:schemeClr val="tx1"/>
              </a:buClr>
              <a:defRPr/>
            </a:pPr>
            <a:r>
              <a:rPr lang="tr-TR" sz="2400" u="sng" dirty="0">
                <a:solidFill>
                  <a:schemeClr val="accent5">
                    <a:lumMod val="50000"/>
                  </a:schemeClr>
                </a:solidFill>
                <a:cs typeface="+mn-cs"/>
              </a:rPr>
              <a:t>Kamu kaynaklarının </a:t>
            </a:r>
          </a:p>
          <a:p>
            <a:pPr algn="just" fontAlgn="auto">
              <a:lnSpc>
                <a:spcPct val="80000"/>
              </a:lnSpc>
              <a:spcBef>
                <a:spcPts val="0"/>
              </a:spcBef>
              <a:spcAft>
                <a:spcPts val="0"/>
              </a:spcAft>
              <a:buClr>
                <a:schemeClr val="tx1"/>
              </a:buClr>
              <a:buFont typeface="Arial" pitchFamily="34" charset="0"/>
              <a:buChar char="•"/>
              <a:defRPr/>
            </a:pPr>
            <a:r>
              <a:rPr lang="tr-TR" sz="2400" dirty="0">
                <a:solidFill>
                  <a:schemeClr val="accent5">
                    <a:lumMod val="50000"/>
                  </a:schemeClr>
                </a:solidFill>
                <a:cs typeface="+mn-cs"/>
              </a:rPr>
              <a:t>Elde edilmesi</a:t>
            </a:r>
          </a:p>
          <a:p>
            <a:pPr algn="just" fontAlgn="auto">
              <a:lnSpc>
                <a:spcPct val="80000"/>
              </a:lnSpc>
              <a:spcBef>
                <a:spcPts val="0"/>
              </a:spcBef>
              <a:spcAft>
                <a:spcPts val="0"/>
              </a:spcAft>
              <a:buClr>
                <a:schemeClr val="tx1"/>
              </a:buClr>
              <a:buFont typeface="Arial" pitchFamily="34" charset="0"/>
              <a:buChar char="•"/>
              <a:defRPr/>
            </a:pPr>
            <a:r>
              <a:rPr lang="tr-TR" sz="2400" dirty="0">
                <a:solidFill>
                  <a:schemeClr val="accent5">
                    <a:lumMod val="50000"/>
                  </a:schemeClr>
                </a:solidFill>
                <a:cs typeface="+mn-cs"/>
              </a:rPr>
              <a:t>Yönetimi,</a:t>
            </a:r>
          </a:p>
          <a:p>
            <a:pPr algn="just" fontAlgn="auto">
              <a:lnSpc>
                <a:spcPct val="80000"/>
              </a:lnSpc>
              <a:spcBef>
                <a:spcPts val="0"/>
              </a:spcBef>
              <a:spcAft>
                <a:spcPts val="0"/>
              </a:spcAft>
              <a:buClr>
                <a:schemeClr val="tx1"/>
              </a:buClr>
              <a:buFont typeface="Arial" pitchFamily="34" charset="0"/>
              <a:buChar char="•"/>
              <a:defRPr/>
            </a:pPr>
            <a:r>
              <a:rPr lang="tr-TR" sz="2400" dirty="0">
                <a:solidFill>
                  <a:schemeClr val="accent5">
                    <a:lumMod val="50000"/>
                  </a:schemeClr>
                </a:solidFill>
                <a:cs typeface="+mn-cs"/>
              </a:rPr>
              <a:t>Kullanılmasında,</a:t>
            </a:r>
          </a:p>
          <a:p>
            <a:pPr algn="just" fontAlgn="auto">
              <a:lnSpc>
                <a:spcPct val="80000"/>
              </a:lnSpc>
              <a:spcBef>
                <a:spcPts val="0"/>
              </a:spcBef>
              <a:spcAft>
                <a:spcPts val="0"/>
              </a:spcAft>
              <a:buClr>
                <a:schemeClr val="tx1"/>
              </a:buClr>
              <a:defRPr/>
            </a:pPr>
            <a:r>
              <a:rPr lang="tr-TR" sz="2400" dirty="0">
                <a:solidFill>
                  <a:schemeClr val="accent5">
                    <a:lumMod val="50000"/>
                  </a:schemeClr>
                </a:solidFill>
                <a:cs typeface="+mn-cs"/>
              </a:rPr>
              <a:t> yürüttükleri faaliyetler ile iş ve işlemleri nedeniyle,</a:t>
            </a:r>
          </a:p>
        </p:txBody>
      </p:sp>
      <p:sp>
        <p:nvSpPr>
          <p:cNvPr id="32774" name="7 Yuvarlatılmış Dikdörtgen"/>
          <p:cNvSpPr>
            <a:spLocks noChangeArrowheads="1"/>
          </p:cNvSpPr>
          <p:nvPr/>
        </p:nvSpPr>
        <p:spPr bwMode="auto">
          <a:xfrm>
            <a:off x="500063" y="4643438"/>
            <a:ext cx="6215062" cy="1857375"/>
          </a:xfrm>
          <a:prstGeom prst="roundRect">
            <a:avLst>
              <a:gd name="adj" fmla="val 16667"/>
            </a:avLst>
          </a:prstGeom>
          <a:solidFill>
            <a:srgbClr val="DDE9E8"/>
          </a:solidFill>
          <a:ln w="9525" algn="ctr">
            <a:solidFill>
              <a:schemeClr val="tx1"/>
            </a:solidFill>
            <a:round/>
            <a:headEnd/>
            <a:tailEnd/>
          </a:ln>
        </p:spPr>
        <p:txBody>
          <a:bodyP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algn="just" eaLnBrk="1" hangingPunct="1">
              <a:lnSpc>
                <a:spcPct val="80000"/>
              </a:lnSpc>
              <a:spcBef>
                <a:spcPct val="0"/>
              </a:spcBef>
              <a:buClr>
                <a:schemeClr val="tx1"/>
              </a:buClr>
              <a:buSzTx/>
              <a:buFont typeface="Arial" pitchFamily="34" charset="0"/>
              <a:buChar char="•"/>
            </a:pPr>
            <a:r>
              <a:rPr lang="tr-TR" altLang="tr-TR" dirty="0">
                <a:solidFill>
                  <a:srgbClr val="C00000"/>
                </a:solidFill>
              </a:rPr>
              <a:t>Hiyerarşik üstlere, </a:t>
            </a:r>
          </a:p>
          <a:p>
            <a:pPr algn="just" eaLnBrk="1" hangingPunct="1">
              <a:lnSpc>
                <a:spcPct val="80000"/>
              </a:lnSpc>
              <a:spcBef>
                <a:spcPct val="0"/>
              </a:spcBef>
              <a:buClr>
                <a:schemeClr val="tx1"/>
              </a:buClr>
              <a:buSzTx/>
              <a:buFont typeface="Arial" pitchFamily="34" charset="0"/>
              <a:buChar char="•"/>
            </a:pPr>
            <a:r>
              <a:rPr lang="tr-TR" altLang="tr-TR" dirty="0">
                <a:solidFill>
                  <a:srgbClr val="C00000"/>
                </a:solidFill>
              </a:rPr>
              <a:t>Denetim ve değerlendirme yapmakla görevli kuruluşa (</a:t>
            </a:r>
            <a:r>
              <a:rPr lang="tr-TR" altLang="tr-TR" dirty="0" smtClean="0">
                <a:solidFill>
                  <a:srgbClr val="C00000"/>
                </a:solidFill>
              </a:rPr>
              <a:t>Sayıştay, Adli- İdari Yargı, inceleme),</a:t>
            </a:r>
            <a:endParaRPr lang="tr-TR" altLang="tr-TR" dirty="0">
              <a:solidFill>
                <a:srgbClr val="C00000"/>
              </a:solidFill>
            </a:endParaRPr>
          </a:p>
          <a:p>
            <a:pPr algn="just" eaLnBrk="1" hangingPunct="1">
              <a:lnSpc>
                <a:spcPct val="80000"/>
              </a:lnSpc>
              <a:spcBef>
                <a:spcPct val="0"/>
              </a:spcBef>
              <a:buClr>
                <a:schemeClr val="tx1"/>
              </a:buClr>
              <a:buSzTx/>
              <a:buFont typeface="Arial" pitchFamily="34" charset="0"/>
              <a:buChar char="•"/>
            </a:pPr>
            <a:r>
              <a:rPr lang="tr-TR" altLang="tr-TR" dirty="0">
                <a:solidFill>
                  <a:srgbClr val="C00000"/>
                </a:solidFill>
              </a:rPr>
              <a:t>Parlamentoya,</a:t>
            </a:r>
          </a:p>
          <a:p>
            <a:pPr algn="just" eaLnBrk="1" hangingPunct="1">
              <a:lnSpc>
                <a:spcPct val="80000"/>
              </a:lnSpc>
              <a:spcBef>
                <a:spcPct val="0"/>
              </a:spcBef>
              <a:buClr>
                <a:schemeClr val="tx1"/>
              </a:buClr>
              <a:buSzTx/>
              <a:buFont typeface="Arial" pitchFamily="34" charset="0"/>
              <a:buChar char="•"/>
            </a:pPr>
            <a:r>
              <a:rPr lang="tr-TR" altLang="tr-TR" dirty="0">
                <a:solidFill>
                  <a:srgbClr val="C00000"/>
                </a:solidFill>
              </a:rPr>
              <a:t>Kamuoyuna,</a:t>
            </a:r>
          </a:p>
        </p:txBody>
      </p:sp>
      <p:graphicFrame>
        <p:nvGraphicFramePr>
          <p:cNvPr id="11" name="10 Diyagram"/>
          <p:cNvGraphicFramePr/>
          <p:nvPr/>
        </p:nvGraphicFramePr>
        <p:xfrm>
          <a:off x="500034" y="2357430"/>
          <a:ext cx="1714512" cy="21431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366502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7" name="Oval 3"/>
          <p:cNvSpPr>
            <a:spLocks noChangeArrowheads="1"/>
          </p:cNvSpPr>
          <p:nvPr/>
        </p:nvSpPr>
        <p:spPr bwMode="auto">
          <a:xfrm>
            <a:off x="3182143" y="4953000"/>
            <a:ext cx="2879725" cy="576263"/>
          </a:xfrm>
          <a:prstGeom prst="ellipse">
            <a:avLst/>
          </a:prstGeom>
          <a:gradFill rotWithShape="1">
            <a:gsLst>
              <a:gs pos="0">
                <a:schemeClr val="bg1"/>
              </a:gs>
              <a:gs pos="100000">
                <a:schemeClr val="accent1"/>
              </a:gs>
            </a:gsLst>
            <a:lin ang="18900000" scaled="1"/>
          </a:gradFill>
          <a:ln w="9525" algn="ctr">
            <a:solidFill>
              <a:schemeClr val="tx1"/>
            </a:solidFill>
            <a:round/>
            <a:headEnd/>
            <a:tailEnd/>
          </a:ln>
          <a:effectLst/>
        </p:spPr>
        <p:txBody>
          <a:bodyPr wrap="none" anchor="ctr"/>
          <a:lstStyle/>
          <a:p>
            <a:pPr algn="ctr" eaLnBrk="0" fontAlgn="auto" hangingPunct="0">
              <a:spcBef>
                <a:spcPts val="0"/>
              </a:spcBef>
              <a:spcAft>
                <a:spcPts val="0"/>
              </a:spcAft>
              <a:defRPr/>
            </a:pPr>
            <a:r>
              <a:rPr kumimoji="1" lang="tr-TR" sz="2400" b="1" dirty="0">
                <a:solidFill>
                  <a:srgbClr val="7030A0"/>
                </a:solidFill>
                <a:latin typeface="Times New Roman" pitchFamily="18" charset="0"/>
                <a:cs typeface="Arial" charset="0"/>
              </a:rPr>
              <a:t>Harcama Yetkilisi</a:t>
            </a:r>
          </a:p>
        </p:txBody>
      </p:sp>
      <p:sp>
        <p:nvSpPr>
          <p:cNvPr id="33795" name="Oval 4"/>
          <p:cNvSpPr>
            <a:spLocks noChangeArrowheads="1"/>
          </p:cNvSpPr>
          <p:nvPr/>
        </p:nvSpPr>
        <p:spPr bwMode="auto">
          <a:xfrm>
            <a:off x="2743200" y="3581400"/>
            <a:ext cx="3673475" cy="914400"/>
          </a:xfrm>
          <a:prstGeom prst="ellipse">
            <a:avLst/>
          </a:prstGeom>
          <a:gradFill rotWithShape="1">
            <a:gsLst>
              <a:gs pos="0">
                <a:schemeClr val="bg1"/>
              </a:gs>
              <a:gs pos="100000">
                <a:schemeClr val="accent1"/>
              </a:gs>
            </a:gsLst>
            <a:lin ang="18900000" scaled="1"/>
          </a:gradFill>
          <a:ln w="9525" algn="ctr">
            <a:solidFill>
              <a:schemeClr val="tx1"/>
            </a:solidFill>
            <a:round/>
            <a:headEnd/>
            <a:tailEnd/>
          </a:ln>
        </p:spPr>
        <p:txBody>
          <a:bodyPr wrap="none" anchor="ct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algn="ctr">
              <a:spcBef>
                <a:spcPct val="0"/>
              </a:spcBef>
              <a:buClrTx/>
              <a:buSzTx/>
              <a:buFontTx/>
              <a:buNone/>
            </a:pPr>
            <a:r>
              <a:rPr lang="tr-TR" altLang="tr-TR" dirty="0">
                <a:latin typeface="Times New Roman" pitchFamily="18" charset="0"/>
              </a:rPr>
              <a:t>Üst yönetici</a:t>
            </a:r>
          </a:p>
        </p:txBody>
      </p:sp>
      <p:sp>
        <p:nvSpPr>
          <p:cNvPr id="33796" name="Oval 5"/>
          <p:cNvSpPr>
            <a:spLocks noChangeArrowheads="1"/>
          </p:cNvSpPr>
          <p:nvPr/>
        </p:nvSpPr>
        <p:spPr bwMode="auto">
          <a:xfrm>
            <a:off x="3505200" y="2438400"/>
            <a:ext cx="2089150" cy="842963"/>
          </a:xfrm>
          <a:prstGeom prst="ellipse">
            <a:avLst/>
          </a:prstGeom>
          <a:gradFill rotWithShape="1">
            <a:gsLst>
              <a:gs pos="0">
                <a:schemeClr val="bg1"/>
              </a:gs>
              <a:gs pos="100000">
                <a:schemeClr val="accent1"/>
              </a:gs>
            </a:gsLst>
            <a:lin ang="18900000" scaled="1"/>
          </a:gradFill>
          <a:ln w="9525" algn="ctr">
            <a:solidFill>
              <a:schemeClr val="tx1"/>
            </a:solidFill>
            <a:round/>
            <a:headEnd/>
            <a:tailEnd/>
          </a:ln>
        </p:spPr>
        <p:txBody>
          <a:bodyPr wrap="none" anchor="ct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algn="ctr">
              <a:spcBef>
                <a:spcPct val="0"/>
              </a:spcBef>
              <a:buClrTx/>
              <a:buSzTx/>
              <a:buFontTx/>
              <a:buNone/>
            </a:pPr>
            <a:r>
              <a:rPr lang="tr-TR" altLang="tr-TR">
                <a:latin typeface="Times New Roman" pitchFamily="18" charset="0"/>
              </a:rPr>
              <a:t>Bakan</a:t>
            </a:r>
          </a:p>
        </p:txBody>
      </p:sp>
      <p:sp>
        <p:nvSpPr>
          <p:cNvPr id="431110" name="Line 6"/>
          <p:cNvSpPr>
            <a:spLocks noChangeShapeType="1"/>
          </p:cNvSpPr>
          <p:nvPr/>
        </p:nvSpPr>
        <p:spPr bwMode="auto">
          <a:xfrm flipV="1">
            <a:off x="4572000" y="3276600"/>
            <a:ext cx="0" cy="215900"/>
          </a:xfrm>
          <a:prstGeom prst="line">
            <a:avLst/>
          </a:prstGeom>
          <a:noFill/>
          <a:ln w="9525">
            <a:solidFill>
              <a:schemeClr val="tx1"/>
            </a:solidFill>
            <a:round/>
            <a:headEnd/>
            <a:tailEnd type="triangle" w="med" len="med"/>
          </a:ln>
          <a:effectLst/>
        </p:spPr>
        <p:txBody>
          <a:bodyPr wrap="none" anchor="ctr"/>
          <a:lstStyle/>
          <a:p>
            <a:pPr fontAlgn="auto">
              <a:lnSpc>
                <a:spcPct val="80000"/>
              </a:lnSpc>
              <a:spcBef>
                <a:spcPct val="20000"/>
              </a:spcBef>
              <a:spcAft>
                <a:spcPts val="0"/>
              </a:spcAft>
              <a:buClr>
                <a:schemeClr val="hlink"/>
              </a:buClr>
              <a:buSzPct val="60000"/>
              <a:buFont typeface="Wingdings" pitchFamily="2" charset="2"/>
              <a:buNone/>
              <a:defRPr/>
            </a:pPr>
            <a:endParaRPr lang="tr-TR" sz="2000" b="1">
              <a:effectLst>
                <a:outerShdw blurRad="38100" dist="38100" dir="2700000" algn="tl">
                  <a:srgbClr val="000000">
                    <a:alpha val="43137"/>
                  </a:srgbClr>
                </a:outerShdw>
              </a:effectLst>
              <a:latin typeface="Verdana" pitchFamily="34" charset="0"/>
              <a:cs typeface="Arial" charset="0"/>
            </a:endParaRPr>
          </a:p>
        </p:txBody>
      </p:sp>
      <p:sp>
        <p:nvSpPr>
          <p:cNvPr id="33798" name="Oval 7"/>
          <p:cNvSpPr>
            <a:spLocks noChangeArrowheads="1"/>
          </p:cNvSpPr>
          <p:nvPr/>
        </p:nvSpPr>
        <p:spPr bwMode="auto">
          <a:xfrm>
            <a:off x="3505200" y="1219200"/>
            <a:ext cx="2233613" cy="503238"/>
          </a:xfrm>
          <a:prstGeom prst="ellipse">
            <a:avLst/>
          </a:prstGeom>
          <a:gradFill rotWithShape="1">
            <a:gsLst>
              <a:gs pos="0">
                <a:schemeClr val="bg1"/>
              </a:gs>
              <a:gs pos="100000">
                <a:schemeClr val="accent1"/>
              </a:gs>
            </a:gsLst>
            <a:lin ang="18900000" scaled="1"/>
          </a:gradFill>
          <a:ln w="9525" algn="ctr">
            <a:solidFill>
              <a:schemeClr val="tx1"/>
            </a:solidFill>
            <a:round/>
            <a:headEnd/>
            <a:tailEnd/>
          </a:ln>
        </p:spPr>
        <p:txBody>
          <a:bodyPr wrap="none" anchor="ct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algn="ctr">
              <a:spcBef>
                <a:spcPct val="0"/>
              </a:spcBef>
              <a:buClrTx/>
              <a:buSzTx/>
              <a:buFontTx/>
              <a:buNone/>
            </a:pPr>
            <a:r>
              <a:rPr lang="tr-TR" altLang="tr-TR">
                <a:latin typeface="Times New Roman" pitchFamily="18" charset="0"/>
              </a:rPr>
              <a:t>TBMM</a:t>
            </a:r>
          </a:p>
        </p:txBody>
      </p:sp>
      <p:sp>
        <p:nvSpPr>
          <p:cNvPr id="431112" name="Line 8"/>
          <p:cNvSpPr>
            <a:spLocks noChangeShapeType="1"/>
          </p:cNvSpPr>
          <p:nvPr/>
        </p:nvSpPr>
        <p:spPr bwMode="auto">
          <a:xfrm flipV="1">
            <a:off x="4648200" y="4495800"/>
            <a:ext cx="0" cy="431800"/>
          </a:xfrm>
          <a:prstGeom prst="line">
            <a:avLst/>
          </a:prstGeom>
          <a:noFill/>
          <a:ln w="9525">
            <a:solidFill>
              <a:schemeClr val="tx1"/>
            </a:solidFill>
            <a:round/>
            <a:headEnd/>
            <a:tailEnd type="triangle" w="med" len="med"/>
          </a:ln>
          <a:effectLst/>
        </p:spPr>
        <p:txBody>
          <a:bodyPr wrap="none" anchor="ctr"/>
          <a:lstStyle/>
          <a:p>
            <a:pPr fontAlgn="auto">
              <a:lnSpc>
                <a:spcPct val="80000"/>
              </a:lnSpc>
              <a:spcBef>
                <a:spcPct val="20000"/>
              </a:spcBef>
              <a:spcAft>
                <a:spcPts val="0"/>
              </a:spcAft>
              <a:buClr>
                <a:schemeClr val="hlink"/>
              </a:buClr>
              <a:buSzPct val="60000"/>
              <a:buFont typeface="Wingdings" pitchFamily="2" charset="2"/>
              <a:buNone/>
              <a:defRPr/>
            </a:pPr>
            <a:endParaRPr lang="tr-TR" sz="2000" b="1">
              <a:effectLst>
                <a:outerShdw blurRad="38100" dist="38100" dir="2700000" algn="tl">
                  <a:srgbClr val="000000">
                    <a:alpha val="43137"/>
                  </a:srgbClr>
                </a:outerShdw>
              </a:effectLst>
              <a:latin typeface="Verdana" pitchFamily="34" charset="0"/>
              <a:cs typeface="Arial" charset="0"/>
            </a:endParaRPr>
          </a:p>
        </p:txBody>
      </p:sp>
      <p:sp>
        <p:nvSpPr>
          <p:cNvPr id="33800" name="Oval 9"/>
          <p:cNvSpPr>
            <a:spLocks noChangeArrowheads="1"/>
          </p:cNvSpPr>
          <p:nvPr/>
        </p:nvSpPr>
        <p:spPr bwMode="auto">
          <a:xfrm>
            <a:off x="1447800" y="1905000"/>
            <a:ext cx="2233613" cy="503238"/>
          </a:xfrm>
          <a:prstGeom prst="ellipse">
            <a:avLst/>
          </a:prstGeom>
          <a:gradFill rotWithShape="1">
            <a:gsLst>
              <a:gs pos="0">
                <a:schemeClr val="bg1"/>
              </a:gs>
              <a:gs pos="100000">
                <a:schemeClr val="accent1"/>
              </a:gs>
            </a:gsLst>
            <a:lin ang="18900000" scaled="1"/>
          </a:gradFill>
          <a:ln w="9525" algn="ctr">
            <a:solidFill>
              <a:schemeClr val="tx1"/>
            </a:solidFill>
            <a:round/>
            <a:headEnd/>
            <a:tailEnd/>
          </a:ln>
        </p:spPr>
        <p:txBody>
          <a:bodyPr wrap="none" anchor="ct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algn="ctr">
              <a:spcBef>
                <a:spcPct val="0"/>
              </a:spcBef>
              <a:buClrTx/>
              <a:buSzTx/>
              <a:buFontTx/>
              <a:buNone/>
            </a:pPr>
            <a:r>
              <a:rPr lang="tr-TR" altLang="tr-TR">
                <a:latin typeface="Times New Roman" pitchFamily="18" charset="0"/>
              </a:rPr>
              <a:t>BAŞBAKAN</a:t>
            </a:r>
          </a:p>
        </p:txBody>
      </p:sp>
      <p:sp>
        <p:nvSpPr>
          <p:cNvPr id="431114" name="Line 10"/>
          <p:cNvSpPr>
            <a:spLocks noChangeShapeType="1"/>
          </p:cNvSpPr>
          <p:nvPr/>
        </p:nvSpPr>
        <p:spPr bwMode="auto">
          <a:xfrm flipH="1" flipV="1">
            <a:off x="3505200" y="2362200"/>
            <a:ext cx="287338" cy="217488"/>
          </a:xfrm>
          <a:prstGeom prst="line">
            <a:avLst/>
          </a:prstGeom>
          <a:noFill/>
          <a:ln w="9525">
            <a:solidFill>
              <a:schemeClr val="tx1"/>
            </a:solidFill>
            <a:round/>
            <a:headEnd/>
            <a:tailEnd type="triangle" w="med" len="med"/>
          </a:ln>
          <a:effectLst/>
        </p:spPr>
        <p:txBody>
          <a:bodyPr wrap="none" anchor="ctr"/>
          <a:lstStyle/>
          <a:p>
            <a:pPr fontAlgn="auto">
              <a:lnSpc>
                <a:spcPct val="80000"/>
              </a:lnSpc>
              <a:spcBef>
                <a:spcPct val="20000"/>
              </a:spcBef>
              <a:spcAft>
                <a:spcPts val="0"/>
              </a:spcAft>
              <a:buClr>
                <a:schemeClr val="hlink"/>
              </a:buClr>
              <a:buSzPct val="60000"/>
              <a:buFont typeface="Wingdings" pitchFamily="2" charset="2"/>
              <a:buNone/>
              <a:defRPr/>
            </a:pPr>
            <a:endParaRPr lang="tr-TR" sz="2000" b="1">
              <a:effectLst>
                <a:outerShdw blurRad="38100" dist="38100" dir="2700000" algn="tl">
                  <a:srgbClr val="000000">
                    <a:alpha val="43137"/>
                  </a:srgbClr>
                </a:outerShdw>
              </a:effectLst>
              <a:latin typeface="Verdana" pitchFamily="34" charset="0"/>
              <a:cs typeface="Arial" charset="0"/>
            </a:endParaRPr>
          </a:p>
        </p:txBody>
      </p:sp>
      <p:sp>
        <p:nvSpPr>
          <p:cNvPr id="431115" name="Line 11"/>
          <p:cNvSpPr>
            <a:spLocks noChangeShapeType="1"/>
          </p:cNvSpPr>
          <p:nvPr/>
        </p:nvSpPr>
        <p:spPr bwMode="auto">
          <a:xfrm flipV="1">
            <a:off x="4572000" y="1981200"/>
            <a:ext cx="0" cy="431800"/>
          </a:xfrm>
          <a:prstGeom prst="line">
            <a:avLst/>
          </a:prstGeom>
          <a:noFill/>
          <a:ln w="9525">
            <a:solidFill>
              <a:schemeClr val="tx1"/>
            </a:solidFill>
            <a:round/>
            <a:headEnd/>
            <a:tailEnd type="triangle" w="med" len="med"/>
          </a:ln>
          <a:effectLst/>
        </p:spPr>
        <p:txBody>
          <a:bodyPr wrap="none" anchor="ctr"/>
          <a:lstStyle/>
          <a:p>
            <a:pPr fontAlgn="auto">
              <a:lnSpc>
                <a:spcPct val="80000"/>
              </a:lnSpc>
              <a:spcBef>
                <a:spcPct val="20000"/>
              </a:spcBef>
              <a:spcAft>
                <a:spcPts val="0"/>
              </a:spcAft>
              <a:buClr>
                <a:schemeClr val="hlink"/>
              </a:buClr>
              <a:buSzPct val="60000"/>
              <a:buFont typeface="Wingdings" pitchFamily="2" charset="2"/>
              <a:buNone/>
              <a:defRPr/>
            </a:pPr>
            <a:endParaRPr lang="tr-TR" sz="2000" b="1">
              <a:effectLst>
                <a:outerShdw blurRad="38100" dist="38100" dir="2700000" algn="tl">
                  <a:srgbClr val="000000">
                    <a:alpha val="43137"/>
                  </a:srgbClr>
                </a:outerShdw>
              </a:effectLst>
              <a:latin typeface="Verdana" pitchFamily="34" charset="0"/>
              <a:cs typeface="Arial" charset="0"/>
            </a:endParaRPr>
          </a:p>
        </p:txBody>
      </p:sp>
      <p:cxnSp>
        <p:nvCxnSpPr>
          <p:cNvPr id="33803" name="AutoShape 12"/>
          <p:cNvCxnSpPr>
            <a:cxnSpLocks noChangeShapeType="1"/>
            <a:stCxn id="33800" idx="7"/>
            <a:endCxn id="33798" idx="3"/>
          </p:cNvCxnSpPr>
          <p:nvPr/>
        </p:nvCxnSpPr>
        <p:spPr bwMode="auto">
          <a:xfrm flipV="1">
            <a:off x="3354388" y="1649413"/>
            <a:ext cx="477837" cy="32861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31117" name="Oval 13"/>
          <p:cNvSpPr>
            <a:spLocks noChangeArrowheads="1"/>
          </p:cNvSpPr>
          <p:nvPr/>
        </p:nvSpPr>
        <p:spPr bwMode="auto">
          <a:xfrm>
            <a:off x="2749550" y="5916612"/>
            <a:ext cx="4032250" cy="576263"/>
          </a:xfrm>
          <a:prstGeom prst="ellipse">
            <a:avLst/>
          </a:prstGeom>
          <a:gradFill rotWithShape="1">
            <a:gsLst>
              <a:gs pos="0">
                <a:schemeClr val="bg1"/>
              </a:gs>
              <a:gs pos="100000">
                <a:schemeClr val="accent1"/>
              </a:gs>
            </a:gsLst>
            <a:lin ang="18900000" scaled="1"/>
          </a:gradFill>
          <a:ln w="9525" algn="ctr">
            <a:solidFill>
              <a:schemeClr val="tx1"/>
            </a:solidFill>
            <a:round/>
            <a:headEnd/>
            <a:tailEnd/>
          </a:ln>
          <a:effectLst/>
        </p:spPr>
        <p:txBody>
          <a:bodyPr wrap="none" anchor="ctr"/>
          <a:lstStyle/>
          <a:p>
            <a:pPr algn="ctr" eaLnBrk="0" fontAlgn="auto" hangingPunct="0">
              <a:spcBef>
                <a:spcPts val="0"/>
              </a:spcBef>
              <a:spcAft>
                <a:spcPts val="0"/>
              </a:spcAft>
              <a:defRPr/>
            </a:pPr>
            <a:r>
              <a:rPr kumimoji="1" lang="tr-TR" sz="2400" b="1" dirty="0">
                <a:solidFill>
                  <a:srgbClr val="7030A0"/>
                </a:solidFill>
                <a:latin typeface="Times New Roman" pitchFamily="18" charset="0"/>
                <a:cs typeface="Arial" charset="0"/>
              </a:rPr>
              <a:t>Gerçekleştirme </a:t>
            </a:r>
            <a:r>
              <a:rPr kumimoji="1" lang="tr-TR" sz="2400" b="1" dirty="0" smtClean="0">
                <a:solidFill>
                  <a:srgbClr val="7030A0"/>
                </a:solidFill>
                <a:latin typeface="Times New Roman" pitchFamily="18" charset="0"/>
                <a:cs typeface="Arial" charset="0"/>
              </a:rPr>
              <a:t>Görevliler</a:t>
            </a:r>
            <a:r>
              <a:rPr kumimoji="1" lang="tr-TR" sz="2400" b="1" dirty="0">
                <a:solidFill>
                  <a:srgbClr val="7030A0"/>
                </a:solidFill>
                <a:latin typeface="Times New Roman" pitchFamily="18" charset="0"/>
                <a:cs typeface="Arial" charset="0"/>
              </a:rPr>
              <a:t>i</a:t>
            </a:r>
            <a:endParaRPr kumimoji="1" lang="tr-TR" sz="2400" b="1" dirty="0">
              <a:solidFill>
                <a:srgbClr val="7030A0"/>
              </a:solidFill>
              <a:effectLst>
                <a:outerShdw blurRad="38100" dist="38100" dir="2700000" algn="tl">
                  <a:srgbClr val="000000"/>
                </a:outerShdw>
              </a:effectLst>
              <a:latin typeface="Times New Roman" pitchFamily="18" charset="0"/>
              <a:cs typeface="Arial" charset="0"/>
            </a:endParaRPr>
          </a:p>
        </p:txBody>
      </p:sp>
      <p:sp>
        <p:nvSpPr>
          <p:cNvPr id="431118" name="Line 14"/>
          <p:cNvSpPr>
            <a:spLocks noChangeShapeType="1"/>
          </p:cNvSpPr>
          <p:nvPr/>
        </p:nvSpPr>
        <p:spPr bwMode="auto">
          <a:xfrm flipV="1">
            <a:off x="4724400" y="5562600"/>
            <a:ext cx="0" cy="431800"/>
          </a:xfrm>
          <a:prstGeom prst="line">
            <a:avLst/>
          </a:prstGeom>
          <a:noFill/>
          <a:ln w="9525">
            <a:solidFill>
              <a:schemeClr val="tx1"/>
            </a:solidFill>
            <a:round/>
            <a:headEnd/>
            <a:tailEnd type="triangle" w="med" len="med"/>
          </a:ln>
          <a:effectLst/>
        </p:spPr>
        <p:txBody>
          <a:bodyPr wrap="none" anchor="ctr"/>
          <a:lstStyle/>
          <a:p>
            <a:pPr fontAlgn="auto">
              <a:lnSpc>
                <a:spcPct val="80000"/>
              </a:lnSpc>
              <a:spcBef>
                <a:spcPct val="20000"/>
              </a:spcBef>
              <a:spcAft>
                <a:spcPts val="0"/>
              </a:spcAft>
              <a:buClr>
                <a:schemeClr val="hlink"/>
              </a:buClr>
              <a:buSzPct val="60000"/>
              <a:buFont typeface="Wingdings" pitchFamily="2" charset="2"/>
              <a:buNone/>
              <a:defRPr/>
            </a:pPr>
            <a:endParaRPr lang="tr-TR" sz="2000" b="1">
              <a:effectLst>
                <a:outerShdw blurRad="38100" dist="38100" dir="2700000" algn="tl">
                  <a:srgbClr val="000000">
                    <a:alpha val="43137"/>
                  </a:srgbClr>
                </a:outerShdw>
              </a:effectLst>
              <a:latin typeface="Verdana" pitchFamily="34" charset="0"/>
              <a:cs typeface="Arial" charset="0"/>
            </a:endParaRPr>
          </a:p>
        </p:txBody>
      </p:sp>
      <p:sp>
        <p:nvSpPr>
          <p:cNvPr id="33806" name="16 Slayt Numarası Yer Tutucusu"/>
          <p:cNvSpPr txBox="1">
            <a:spLocks noGrp="1"/>
          </p:cNvSpPr>
          <p:nvPr/>
        </p:nvSpPr>
        <p:spPr bwMode="auto">
          <a:xfrm>
            <a:off x="7589838" y="6481763"/>
            <a:ext cx="503237"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algn="ctr" eaLnBrk="1" hangingPunct="1">
              <a:lnSpc>
                <a:spcPct val="80000"/>
              </a:lnSpc>
              <a:spcBef>
                <a:spcPct val="20000"/>
              </a:spcBef>
              <a:buClr>
                <a:schemeClr val="hlink"/>
              </a:buClr>
              <a:buSzPct val="60000"/>
              <a:buFont typeface="Wingdings" pitchFamily="2" charset="2"/>
              <a:buNone/>
            </a:pPr>
            <a:fld id="{BFF3B2F1-DBF9-46F7-A31E-009E3AAD1A91}" type="slidenum">
              <a:rPr lang="tr-TR" altLang="tr-TR" sz="1200" b="1">
                <a:latin typeface="Verdana" pitchFamily="34" charset="0"/>
              </a:rPr>
              <a:pPr algn="ctr" eaLnBrk="1" hangingPunct="1">
                <a:lnSpc>
                  <a:spcPct val="80000"/>
                </a:lnSpc>
                <a:spcBef>
                  <a:spcPct val="20000"/>
                </a:spcBef>
                <a:buClr>
                  <a:schemeClr val="hlink"/>
                </a:buClr>
                <a:buSzPct val="60000"/>
                <a:buFont typeface="Wingdings" pitchFamily="2" charset="2"/>
                <a:buNone/>
              </a:pPr>
              <a:t>31</a:t>
            </a:fld>
            <a:endParaRPr lang="tr-TR" altLang="tr-TR" sz="1200" b="1">
              <a:latin typeface="Verdana" pitchFamily="34" charset="0"/>
            </a:endParaRPr>
          </a:p>
        </p:txBody>
      </p:sp>
      <p:sp>
        <p:nvSpPr>
          <p:cNvPr id="314384" name="Rectangle 2"/>
          <p:cNvSpPr>
            <a:spLocks noChangeArrowheads="1"/>
          </p:cNvSpPr>
          <p:nvPr/>
        </p:nvSpPr>
        <p:spPr bwMode="auto">
          <a:xfrm>
            <a:off x="304800" y="228600"/>
            <a:ext cx="8699500" cy="579438"/>
          </a:xfrm>
          <a:prstGeom prst="rect">
            <a:avLst/>
          </a:prstGeom>
          <a:noFill/>
          <a:ln w="9525" algn="ctr">
            <a:noFill/>
            <a:miter lim="800000"/>
            <a:headEnd/>
            <a:tailEnd/>
          </a:ln>
          <a:effectLst/>
        </p:spPr>
        <p:txBody>
          <a:bodyPr anchor="ctr"/>
          <a:lstStyle/>
          <a:p>
            <a:pPr algn="ctr" fontAlgn="auto">
              <a:spcBef>
                <a:spcPts val="0"/>
              </a:spcBef>
              <a:spcAft>
                <a:spcPts val="0"/>
              </a:spcAft>
              <a:defRPr/>
            </a:pPr>
            <a:r>
              <a:rPr lang="tr-TR" sz="2400" dirty="0">
                <a:solidFill>
                  <a:schemeClr val="accent1">
                    <a:lumMod val="75000"/>
                  </a:schemeClr>
                </a:solidFill>
                <a:cs typeface="+mn-cs"/>
              </a:rPr>
              <a:t>HESAP VERME SORUMLULUĞU (II)</a:t>
            </a:r>
          </a:p>
        </p:txBody>
      </p:sp>
      <p:sp>
        <p:nvSpPr>
          <p:cNvPr id="16" name="15 Sağ Ayraç"/>
          <p:cNvSpPr/>
          <p:nvPr/>
        </p:nvSpPr>
        <p:spPr>
          <a:xfrm>
            <a:off x="5867400" y="2590800"/>
            <a:ext cx="228600" cy="457200"/>
          </a:xfrm>
          <a:prstGeom prst="righ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tr-TR" dirty="0">
              <a:solidFill>
                <a:srgbClr val="FFFF00"/>
              </a:solidFill>
            </a:endParaRPr>
          </a:p>
        </p:txBody>
      </p:sp>
      <p:sp>
        <p:nvSpPr>
          <p:cNvPr id="33809" name="16 Metin kutusu"/>
          <p:cNvSpPr txBox="1">
            <a:spLocks noChangeArrowheads="1"/>
          </p:cNvSpPr>
          <p:nvPr/>
        </p:nvSpPr>
        <p:spPr bwMode="auto">
          <a:xfrm>
            <a:off x="6400800" y="2590800"/>
            <a:ext cx="1905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eaLnBrk="1" hangingPunct="1">
              <a:spcBef>
                <a:spcPct val="0"/>
              </a:spcBef>
              <a:buClrTx/>
              <a:buSzTx/>
              <a:buFontTx/>
              <a:buNone/>
            </a:pPr>
            <a:r>
              <a:rPr lang="tr-TR" altLang="tr-TR" sz="1800"/>
              <a:t>siyasi sorumlu</a:t>
            </a:r>
          </a:p>
        </p:txBody>
      </p:sp>
      <p:sp>
        <p:nvSpPr>
          <p:cNvPr id="18" name="17 Sağ Ayraç"/>
          <p:cNvSpPr/>
          <p:nvPr/>
        </p:nvSpPr>
        <p:spPr>
          <a:xfrm>
            <a:off x="6553200" y="3733800"/>
            <a:ext cx="228600" cy="457200"/>
          </a:xfrm>
          <a:prstGeom prst="righ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tr-TR" dirty="0">
              <a:solidFill>
                <a:srgbClr val="FFFF00"/>
              </a:solidFill>
            </a:endParaRPr>
          </a:p>
        </p:txBody>
      </p:sp>
      <p:sp>
        <p:nvSpPr>
          <p:cNvPr id="33811" name="18 Metin kutusu"/>
          <p:cNvSpPr txBox="1">
            <a:spLocks noChangeArrowheads="1"/>
          </p:cNvSpPr>
          <p:nvPr/>
        </p:nvSpPr>
        <p:spPr bwMode="auto">
          <a:xfrm>
            <a:off x="228600" y="4419600"/>
            <a:ext cx="1905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eaLnBrk="1" hangingPunct="1">
              <a:spcBef>
                <a:spcPct val="0"/>
              </a:spcBef>
              <a:buClrTx/>
              <a:buSzTx/>
              <a:buFontTx/>
              <a:buNone/>
            </a:pPr>
            <a:r>
              <a:rPr lang="tr-TR" altLang="tr-TR" sz="1800"/>
              <a:t>idari sorumlular</a:t>
            </a:r>
          </a:p>
        </p:txBody>
      </p:sp>
      <p:sp>
        <p:nvSpPr>
          <p:cNvPr id="33812" name="19 Metin kutusu"/>
          <p:cNvSpPr txBox="1">
            <a:spLocks noChangeArrowheads="1"/>
          </p:cNvSpPr>
          <p:nvPr/>
        </p:nvSpPr>
        <p:spPr bwMode="auto">
          <a:xfrm>
            <a:off x="6705600" y="5181600"/>
            <a:ext cx="243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eaLnBrk="1" hangingPunct="1">
              <a:spcBef>
                <a:spcPct val="0"/>
              </a:spcBef>
              <a:buClrTx/>
              <a:buSzTx/>
              <a:buFontTx/>
              <a:buNone/>
            </a:pPr>
            <a:r>
              <a:rPr lang="tr-TR" altLang="tr-TR" sz="1800"/>
              <a:t>MALİ sorumlu</a:t>
            </a:r>
          </a:p>
        </p:txBody>
      </p:sp>
      <p:sp>
        <p:nvSpPr>
          <p:cNvPr id="21" name="20 Sağ Ayraç"/>
          <p:cNvSpPr/>
          <p:nvPr/>
        </p:nvSpPr>
        <p:spPr>
          <a:xfrm>
            <a:off x="6324600" y="5105400"/>
            <a:ext cx="228600" cy="457200"/>
          </a:xfrm>
          <a:prstGeom prst="righ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tr-TR" dirty="0">
              <a:solidFill>
                <a:srgbClr val="FFFF00"/>
              </a:solidFill>
            </a:endParaRPr>
          </a:p>
        </p:txBody>
      </p:sp>
      <p:sp>
        <p:nvSpPr>
          <p:cNvPr id="33814" name="21 Metin kutusu"/>
          <p:cNvSpPr txBox="1">
            <a:spLocks noChangeArrowheads="1"/>
          </p:cNvSpPr>
          <p:nvPr/>
        </p:nvSpPr>
        <p:spPr bwMode="auto">
          <a:xfrm>
            <a:off x="6705600" y="6019800"/>
            <a:ext cx="243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eaLnBrk="1" hangingPunct="1">
              <a:spcBef>
                <a:spcPct val="0"/>
              </a:spcBef>
              <a:buClrTx/>
              <a:buSzTx/>
              <a:buFontTx/>
              <a:buNone/>
            </a:pPr>
            <a:r>
              <a:rPr lang="tr-TR" altLang="tr-TR" sz="1800"/>
              <a:t>MALİ sorumlu</a:t>
            </a:r>
          </a:p>
        </p:txBody>
      </p:sp>
      <p:sp>
        <p:nvSpPr>
          <p:cNvPr id="23" name="22 Sol Ayraç"/>
          <p:cNvSpPr/>
          <p:nvPr/>
        </p:nvSpPr>
        <p:spPr>
          <a:xfrm>
            <a:off x="2209800" y="2971800"/>
            <a:ext cx="304800" cy="3276600"/>
          </a:xfrm>
          <a:prstGeom prst="lef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tr-TR"/>
          </a:p>
        </p:txBody>
      </p:sp>
      <p:sp>
        <p:nvSpPr>
          <p:cNvPr id="33816" name="23 Metin kutusu"/>
          <p:cNvSpPr txBox="1">
            <a:spLocks noChangeArrowheads="1"/>
          </p:cNvSpPr>
          <p:nvPr/>
        </p:nvSpPr>
        <p:spPr bwMode="auto">
          <a:xfrm>
            <a:off x="6934200" y="3657600"/>
            <a:ext cx="190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buClr>
                <a:schemeClr val="accent1"/>
              </a:buClr>
              <a:buSzPct val="70000"/>
              <a:buFont typeface="Wingdings" pitchFamily="2" charset="2"/>
              <a:buChar char=""/>
              <a:defRPr sz="2400">
                <a:solidFill>
                  <a:schemeClr val="tx1"/>
                </a:solidFill>
                <a:latin typeface="Calibri" pitchFamily="34"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alibri" pitchFamily="34"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alibri" pitchFamily="34"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alibri" pitchFamily="34"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alibri" pitchFamily="34"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alibri" pitchFamily="34" charset="0"/>
              </a:defRPr>
            </a:lvl9pPr>
          </a:lstStyle>
          <a:p>
            <a:pPr eaLnBrk="1" hangingPunct="1">
              <a:spcBef>
                <a:spcPct val="0"/>
              </a:spcBef>
              <a:buClrTx/>
              <a:buSzTx/>
              <a:buFontTx/>
              <a:buNone/>
            </a:pPr>
            <a:r>
              <a:rPr lang="tr-TR" altLang="tr-TR" sz="1800"/>
              <a:t>Performans sorumlusu</a:t>
            </a:r>
          </a:p>
        </p:txBody>
      </p:sp>
      <p:sp>
        <p:nvSpPr>
          <p:cNvPr id="25" name="24 Sağ Ayraç"/>
          <p:cNvSpPr/>
          <p:nvPr/>
        </p:nvSpPr>
        <p:spPr>
          <a:xfrm>
            <a:off x="8153400" y="3581400"/>
            <a:ext cx="609600" cy="2819400"/>
          </a:xfrm>
          <a:prstGeom prst="rightBrace">
            <a:avLst/>
          </a:pr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tr-TR"/>
          </a:p>
        </p:txBody>
      </p:sp>
      <p:sp>
        <p:nvSpPr>
          <p:cNvPr id="26" name="25 Dikdörtgen"/>
          <p:cNvSpPr/>
          <p:nvPr/>
        </p:nvSpPr>
        <p:spPr>
          <a:xfrm>
            <a:off x="8725359" y="2590800"/>
            <a:ext cx="418641" cy="3835922"/>
          </a:xfrm>
          <a:prstGeom prst="rect">
            <a:avLst/>
          </a:prstGeom>
          <a:noFill/>
        </p:spPr>
        <p:txBody>
          <a:bodyPr vert="wordArtVert" wrap="none">
            <a:spAutoFit/>
          </a:bodyPr>
          <a:lstStyle/>
          <a:p>
            <a:pPr algn="ctr" fontAlgn="auto">
              <a:spcBef>
                <a:spcPts val="0"/>
              </a:spcBef>
              <a:spcAft>
                <a:spcPts val="0"/>
              </a:spcAft>
              <a:defRPr/>
            </a:pPr>
            <a:r>
              <a:rPr lang="tr-TR" sz="14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latin typeface="+mn-lt"/>
                <a:cs typeface="+mn-cs"/>
              </a:rPr>
              <a:t>Cezai sorumlular</a:t>
            </a:r>
            <a:endParaRPr lang="tr-TR" sz="28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latin typeface="+mn-lt"/>
              <a:cs typeface="+mn-cs"/>
            </a:endParaRPr>
          </a:p>
        </p:txBody>
      </p:sp>
    </p:spTree>
    <p:extLst>
      <p:ext uri="{BB962C8B-B14F-4D97-AF65-F5344CB8AC3E}">
        <p14:creationId xmlns:p14="http://schemas.microsoft.com/office/powerpoint/2010/main" val="4276634385"/>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F302176B-0E47-46AC-8F43-DAB4B8A37D06}" type="slidenum">
              <a:rPr lang="tr-TR" smtClean="0"/>
              <a:t>32</a:t>
            </a:fld>
            <a:endParaRPr lang="tr-TR"/>
          </a:p>
        </p:txBody>
      </p:sp>
      <p:pic>
        <p:nvPicPr>
          <p:cNvPr id="3" name="İçerik Yer Tutucusu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332656"/>
            <a:ext cx="7704856" cy="5904656"/>
          </a:xfrm>
          <a:prstGeom prst="rect">
            <a:avLst/>
          </a:prstGeom>
        </p:spPr>
      </p:pic>
    </p:spTree>
    <p:extLst>
      <p:ext uri="{BB962C8B-B14F-4D97-AF65-F5344CB8AC3E}">
        <p14:creationId xmlns:p14="http://schemas.microsoft.com/office/powerpoint/2010/main" val="10359543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115616" y="260648"/>
            <a:ext cx="7560840" cy="598218"/>
          </a:xfrm>
        </p:spPr>
        <p:txBody>
          <a:bodyPr>
            <a:noAutofit/>
          </a:bodyPr>
          <a:lstStyle/>
          <a:p>
            <a:pPr algn="ctr"/>
            <a:r>
              <a:rPr lang="tr-TR" sz="3600" dirty="0" smtClean="0">
                <a:solidFill>
                  <a:schemeClr val="accent3">
                    <a:lumMod val="60000"/>
                    <a:lumOff val="40000"/>
                  </a:schemeClr>
                </a:solidFill>
              </a:rPr>
              <a:t>5018’de SORUMLU- SORUMLULUK</a:t>
            </a:r>
            <a:endParaRPr lang="tr-TR" sz="3600" dirty="0">
              <a:solidFill>
                <a:schemeClr val="accent3">
                  <a:lumMod val="60000"/>
                  <a:lumOff val="40000"/>
                </a:schemeClr>
              </a:solidFill>
            </a:endParaRPr>
          </a:p>
        </p:txBody>
      </p:sp>
      <p:sp>
        <p:nvSpPr>
          <p:cNvPr id="3" name="Alt Başlık 2"/>
          <p:cNvSpPr>
            <a:spLocks noGrp="1"/>
          </p:cNvSpPr>
          <p:nvPr>
            <p:ph type="subTitle" idx="1"/>
          </p:nvPr>
        </p:nvSpPr>
        <p:spPr>
          <a:xfrm>
            <a:off x="1115616" y="980728"/>
            <a:ext cx="7920880" cy="5616624"/>
          </a:xfrm>
        </p:spPr>
        <p:txBody>
          <a:bodyPr>
            <a:noAutofit/>
          </a:bodyPr>
          <a:lstStyle/>
          <a:p>
            <a:r>
              <a:rPr lang="tr-TR" sz="3600" b="0" dirty="0" smtClean="0">
                <a:solidFill>
                  <a:schemeClr val="tx1"/>
                </a:solidFill>
                <a:latin typeface="Times New Roman" pitchFamily="18" charset="0"/>
                <a:cs typeface="Times New Roman" pitchFamily="18" charset="0"/>
              </a:rPr>
              <a:t>81 Maddelik 5018 </a:t>
            </a:r>
            <a:r>
              <a:rPr lang="tr-TR" sz="3600" b="0" dirty="0" smtClean="0">
                <a:solidFill>
                  <a:schemeClr val="tx1"/>
                </a:solidFill>
                <a:latin typeface="Times New Roman" pitchFamily="18" charset="0"/>
                <a:cs typeface="Times New Roman" pitchFamily="18" charset="0"/>
              </a:rPr>
              <a:t>sayılı </a:t>
            </a:r>
            <a:r>
              <a:rPr lang="tr-TR" sz="3600" b="0" dirty="0" smtClean="0">
                <a:solidFill>
                  <a:schemeClr val="tx1"/>
                </a:solidFill>
                <a:latin typeface="Times New Roman" pitchFamily="18" charset="0"/>
                <a:cs typeface="Times New Roman" pitchFamily="18" charset="0"/>
              </a:rPr>
              <a:t>Kanunda sorumlu ifadesi (kelime olarak) tam 45 kez kullanılmış. </a:t>
            </a:r>
            <a:endParaRPr lang="tr-TR" sz="3600" dirty="0">
              <a:solidFill>
                <a:schemeClr val="tx1"/>
              </a:solidFill>
              <a:latin typeface="Times New Roman" pitchFamily="18" charset="0"/>
              <a:cs typeface="Times New Roman" pitchFamily="18" charset="0"/>
            </a:endParaRPr>
          </a:p>
          <a:p>
            <a:r>
              <a:rPr lang="tr-TR" sz="3600" b="0" dirty="0" smtClean="0">
                <a:solidFill>
                  <a:schemeClr val="tx1"/>
                </a:solidFill>
                <a:latin typeface="Times New Roman" pitchFamily="18" charset="0"/>
                <a:cs typeface="Times New Roman" pitchFamily="18" charset="0"/>
              </a:rPr>
              <a:t>15 Değişik Madde de Sorumluluk kavramı ile birlikte, sorumlular ve sorumluluklar tarif edilmiştir.  </a:t>
            </a:r>
          </a:p>
          <a:p>
            <a:r>
              <a:rPr lang="tr-TR" sz="3600" dirty="0" smtClean="0">
                <a:solidFill>
                  <a:schemeClr val="tx1"/>
                </a:solidFill>
                <a:latin typeface="Times New Roman" pitchFamily="18" charset="0"/>
                <a:cs typeface="Times New Roman" pitchFamily="18" charset="0"/>
              </a:rPr>
              <a:t>Maddeler:7,8,10,11,31,32,33,38,40,48,58,61,71,72, 76 </a:t>
            </a:r>
            <a:r>
              <a:rPr lang="tr-TR" sz="3600" dirty="0" err="1" smtClean="0">
                <a:solidFill>
                  <a:schemeClr val="tx1"/>
                </a:solidFill>
                <a:latin typeface="Times New Roman" pitchFamily="18" charset="0"/>
                <a:cs typeface="Times New Roman" pitchFamily="18" charset="0"/>
              </a:rPr>
              <a:t>ıncı</a:t>
            </a:r>
            <a:r>
              <a:rPr lang="tr-TR" sz="3600" dirty="0" smtClean="0">
                <a:solidFill>
                  <a:schemeClr val="tx1"/>
                </a:solidFill>
                <a:latin typeface="Times New Roman" pitchFamily="18" charset="0"/>
                <a:cs typeface="Times New Roman" pitchFamily="18" charset="0"/>
              </a:rPr>
              <a:t> maddeler de çeşitli sorumluluk ve sorumlular tanımı  yapılmıştır.</a:t>
            </a:r>
            <a:endParaRPr lang="tr-TR" sz="3600" b="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3075675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260648"/>
            <a:ext cx="7540352" cy="598218"/>
          </a:xfrm>
        </p:spPr>
        <p:txBody>
          <a:bodyPr>
            <a:normAutofit fontScale="90000"/>
          </a:bodyPr>
          <a:lstStyle/>
          <a:p>
            <a:pPr algn="ctr"/>
            <a:r>
              <a:rPr lang="tr-TR" dirty="0" smtClean="0">
                <a:solidFill>
                  <a:schemeClr val="accent3">
                    <a:lumMod val="60000"/>
                    <a:lumOff val="40000"/>
                  </a:schemeClr>
                </a:solidFill>
              </a:rPr>
              <a:t>SORUMLULULAR KİMLERDİR ? </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475656" y="980728"/>
            <a:ext cx="7643192" cy="5256584"/>
          </a:xfrm>
        </p:spPr>
        <p:txBody>
          <a:bodyPr>
            <a:noAutofit/>
          </a:bodyPr>
          <a:lstStyle/>
          <a:p>
            <a:r>
              <a:rPr lang="tr-TR" sz="3600" b="0" dirty="0" smtClean="0">
                <a:solidFill>
                  <a:schemeClr val="tx1"/>
                </a:solidFill>
                <a:latin typeface="Times New Roman" pitchFamily="18" charset="0"/>
                <a:cs typeface="Times New Roman" pitchFamily="18" charset="0"/>
              </a:rPr>
              <a:t>5018 sayılı Kanun </a:t>
            </a:r>
            <a:r>
              <a:rPr lang="tr-TR" sz="3600" b="0" dirty="0" smtClean="0">
                <a:solidFill>
                  <a:schemeClr val="tx1"/>
                </a:solidFill>
                <a:latin typeface="Times New Roman" pitchFamily="18" charset="0"/>
                <a:cs typeface="Times New Roman" pitchFamily="18" charset="0"/>
              </a:rPr>
              <a:t>çerçevesinde, (mali işlemleri yürüten görevliler üzerinden gidildiğinde) </a:t>
            </a:r>
            <a:r>
              <a:rPr lang="tr-TR" sz="3600" b="0" dirty="0" smtClean="0">
                <a:solidFill>
                  <a:schemeClr val="tx1"/>
                </a:solidFill>
                <a:latin typeface="Times New Roman" pitchFamily="18" charset="0"/>
                <a:cs typeface="Times New Roman" pitchFamily="18" charset="0"/>
              </a:rPr>
              <a:t>sorumluların kimler olduğu belirlenmiştir. </a:t>
            </a:r>
          </a:p>
          <a:p>
            <a:pPr marL="571500" indent="-571500">
              <a:buFont typeface="Wingdings" pitchFamily="2" charset="2"/>
              <a:buChar char="Ø"/>
            </a:pPr>
            <a:r>
              <a:rPr lang="tr-TR" sz="3600" b="0" dirty="0" smtClean="0">
                <a:solidFill>
                  <a:schemeClr val="tx1"/>
                </a:solidFill>
                <a:latin typeface="Times New Roman" pitchFamily="18" charset="0"/>
                <a:cs typeface="Times New Roman" pitchFamily="18" charset="0"/>
              </a:rPr>
              <a:t>Bakan</a:t>
            </a:r>
          </a:p>
          <a:p>
            <a:pPr marL="571500" indent="-571500">
              <a:buFont typeface="Wingdings" pitchFamily="2" charset="2"/>
              <a:buChar char="Ø"/>
            </a:pPr>
            <a:r>
              <a:rPr lang="tr-TR" sz="3600" b="0" dirty="0" smtClean="0">
                <a:solidFill>
                  <a:schemeClr val="tx1"/>
                </a:solidFill>
                <a:latin typeface="Times New Roman" pitchFamily="18" charset="0"/>
                <a:cs typeface="Times New Roman" pitchFamily="18" charset="0"/>
              </a:rPr>
              <a:t>Üst Yönetici</a:t>
            </a:r>
          </a:p>
          <a:p>
            <a:pPr marL="571500" indent="-571500">
              <a:buFont typeface="Wingdings" pitchFamily="2" charset="2"/>
              <a:buChar char="Ø"/>
            </a:pPr>
            <a:r>
              <a:rPr lang="tr-TR" sz="3600" b="0" dirty="0" smtClean="0">
                <a:solidFill>
                  <a:schemeClr val="tx1"/>
                </a:solidFill>
                <a:latin typeface="Times New Roman" pitchFamily="18" charset="0"/>
                <a:cs typeface="Times New Roman" pitchFamily="18" charset="0"/>
              </a:rPr>
              <a:t>Harcama Yetkilisi</a:t>
            </a:r>
          </a:p>
          <a:p>
            <a:pPr marL="571500" indent="-571500">
              <a:buFont typeface="Wingdings" pitchFamily="2" charset="2"/>
              <a:buChar char="Ø"/>
            </a:pPr>
            <a:r>
              <a:rPr lang="tr-TR" sz="3600" b="0" dirty="0" smtClean="0">
                <a:solidFill>
                  <a:schemeClr val="tx1"/>
                </a:solidFill>
                <a:latin typeface="Times New Roman" pitchFamily="18" charset="0"/>
                <a:cs typeface="Times New Roman" pitchFamily="18" charset="0"/>
              </a:rPr>
              <a:t>Gerçekleştirme Görevlisi</a:t>
            </a:r>
          </a:p>
          <a:p>
            <a:pPr marL="571500" indent="-571500">
              <a:buFont typeface="Wingdings" pitchFamily="2" charset="2"/>
              <a:buChar char="Ø"/>
            </a:pPr>
            <a:r>
              <a:rPr lang="tr-TR" sz="3600" b="0" dirty="0" smtClean="0">
                <a:solidFill>
                  <a:schemeClr val="tx1"/>
                </a:solidFill>
                <a:latin typeface="Times New Roman" pitchFamily="18" charset="0"/>
                <a:cs typeface="Times New Roman" pitchFamily="18" charset="0"/>
              </a:rPr>
              <a:t>Muhasebe Yetkilisi</a:t>
            </a:r>
          </a:p>
        </p:txBody>
      </p:sp>
    </p:spTree>
    <p:extLst>
      <p:ext uri="{BB962C8B-B14F-4D97-AF65-F5344CB8AC3E}">
        <p14:creationId xmlns:p14="http://schemas.microsoft.com/office/powerpoint/2010/main" val="35823034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778098"/>
          </a:xfrm>
        </p:spPr>
        <p:txBody>
          <a:bodyPr/>
          <a:lstStyle/>
          <a:p>
            <a:r>
              <a:rPr lang="tr-TR" dirty="0" smtClean="0"/>
              <a:t>Bakan (MD.10)</a:t>
            </a:r>
            <a:endParaRPr lang="tr-TR" dirty="0"/>
          </a:p>
        </p:txBody>
      </p:sp>
      <p:sp>
        <p:nvSpPr>
          <p:cNvPr id="3" name="İçerik Yer Tutucusu 2"/>
          <p:cNvSpPr>
            <a:spLocks noGrp="1"/>
          </p:cNvSpPr>
          <p:nvPr>
            <p:ph idx="1"/>
          </p:nvPr>
        </p:nvSpPr>
        <p:spPr>
          <a:xfrm>
            <a:off x="1115616" y="980728"/>
            <a:ext cx="7818072" cy="5267672"/>
          </a:xfrm>
        </p:spPr>
        <p:txBody>
          <a:bodyPr>
            <a:normAutofit fontScale="92500" lnSpcReduction="10000"/>
          </a:bodyPr>
          <a:lstStyle/>
          <a:p>
            <a:r>
              <a:rPr lang="tr-TR" dirty="0">
                <a:latin typeface="Calibri" pitchFamily="34" charset="0"/>
              </a:rPr>
              <a:t>Bakanlar, hükümet politikasının uygulanması ile bakanlıklarının ve bakanlıklarına bağlı, ilgili veya ilişkili kuruluşların stratejik planları ile bütçelerinin kalkınma planlarına, yıllık programlara uygun olarak hazırlanması ve uygulanmasından, bu çerçevede diğer bakanlıklarla koordinasyon ve işbirliğini sağlamaktan sorumludur. </a:t>
            </a:r>
            <a:endParaRPr lang="tr-TR" dirty="0" smtClean="0">
              <a:latin typeface="Calibri" pitchFamily="34" charset="0"/>
            </a:endParaRPr>
          </a:p>
          <a:p>
            <a:r>
              <a:rPr lang="tr-TR" dirty="0">
                <a:latin typeface="Calibri" pitchFamily="34" charset="0"/>
              </a:rPr>
              <a:t>Bakanlar, kamu kaynaklarının etkili, ekonomik ve verimli kullanılması ile hukuki ve mali konularda </a:t>
            </a:r>
            <a:r>
              <a:rPr lang="tr-TR" dirty="0">
                <a:solidFill>
                  <a:srgbClr val="FF0000"/>
                </a:solidFill>
                <a:latin typeface="Calibri" pitchFamily="34" charset="0"/>
              </a:rPr>
              <a:t>Başbakana </a:t>
            </a:r>
            <a:r>
              <a:rPr lang="tr-TR" dirty="0">
                <a:latin typeface="Calibri" pitchFamily="34" charset="0"/>
              </a:rPr>
              <a:t>ve </a:t>
            </a:r>
            <a:r>
              <a:rPr lang="tr-TR" dirty="0">
                <a:solidFill>
                  <a:srgbClr val="FF0000"/>
                </a:solidFill>
                <a:latin typeface="Calibri" pitchFamily="34" charset="0"/>
              </a:rPr>
              <a:t>Türkiye Büyük Millet Meclisine </a:t>
            </a:r>
            <a:r>
              <a:rPr lang="tr-TR" dirty="0">
                <a:latin typeface="Calibri" pitchFamily="34" charset="0"/>
              </a:rPr>
              <a:t>karşı </a:t>
            </a:r>
            <a:r>
              <a:rPr lang="tr-TR" dirty="0" smtClean="0">
                <a:latin typeface="Calibri" pitchFamily="34" charset="0"/>
              </a:rPr>
              <a:t>sorumludurlar.</a:t>
            </a:r>
            <a:endParaRPr lang="tr-TR" dirty="0">
              <a:latin typeface="Calibri" pitchFamily="34" charset="0"/>
            </a:endParaRPr>
          </a:p>
        </p:txBody>
      </p:sp>
      <p:sp>
        <p:nvSpPr>
          <p:cNvPr id="4" name="Slayt Numarası Yer Tutucusu 3"/>
          <p:cNvSpPr>
            <a:spLocks noGrp="1"/>
          </p:cNvSpPr>
          <p:nvPr>
            <p:ph type="sldNum" sz="quarter" idx="12"/>
          </p:nvPr>
        </p:nvSpPr>
        <p:spPr/>
        <p:txBody>
          <a:bodyPr/>
          <a:lstStyle/>
          <a:p>
            <a:fld id="{F302176B-0E47-46AC-8F43-DAB4B8A37D06}" type="slidenum">
              <a:rPr lang="tr-TR" smtClean="0"/>
              <a:t>35</a:t>
            </a:fld>
            <a:endParaRPr lang="tr-TR"/>
          </a:p>
        </p:txBody>
      </p:sp>
    </p:spTree>
    <p:extLst>
      <p:ext uri="{BB962C8B-B14F-4D97-AF65-F5344CB8AC3E}">
        <p14:creationId xmlns:p14="http://schemas.microsoft.com/office/powerpoint/2010/main" val="17190583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922114"/>
          </a:xfrm>
        </p:spPr>
        <p:txBody>
          <a:bodyPr/>
          <a:lstStyle/>
          <a:p>
            <a:r>
              <a:rPr lang="tr-TR" dirty="0" smtClean="0"/>
              <a:t>Üst </a:t>
            </a:r>
            <a:r>
              <a:rPr lang="tr-TR" dirty="0" smtClean="0"/>
              <a:t>Yönetici (MD.11)</a:t>
            </a:r>
            <a:endParaRPr lang="tr-TR" dirty="0"/>
          </a:p>
        </p:txBody>
      </p:sp>
      <p:sp>
        <p:nvSpPr>
          <p:cNvPr id="3" name="İçerik Yer Tutucusu 2"/>
          <p:cNvSpPr>
            <a:spLocks noGrp="1"/>
          </p:cNvSpPr>
          <p:nvPr>
            <p:ph idx="1"/>
          </p:nvPr>
        </p:nvSpPr>
        <p:spPr/>
        <p:txBody>
          <a:bodyPr>
            <a:normAutofit/>
          </a:bodyPr>
          <a:lstStyle/>
          <a:p>
            <a:r>
              <a:rPr lang="tr-TR" sz="4000" dirty="0">
                <a:latin typeface="Calibri" pitchFamily="34" charset="0"/>
              </a:rPr>
              <a:t>Bakanlıklarda müsteşar, diğer kamu idarelerinde en üst yönetici, il özel idarelerinde vali ve belediyelerde belediye başkanı üst yöneticidir. </a:t>
            </a:r>
            <a:endParaRPr lang="tr-TR" sz="4000" dirty="0" smtClean="0">
              <a:latin typeface="Calibri" pitchFamily="34" charset="0"/>
            </a:endParaRPr>
          </a:p>
        </p:txBody>
      </p:sp>
      <p:sp>
        <p:nvSpPr>
          <p:cNvPr id="4" name="Slayt Numarası Yer Tutucusu 3"/>
          <p:cNvSpPr>
            <a:spLocks noGrp="1"/>
          </p:cNvSpPr>
          <p:nvPr>
            <p:ph type="sldNum" sz="quarter" idx="12"/>
          </p:nvPr>
        </p:nvSpPr>
        <p:spPr/>
        <p:txBody>
          <a:bodyPr/>
          <a:lstStyle/>
          <a:p>
            <a:fld id="{F302176B-0E47-46AC-8F43-DAB4B8A37D06}" type="slidenum">
              <a:rPr lang="tr-TR" smtClean="0"/>
              <a:t>36</a:t>
            </a:fld>
            <a:endParaRPr lang="tr-TR"/>
          </a:p>
        </p:txBody>
      </p:sp>
    </p:spTree>
    <p:extLst>
      <p:ext uri="{BB962C8B-B14F-4D97-AF65-F5344CB8AC3E}">
        <p14:creationId xmlns:p14="http://schemas.microsoft.com/office/powerpoint/2010/main" val="12080227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706090"/>
          </a:xfrm>
        </p:spPr>
        <p:txBody>
          <a:bodyPr>
            <a:normAutofit fontScale="90000"/>
          </a:bodyPr>
          <a:lstStyle/>
          <a:p>
            <a:r>
              <a:rPr lang="tr-TR" dirty="0" smtClean="0"/>
              <a:t>Üst Yönetici</a:t>
            </a:r>
            <a:endParaRPr lang="tr-TR" dirty="0"/>
          </a:p>
        </p:txBody>
      </p:sp>
      <p:sp>
        <p:nvSpPr>
          <p:cNvPr id="3" name="İçerik Yer Tutucusu 2"/>
          <p:cNvSpPr>
            <a:spLocks noGrp="1"/>
          </p:cNvSpPr>
          <p:nvPr>
            <p:ph idx="1"/>
          </p:nvPr>
        </p:nvSpPr>
        <p:spPr>
          <a:xfrm>
            <a:off x="1259632" y="980728"/>
            <a:ext cx="7674056" cy="5544616"/>
          </a:xfrm>
        </p:spPr>
        <p:txBody>
          <a:bodyPr>
            <a:normAutofit fontScale="70000" lnSpcReduction="20000"/>
          </a:bodyPr>
          <a:lstStyle/>
          <a:p>
            <a:pPr marL="82296" indent="0">
              <a:buNone/>
            </a:pPr>
            <a:endParaRPr lang="tr-TR" dirty="0"/>
          </a:p>
          <a:p>
            <a:r>
              <a:rPr lang="tr-TR" sz="3600" dirty="0">
                <a:latin typeface="Calibri" pitchFamily="34" charset="0"/>
              </a:rPr>
              <a:t>İdarelerinin stratejik planlarının ve bütçelerinin kalkınma planına, yıllık programlara, kurumun stratejik plan ve performans hedefleri ile hizmet gereklerine uygun olarak hazırlanması ve uygulanmasından, </a:t>
            </a:r>
          </a:p>
          <a:p>
            <a:r>
              <a:rPr lang="tr-TR" sz="3600" dirty="0" smtClean="0">
                <a:latin typeface="Calibri" pitchFamily="34" charset="0"/>
              </a:rPr>
              <a:t>Sorumlulukları </a:t>
            </a:r>
            <a:r>
              <a:rPr lang="tr-TR" sz="3600" dirty="0">
                <a:latin typeface="Calibri" pitchFamily="34" charset="0"/>
              </a:rPr>
              <a:t>altındaki kaynakların etkili, ekonomik ve verimli şekilde elde edilmesi ve kullanımını sağlamaktan, kayıp ve kötüye kullanımının önlenmesinden, </a:t>
            </a:r>
          </a:p>
          <a:p>
            <a:r>
              <a:rPr lang="tr-TR" sz="3600" dirty="0" smtClean="0">
                <a:latin typeface="Calibri" pitchFamily="34" charset="0"/>
              </a:rPr>
              <a:t>Mali </a:t>
            </a:r>
            <a:r>
              <a:rPr lang="tr-TR" sz="3600" dirty="0">
                <a:latin typeface="Calibri" pitchFamily="34" charset="0"/>
              </a:rPr>
              <a:t>yönetim ve kontrol sisteminin işleyişinin gözetilmesi ve izlenmesinden, sorumludur. </a:t>
            </a:r>
          </a:p>
          <a:p>
            <a:r>
              <a:rPr lang="tr-TR" sz="3600" dirty="0">
                <a:latin typeface="Calibri" pitchFamily="34" charset="0"/>
              </a:rPr>
              <a:t>Üst Yöneticiler, görev ve sorumluluklarının yerine getirilmesinden </a:t>
            </a:r>
            <a:r>
              <a:rPr lang="tr-TR" sz="3600" dirty="0">
                <a:solidFill>
                  <a:srgbClr val="FF0000"/>
                </a:solidFill>
                <a:latin typeface="Calibri" pitchFamily="34" charset="0"/>
              </a:rPr>
              <a:t>Bakana; </a:t>
            </a:r>
            <a:r>
              <a:rPr lang="tr-TR" sz="3600" dirty="0">
                <a:latin typeface="Calibri" pitchFamily="34" charset="0"/>
              </a:rPr>
              <a:t>mahalli idarelerde ise </a:t>
            </a:r>
            <a:r>
              <a:rPr lang="tr-TR" sz="3600" dirty="0">
                <a:solidFill>
                  <a:srgbClr val="FF0000"/>
                </a:solidFill>
                <a:latin typeface="Calibri" pitchFamily="34" charset="0"/>
              </a:rPr>
              <a:t>meclislerine karşı sorumludurlar. </a:t>
            </a:r>
          </a:p>
          <a:p>
            <a:pPr marL="82296" indent="0">
              <a:buNone/>
            </a:pPr>
            <a:r>
              <a:rPr lang="tr-TR" dirty="0"/>
              <a:t>	</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37</a:t>
            </a:fld>
            <a:endParaRPr lang="tr-TR"/>
          </a:p>
        </p:txBody>
      </p:sp>
    </p:spTree>
    <p:extLst>
      <p:ext uri="{BB962C8B-B14F-4D97-AF65-F5344CB8AC3E}">
        <p14:creationId xmlns:p14="http://schemas.microsoft.com/office/powerpoint/2010/main" val="28681372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260648"/>
            <a:ext cx="7540352" cy="598218"/>
          </a:xfrm>
        </p:spPr>
        <p:txBody>
          <a:bodyPr>
            <a:normAutofit fontScale="90000"/>
          </a:bodyPr>
          <a:lstStyle/>
          <a:p>
            <a:pPr algn="ctr"/>
            <a:r>
              <a:rPr lang="tr-TR" dirty="0" smtClean="0">
                <a:solidFill>
                  <a:schemeClr val="accent3">
                    <a:lumMod val="60000"/>
                    <a:lumOff val="40000"/>
                  </a:schemeClr>
                </a:solidFill>
              </a:rPr>
              <a:t>HARCAMA SÜRECİ</a:t>
            </a:r>
            <a:endParaRPr lang="tr-TR" dirty="0">
              <a:solidFill>
                <a:schemeClr val="accent3">
                  <a:lumMod val="60000"/>
                  <a:lumOff val="40000"/>
                </a:schemeClr>
              </a:solidFill>
            </a:endParaRPr>
          </a:p>
        </p:txBody>
      </p:sp>
      <p:graphicFrame>
        <p:nvGraphicFramePr>
          <p:cNvPr id="4" name="Diyagram 3"/>
          <p:cNvGraphicFramePr/>
          <p:nvPr>
            <p:extLst>
              <p:ext uri="{D42A27DB-BD31-4B8C-83A1-F6EECF244321}">
                <p14:modId xmlns:p14="http://schemas.microsoft.com/office/powerpoint/2010/main" val="4006698339"/>
              </p:ext>
            </p:extLst>
          </p:nvPr>
        </p:nvGraphicFramePr>
        <p:xfrm>
          <a:off x="2267744" y="1124744"/>
          <a:ext cx="6696744"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3477433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idx="4294967295"/>
          </p:nvPr>
        </p:nvSpPr>
        <p:spPr>
          <a:xfrm>
            <a:off x="0" y="188913"/>
            <a:ext cx="7456488" cy="647700"/>
          </a:xfrm>
        </p:spPr>
        <p:txBody>
          <a:bodyPr>
            <a:normAutofit/>
          </a:bodyPr>
          <a:lstStyle/>
          <a:p>
            <a:pPr algn="ctr">
              <a:defRPr/>
            </a:pPr>
            <a:r>
              <a:rPr lang="tr-TR" sz="3200" dirty="0">
                <a:solidFill>
                  <a:schemeClr val="accent3">
                    <a:lumMod val="60000"/>
                    <a:lumOff val="40000"/>
                  </a:schemeClr>
                </a:solidFill>
              </a:rPr>
              <a:t>HARCAMA SÜRECİ</a:t>
            </a:r>
            <a:endParaRPr lang="tr-TR" sz="3200" dirty="0" smtClean="0">
              <a:solidFill>
                <a:srgbClr val="FF0000"/>
              </a:solidFill>
            </a:endParaRPr>
          </a:p>
        </p:txBody>
      </p:sp>
      <p:grpSp>
        <p:nvGrpSpPr>
          <p:cNvPr id="36867" name="Group 3"/>
          <p:cNvGrpSpPr>
            <a:grpSpLocks/>
          </p:cNvGrpSpPr>
          <p:nvPr/>
        </p:nvGrpSpPr>
        <p:grpSpPr bwMode="auto">
          <a:xfrm>
            <a:off x="323850" y="1125538"/>
            <a:ext cx="8431213" cy="5497512"/>
            <a:chOff x="48" y="754"/>
            <a:chExt cx="5311" cy="3463"/>
          </a:xfrm>
        </p:grpSpPr>
        <p:sp>
          <p:nvSpPr>
            <p:cNvPr id="295940" name="Rectangle 4"/>
            <p:cNvSpPr>
              <a:spLocks noChangeArrowheads="1"/>
            </p:cNvSpPr>
            <p:nvPr/>
          </p:nvSpPr>
          <p:spPr bwMode="auto">
            <a:xfrm>
              <a:off x="48" y="754"/>
              <a:ext cx="3560" cy="2268"/>
            </a:xfrm>
            <a:prstGeom prst="rect">
              <a:avLst/>
            </a:prstGeom>
            <a:solidFill>
              <a:schemeClr val="accent4">
                <a:lumMod val="40000"/>
                <a:lumOff val="60000"/>
              </a:schemeClr>
            </a:solidFill>
            <a:ln w="9525">
              <a:solidFill>
                <a:schemeClr val="bg1"/>
              </a:solidFill>
              <a:miter lim="800000"/>
              <a:headEnd/>
              <a:tailEnd/>
            </a:ln>
            <a:effectLst/>
          </p:spPr>
          <p:txBody>
            <a:bodyPr wrap="none" anchor="ctr"/>
            <a:lstStyle/>
            <a:p>
              <a:pPr algn="ctr" fontAlgn="auto">
                <a:spcBef>
                  <a:spcPts val="0"/>
                </a:spcBef>
                <a:spcAft>
                  <a:spcPts val="0"/>
                </a:spcAft>
                <a:defRPr/>
              </a:pPr>
              <a:endParaRPr lang="tr-TR" sz="2400">
                <a:latin typeface="Times New Roman" pitchFamily="18" charset="0"/>
                <a:cs typeface="+mn-cs"/>
              </a:endParaRPr>
            </a:p>
          </p:txBody>
        </p:sp>
        <p:sp>
          <p:nvSpPr>
            <p:cNvPr id="36869" name="Text Box 5"/>
            <p:cNvSpPr txBox="1">
              <a:spLocks noChangeArrowheads="1"/>
            </p:cNvSpPr>
            <p:nvPr/>
          </p:nvSpPr>
          <p:spPr bwMode="auto">
            <a:xfrm>
              <a:off x="240" y="935"/>
              <a:ext cx="865" cy="2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altLang="tr-TR" sz="2200" b="1" u="sng"/>
                <a:t>MERKEZ</a:t>
              </a:r>
            </a:p>
          </p:txBody>
        </p:sp>
        <p:sp>
          <p:nvSpPr>
            <p:cNvPr id="36870" name="Rectangle 6"/>
            <p:cNvSpPr>
              <a:spLocks noChangeArrowheads="1"/>
            </p:cNvSpPr>
            <p:nvPr/>
          </p:nvSpPr>
          <p:spPr bwMode="auto">
            <a:xfrm>
              <a:off x="339" y="1456"/>
              <a:ext cx="912" cy="432"/>
            </a:xfrm>
            <a:prstGeom prst="rect">
              <a:avLst/>
            </a:prstGeom>
            <a:solidFill>
              <a:srgbClr val="FF0000"/>
            </a:solidFill>
            <a:ln w="9525">
              <a:solidFill>
                <a:schemeClr val="bg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altLang="tr-TR" b="1">
                  <a:solidFill>
                    <a:schemeClr val="bg1"/>
                  </a:solidFill>
                </a:rPr>
                <a:t>Harcama</a:t>
              </a:r>
            </a:p>
            <a:p>
              <a:pPr algn="ctr" eaLnBrk="1" hangingPunct="1"/>
              <a:r>
                <a:rPr lang="tr-TR" altLang="tr-TR" b="1">
                  <a:solidFill>
                    <a:schemeClr val="bg1"/>
                  </a:solidFill>
                </a:rPr>
                <a:t>Yetkilisi</a:t>
              </a:r>
            </a:p>
          </p:txBody>
        </p:sp>
        <p:sp>
          <p:nvSpPr>
            <p:cNvPr id="36871" name="Rectangle 7"/>
            <p:cNvSpPr>
              <a:spLocks noChangeArrowheads="1"/>
            </p:cNvSpPr>
            <p:nvPr/>
          </p:nvSpPr>
          <p:spPr bwMode="auto">
            <a:xfrm>
              <a:off x="2744" y="1153"/>
              <a:ext cx="726" cy="1043"/>
            </a:xfrm>
            <a:prstGeom prst="rect">
              <a:avLst/>
            </a:prstGeom>
            <a:solidFill>
              <a:srgbClr val="0000FF"/>
            </a:solidFill>
            <a:ln w="9525">
              <a:solidFill>
                <a:schemeClr val="bg1"/>
              </a:solidFill>
              <a:miter lim="800000"/>
              <a:headEnd/>
              <a:tailEnd/>
            </a:ln>
          </p:spPr>
          <p:txBody>
            <a:bodyPr wrap="none"/>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altLang="tr-TR" b="1">
                  <a:solidFill>
                    <a:schemeClr val="bg1"/>
                  </a:solidFill>
                </a:rPr>
                <a:t>Strateji </a:t>
              </a:r>
            </a:p>
            <a:p>
              <a:pPr algn="ctr" eaLnBrk="1" hangingPunct="1"/>
              <a:r>
                <a:rPr lang="tr-TR" altLang="tr-TR" b="1">
                  <a:solidFill>
                    <a:schemeClr val="bg1"/>
                  </a:solidFill>
                </a:rPr>
                <a:t>Geliştirme</a:t>
              </a:r>
            </a:p>
            <a:p>
              <a:pPr algn="ctr" eaLnBrk="1" hangingPunct="1"/>
              <a:r>
                <a:rPr lang="tr-TR" altLang="tr-TR" b="1">
                  <a:solidFill>
                    <a:schemeClr val="bg1"/>
                  </a:solidFill>
                </a:rPr>
                <a:t>Birimi</a:t>
              </a:r>
            </a:p>
          </p:txBody>
        </p:sp>
        <p:sp>
          <p:nvSpPr>
            <p:cNvPr id="36872" name="Rectangle 8"/>
            <p:cNvSpPr>
              <a:spLocks noChangeArrowheads="1"/>
            </p:cNvSpPr>
            <p:nvPr/>
          </p:nvSpPr>
          <p:spPr bwMode="auto">
            <a:xfrm>
              <a:off x="228" y="2524"/>
              <a:ext cx="1147" cy="432"/>
            </a:xfrm>
            <a:prstGeom prst="rect">
              <a:avLst/>
            </a:prstGeom>
            <a:solidFill>
              <a:srgbClr val="CC99FF"/>
            </a:solidFill>
            <a:ln w="9525">
              <a:solidFill>
                <a:schemeClr val="bg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altLang="tr-TR" b="1"/>
                <a:t>Gerçekleştirme </a:t>
              </a:r>
            </a:p>
            <a:p>
              <a:pPr algn="ctr" eaLnBrk="1" hangingPunct="1"/>
              <a:r>
                <a:rPr lang="tr-TR" altLang="tr-TR" b="1"/>
                <a:t>Görevlileri</a:t>
              </a:r>
            </a:p>
          </p:txBody>
        </p:sp>
        <p:cxnSp>
          <p:nvCxnSpPr>
            <p:cNvPr id="36873" name="AutoShape 9"/>
            <p:cNvCxnSpPr>
              <a:cxnSpLocks noChangeShapeType="1"/>
              <a:stCxn id="36870" idx="2"/>
              <a:endCxn id="36872" idx="0"/>
            </p:cNvCxnSpPr>
            <p:nvPr/>
          </p:nvCxnSpPr>
          <p:spPr bwMode="auto">
            <a:xfrm>
              <a:off x="795" y="1888"/>
              <a:ext cx="7" cy="636"/>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74" name="Text Box 10"/>
            <p:cNvSpPr txBox="1">
              <a:spLocks noChangeArrowheads="1"/>
            </p:cNvSpPr>
            <p:nvPr/>
          </p:nvSpPr>
          <p:spPr bwMode="auto">
            <a:xfrm rot="10800000">
              <a:off x="453" y="1778"/>
              <a:ext cx="388"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altLang="tr-TR" sz="1400"/>
                <a:t>Harcama Talimatı</a:t>
              </a:r>
            </a:p>
          </p:txBody>
        </p:sp>
        <p:cxnSp>
          <p:nvCxnSpPr>
            <p:cNvPr id="36875" name="AutoShape 11"/>
            <p:cNvCxnSpPr>
              <a:cxnSpLocks noChangeShapeType="1"/>
              <a:stCxn id="36870" idx="3"/>
              <a:endCxn id="36871" idx="1"/>
            </p:cNvCxnSpPr>
            <p:nvPr/>
          </p:nvCxnSpPr>
          <p:spPr bwMode="auto">
            <a:xfrm>
              <a:off x="1251" y="1672"/>
              <a:ext cx="1493" cy="3"/>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76" name="Text Box 12"/>
            <p:cNvSpPr txBox="1">
              <a:spLocks noChangeArrowheads="1"/>
            </p:cNvSpPr>
            <p:nvPr/>
          </p:nvSpPr>
          <p:spPr bwMode="auto">
            <a:xfrm rot="-5400000">
              <a:off x="2003" y="1055"/>
              <a:ext cx="252"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altLang="tr-TR" sz="1400"/>
                <a:t>Ödeme Emri</a:t>
              </a:r>
            </a:p>
          </p:txBody>
        </p:sp>
        <p:cxnSp>
          <p:nvCxnSpPr>
            <p:cNvPr id="36877" name="AutoShape 13"/>
            <p:cNvCxnSpPr>
              <a:cxnSpLocks noChangeShapeType="1"/>
              <a:stCxn id="36870" idx="3"/>
              <a:endCxn id="36886" idx="1"/>
            </p:cNvCxnSpPr>
            <p:nvPr/>
          </p:nvCxnSpPr>
          <p:spPr bwMode="auto">
            <a:xfrm>
              <a:off x="1251" y="1672"/>
              <a:ext cx="1538" cy="857"/>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78" name="Text Box 14"/>
            <p:cNvSpPr txBox="1">
              <a:spLocks noChangeArrowheads="1"/>
            </p:cNvSpPr>
            <p:nvPr/>
          </p:nvSpPr>
          <p:spPr bwMode="auto">
            <a:xfrm rot="-3745285">
              <a:off x="2012" y="1552"/>
              <a:ext cx="252"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altLang="tr-TR" sz="1400"/>
                <a:t>Ödeme Emri</a:t>
              </a:r>
            </a:p>
          </p:txBody>
        </p:sp>
        <p:sp>
          <p:nvSpPr>
            <p:cNvPr id="36879" name="Text Box 15"/>
            <p:cNvSpPr txBox="1">
              <a:spLocks noChangeArrowheads="1"/>
            </p:cNvSpPr>
            <p:nvPr/>
          </p:nvSpPr>
          <p:spPr bwMode="auto">
            <a:xfrm rot="-3745285">
              <a:off x="1812" y="1746"/>
              <a:ext cx="388"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altLang="tr-TR" sz="1400"/>
                <a:t>(Sadece Genel Bütçeli İdarelerde)</a:t>
              </a:r>
            </a:p>
          </p:txBody>
        </p:sp>
        <p:sp>
          <p:nvSpPr>
            <p:cNvPr id="36880" name="Text Box 16"/>
            <p:cNvSpPr txBox="1">
              <a:spLocks noChangeArrowheads="1"/>
            </p:cNvSpPr>
            <p:nvPr/>
          </p:nvSpPr>
          <p:spPr bwMode="auto">
            <a:xfrm rot="-5400000">
              <a:off x="600" y="2717"/>
              <a:ext cx="388" cy="1179"/>
            </a:xfrm>
            <a:prstGeom prst="rect">
              <a:avLst/>
            </a:prstGeom>
            <a:solidFill>
              <a:srgbClr val="FFCC00"/>
            </a:solidFill>
            <a:ln w="9525">
              <a:solidFill>
                <a:schemeClr val="bg1"/>
              </a:solidFill>
              <a:miter lim="800000"/>
              <a:headEnd/>
              <a:tailEnd/>
            </a:ln>
          </p:spPr>
          <p:txBody>
            <a:bodyPr vert="eaVert">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altLang="tr-TR" sz="1400"/>
                <a:t>Ödenek Gönderme Belgesi</a:t>
              </a:r>
            </a:p>
          </p:txBody>
        </p:sp>
        <p:sp>
          <p:nvSpPr>
            <p:cNvPr id="36881" name="Rectangle 17"/>
            <p:cNvSpPr>
              <a:spLocks noChangeArrowheads="1"/>
            </p:cNvSpPr>
            <p:nvPr/>
          </p:nvSpPr>
          <p:spPr bwMode="auto">
            <a:xfrm>
              <a:off x="4059" y="845"/>
              <a:ext cx="1300" cy="1678"/>
            </a:xfrm>
            <a:prstGeom prst="rect">
              <a:avLst/>
            </a:prstGeom>
            <a:solidFill>
              <a:srgbClr val="99CCFF"/>
            </a:solidFill>
            <a:ln w="9525">
              <a:solidFill>
                <a:schemeClr val="bg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Font typeface="Arial" charset="0"/>
                <a:buChar char="•"/>
              </a:pPr>
              <a:r>
                <a:rPr lang="tr-TR" altLang="tr-TR" dirty="0">
                  <a:solidFill>
                    <a:srgbClr val="990000"/>
                  </a:solidFill>
                </a:rPr>
                <a:t>Stratejik plan</a:t>
              </a:r>
            </a:p>
            <a:p>
              <a:pPr eaLnBrk="1" hangingPunct="1">
                <a:buFont typeface="Arial" charset="0"/>
                <a:buChar char="•"/>
              </a:pPr>
              <a:r>
                <a:rPr lang="tr-TR" altLang="tr-TR" dirty="0">
                  <a:solidFill>
                    <a:srgbClr val="990000"/>
                  </a:solidFill>
                </a:rPr>
                <a:t>Performans programı</a:t>
              </a:r>
            </a:p>
            <a:p>
              <a:pPr eaLnBrk="1" hangingPunct="1">
                <a:buFont typeface="Arial" charset="0"/>
                <a:buChar char="•"/>
              </a:pPr>
              <a:r>
                <a:rPr lang="tr-TR" altLang="tr-TR" dirty="0">
                  <a:solidFill>
                    <a:srgbClr val="990000"/>
                  </a:solidFill>
                </a:rPr>
                <a:t>Bütçe</a:t>
              </a:r>
            </a:p>
            <a:p>
              <a:pPr eaLnBrk="1" hangingPunct="1">
                <a:buFont typeface="Arial" charset="0"/>
                <a:buChar char="•"/>
              </a:pPr>
              <a:r>
                <a:rPr lang="tr-TR" altLang="tr-TR" dirty="0">
                  <a:solidFill>
                    <a:srgbClr val="990000"/>
                  </a:solidFill>
                </a:rPr>
                <a:t>Kesin hesap</a:t>
              </a:r>
            </a:p>
            <a:p>
              <a:pPr eaLnBrk="1" hangingPunct="1">
                <a:buFont typeface="Arial" charset="0"/>
                <a:buChar char="•"/>
              </a:pPr>
              <a:r>
                <a:rPr lang="tr-TR" altLang="tr-TR" dirty="0">
                  <a:solidFill>
                    <a:srgbClr val="990000"/>
                  </a:solidFill>
                </a:rPr>
                <a:t>Muhasebe</a:t>
              </a:r>
            </a:p>
            <a:p>
              <a:pPr eaLnBrk="1" hangingPunct="1">
                <a:buFont typeface="Arial" charset="0"/>
                <a:buChar char="•"/>
              </a:pPr>
              <a:r>
                <a:rPr lang="tr-TR" altLang="tr-TR" dirty="0">
                  <a:solidFill>
                    <a:srgbClr val="990000"/>
                  </a:solidFill>
                </a:rPr>
                <a:t>Ön mali kontrol</a:t>
              </a:r>
            </a:p>
            <a:p>
              <a:pPr eaLnBrk="1" hangingPunct="1">
                <a:buFont typeface="Arial" charset="0"/>
                <a:buChar char="•"/>
              </a:pPr>
              <a:r>
                <a:rPr lang="tr-TR" altLang="tr-TR" dirty="0">
                  <a:solidFill>
                    <a:srgbClr val="990000"/>
                  </a:solidFill>
                </a:rPr>
                <a:t>Faaliyet raporu</a:t>
              </a:r>
            </a:p>
            <a:p>
              <a:pPr eaLnBrk="1" hangingPunct="1">
                <a:buFont typeface="Arial" charset="0"/>
                <a:buChar char="•"/>
              </a:pPr>
              <a:r>
                <a:rPr lang="tr-TR" altLang="tr-TR" dirty="0">
                  <a:solidFill>
                    <a:srgbClr val="990000"/>
                  </a:solidFill>
                </a:rPr>
                <a:t>Mali istatistikler</a:t>
              </a:r>
            </a:p>
            <a:p>
              <a:pPr eaLnBrk="1" hangingPunct="1">
                <a:buFont typeface="Arial" charset="0"/>
                <a:buChar char="•"/>
              </a:pPr>
              <a:r>
                <a:rPr lang="tr-TR" altLang="tr-TR" dirty="0">
                  <a:solidFill>
                    <a:srgbClr val="990000"/>
                  </a:solidFill>
                </a:rPr>
                <a:t>Diğer Raporlar</a:t>
              </a:r>
            </a:p>
          </p:txBody>
        </p:sp>
        <p:sp>
          <p:nvSpPr>
            <p:cNvPr id="36882" name="Line 18"/>
            <p:cNvSpPr>
              <a:spLocks noChangeShapeType="1"/>
            </p:cNvSpPr>
            <p:nvPr/>
          </p:nvSpPr>
          <p:spPr bwMode="auto">
            <a:xfrm flipV="1">
              <a:off x="3470" y="990"/>
              <a:ext cx="604" cy="151"/>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36883" name="Line 19"/>
            <p:cNvSpPr>
              <a:spLocks noChangeShapeType="1"/>
            </p:cNvSpPr>
            <p:nvPr/>
          </p:nvSpPr>
          <p:spPr bwMode="auto">
            <a:xfrm>
              <a:off x="3470" y="2184"/>
              <a:ext cx="649" cy="201"/>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36884" name="Text Box 20"/>
            <p:cNvSpPr txBox="1">
              <a:spLocks noChangeArrowheads="1"/>
            </p:cNvSpPr>
            <p:nvPr/>
          </p:nvSpPr>
          <p:spPr bwMode="auto">
            <a:xfrm rot="10800000">
              <a:off x="3743" y="1344"/>
              <a:ext cx="295" cy="68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eaVert">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altLang="tr-TR" b="1"/>
                <a:t>Görevler</a:t>
              </a:r>
            </a:p>
          </p:txBody>
        </p:sp>
        <p:sp>
          <p:nvSpPr>
            <p:cNvPr id="36885" name="Rectangle 21"/>
            <p:cNvSpPr>
              <a:spLocks noChangeArrowheads="1"/>
            </p:cNvSpPr>
            <p:nvPr/>
          </p:nvSpPr>
          <p:spPr bwMode="auto">
            <a:xfrm>
              <a:off x="2789" y="1763"/>
              <a:ext cx="619" cy="352"/>
            </a:xfrm>
            <a:prstGeom prst="rect">
              <a:avLst/>
            </a:prstGeom>
            <a:solidFill>
              <a:srgbClr val="3366FF"/>
            </a:solidFill>
            <a:ln w="9525">
              <a:solidFill>
                <a:schemeClr val="bg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altLang="tr-TR" sz="1400" b="1">
                  <a:solidFill>
                    <a:schemeClr val="bg1"/>
                  </a:solidFill>
                </a:rPr>
                <a:t>Muhasebe</a:t>
              </a:r>
            </a:p>
            <a:p>
              <a:pPr algn="ctr" eaLnBrk="1" hangingPunct="1"/>
              <a:r>
                <a:rPr lang="tr-TR" altLang="tr-TR" sz="1400" b="1">
                  <a:solidFill>
                    <a:schemeClr val="bg1"/>
                  </a:solidFill>
                </a:rPr>
                <a:t>Yetkilisi</a:t>
              </a:r>
            </a:p>
          </p:txBody>
        </p:sp>
        <p:sp>
          <p:nvSpPr>
            <p:cNvPr id="36886" name="Rectangle 22"/>
            <p:cNvSpPr>
              <a:spLocks noChangeArrowheads="1"/>
            </p:cNvSpPr>
            <p:nvPr/>
          </p:nvSpPr>
          <p:spPr bwMode="auto">
            <a:xfrm>
              <a:off x="2789" y="2353"/>
              <a:ext cx="619" cy="352"/>
            </a:xfrm>
            <a:prstGeom prst="rect">
              <a:avLst/>
            </a:prstGeom>
            <a:solidFill>
              <a:srgbClr val="3366FF"/>
            </a:solidFill>
            <a:ln w="9525">
              <a:solidFill>
                <a:schemeClr val="bg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altLang="tr-TR" sz="1400" b="1">
                  <a:solidFill>
                    <a:schemeClr val="bg1"/>
                  </a:solidFill>
                </a:rPr>
                <a:t>Muhasebe</a:t>
              </a:r>
            </a:p>
            <a:p>
              <a:pPr algn="ctr" eaLnBrk="1" hangingPunct="1"/>
              <a:r>
                <a:rPr lang="tr-TR" altLang="tr-TR" sz="1400" b="1">
                  <a:solidFill>
                    <a:schemeClr val="bg1"/>
                  </a:solidFill>
                </a:rPr>
                <a:t>Yetkilisi</a:t>
              </a:r>
            </a:p>
          </p:txBody>
        </p:sp>
        <p:sp>
          <p:nvSpPr>
            <p:cNvPr id="36887" name="Rectangle 23"/>
            <p:cNvSpPr>
              <a:spLocks noChangeArrowheads="1"/>
            </p:cNvSpPr>
            <p:nvPr/>
          </p:nvSpPr>
          <p:spPr bwMode="auto">
            <a:xfrm>
              <a:off x="1429" y="2766"/>
              <a:ext cx="3930" cy="1451"/>
            </a:xfrm>
            <a:prstGeom prst="rect">
              <a:avLst/>
            </a:prstGeom>
            <a:solidFill>
              <a:schemeClr val="accent6">
                <a:lumMod val="20000"/>
                <a:lumOff val="80000"/>
              </a:schemeClr>
            </a:solidFill>
            <a:ln w="9525">
              <a:solidFill>
                <a:schemeClr val="bg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endParaRPr lang="tr-TR" altLang="tr-TR" sz="2400">
                <a:latin typeface="Times New Roman" pitchFamily="18" charset="0"/>
              </a:endParaRPr>
            </a:p>
          </p:txBody>
        </p:sp>
        <p:sp>
          <p:nvSpPr>
            <p:cNvPr id="36888" name="Text Box 24"/>
            <p:cNvSpPr txBox="1">
              <a:spLocks noChangeArrowheads="1"/>
            </p:cNvSpPr>
            <p:nvPr/>
          </p:nvSpPr>
          <p:spPr bwMode="auto">
            <a:xfrm>
              <a:off x="1442" y="3375"/>
              <a:ext cx="590" cy="27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altLang="tr-TR" sz="2200" b="1" u="sng" dirty="0">
                  <a:solidFill>
                    <a:schemeClr val="bg2">
                      <a:lumMod val="50000"/>
                    </a:schemeClr>
                  </a:solidFill>
                </a:rPr>
                <a:t>TAŞRA</a:t>
              </a:r>
            </a:p>
          </p:txBody>
        </p:sp>
        <p:sp>
          <p:nvSpPr>
            <p:cNvPr id="36889" name="Rectangle 25"/>
            <p:cNvSpPr>
              <a:spLocks noChangeArrowheads="1"/>
            </p:cNvSpPr>
            <p:nvPr/>
          </p:nvSpPr>
          <p:spPr bwMode="auto">
            <a:xfrm>
              <a:off x="2298" y="2886"/>
              <a:ext cx="912" cy="432"/>
            </a:xfrm>
            <a:prstGeom prst="rect">
              <a:avLst/>
            </a:prstGeom>
            <a:solidFill>
              <a:srgbClr val="FF0000"/>
            </a:solidFill>
            <a:ln w="9525">
              <a:solidFill>
                <a:schemeClr val="bg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altLang="tr-TR" b="1" dirty="0" smtClean="0">
                  <a:solidFill>
                    <a:schemeClr val="bg1"/>
                  </a:solidFill>
                </a:rPr>
                <a:t> Harcama</a:t>
              </a:r>
              <a:endParaRPr lang="tr-TR" altLang="tr-TR" b="1" dirty="0">
                <a:solidFill>
                  <a:schemeClr val="bg1"/>
                </a:solidFill>
              </a:endParaRPr>
            </a:p>
            <a:p>
              <a:pPr algn="ctr" eaLnBrk="1" hangingPunct="1"/>
              <a:r>
                <a:rPr lang="tr-TR" altLang="tr-TR" b="1" dirty="0">
                  <a:solidFill>
                    <a:schemeClr val="bg1"/>
                  </a:solidFill>
                </a:rPr>
                <a:t>Yetkilisi</a:t>
              </a:r>
            </a:p>
          </p:txBody>
        </p:sp>
        <p:sp>
          <p:nvSpPr>
            <p:cNvPr id="36890" name="Rectangle 26"/>
            <p:cNvSpPr>
              <a:spLocks noChangeArrowheads="1"/>
            </p:cNvSpPr>
            <p:nvPr/>
          </p:nvSpPr>
          <p:spPr bwMode="auto">
            <a:xfrm>
              <a:off x="2208" y="3756"/>
              <a:ext cx="1088" cy="432"/>
            </a:xfrm>
            <a:prstGeom prst="rect">
              <a:avLst/>
            </a:prstGeom>
            <a:solidFill>
              <a:srgbClr val="CC99FF"/>
            </a:solidFill>
            <a:ln w="9525">
              <a:solidFill>
                <a:schemeClr val="bg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altLang="tr-TR" b="1"/>
                <a:t>Gerçekleştirme </a:t>
              </a:r>
            </a:p>
            <a:p>
              <a:pPr algn="ctr" eaLnBrk="1" hangingPunct="1"/>
              <a:r>
                <a:rPr lang="tr-TR" altLang="tr-TR" b="1"/>
                <a:t>Görevlileri</a:t>
              </a:r>
            </a:p>
          </p:txBody>
        </p:sp>
        <p:cxnSp>
          <p:nvCxnSpPr>
            <p:cNvPr id="36891" name="AutoShape 27"/>
            <p:cNvCxnSpPr>
              <a:cxnSpLocks noChangeShapeType="1"/>
              <a:stCxn id="36889" idx="2"/>
              <a:endCxn id="36890" idx="0"/>
            </p:cNvCxnSpPr>
            <p:nvPr/>
          </p:nvCxnSpPr>
          <p:spPr bwMode="auto">
            <a:xfrm flipH="1">
              <a:off x="2752" y="3318"/>
              <a:ext cx="2" cy="438"/>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92" name="Text Box 28"/>
            <p:cNvSpPr txBox="1">
              <a:spLocks noChangeArrowheads="1"/>
            </p:cNvSpPr>
            <p:nvPr/>
          </p:nvSpPr>
          <p:spPr bwMode="auto">
            <a:xfrm rot="-5400000">
              <a:off x="2983" y="3258"/>
              <a:ext cx="388"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altLang="tr-TR" sz="1400"/>
                <a:t>Harcama Talimatı</a:t>
              </a:r>
            </a:p>
          </p:txBody>
        </p:sp>
        <p:cxnSp>
          <p:nvCxnSpPr>
            <p:cNvPr id="36893" name="AutoShape 29"/>
            <p:cNvCxnSpPr>
              <a:cxnSpLocks noChangeShapeType="1"/>
              <a:stCxn id="36889" idx="3"/>
              <a:endCxn id="36895" idx="1"/>
            </p:cNvCxnSpPr>
            <p:nvPr/>
          </p:nvCxnSpPr>
          <p:spPr bwMode="auto">
            <a:xfrm>
              <a:off x="3210" y="3102"/>
              <a:ext cx="1530" cy="627"/>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94" name="Text Box 30"/>
            <p:cNvSpPr txBox="1">
              <a:spLocks noChangeArrowheads="1"/>
            </p:cNvSpPr>
            <p:nvPr/>
          </p:nvSpPr>
          <p:spPr bwMode="auto">
            <a:xfrm rot="-3745285">
              <a:off x="3962" y="2786"/>
              <a:ext cx="252"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altLang="tr-TR" sz="1400"/>
                <a:t>Ödeme Emri</a:t>
              </a:r>
            </a:p>
          </p:txBody>
        </p:sp>
        <p:sp>
          <p:nvSpPr>
            <p:cNvPr id="36895" name="Rectangle 31"/>
            <p:cNvSpPr>
              <a:spLocks noChangeArrowheads="1"/>
            </p:cNvSpPr>
            <p:nvPr/>
          </p:nvSpPr>
          <p:spPr bwMode="auto">
            <a:xfrm>
              <a:off x="4740" y="3553"/>
              <a:ext cx="619" cy="352"/>
            </a:xfrm>
            <a:prstGeom prst="rect">
              <a:avLst/>
            </a:prstGeom>
            <a:solidFill>
              <a:srgbClr val="3366FF"/>
            </a:solidFill>
            <a:ln w="9525">
              <a:solidFill>
                <a:schemeClr val="bg1"/>
              </a:solidFill>
              <a:miter lim="800000"/>
              <a:headEnd/>
              <a:tailEnd/>
            </a:ln>
          </p:spPr>
          <p:txBody>
            <a:bodyPr wrap="none"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tr-TR" altLang="tr-TR" sz="1400" b="1">
                  <a:solidFill>
                    <a:schemeClr val="bg1"/>
                  </a:solidFill>
                </a:rPr>
                <a:t>Muhasebe</a:t>
              </a:r>
            </a:p>
            <a:p>
              <a:pPr algn="ctr" eaLnBrk="1" hangingPunct="1"/>
              <a:r>
                <a:rPr lang="tr-TR" altLang="tr-TR" sz="1400" b="1">
                  <a:solidFill>
                    <a:schemeClr val="bg1"/>
                  </a:solidFill>
                </a:rPr>
                <a:t>Yetkilisi</a:t>
              </a:r>
            </a:p>
          </p:txBody>
        </p:sp>
        <p:cxnSp>
          <p:nvCxnSpPr>
            <p:cNvPr id="36896" name="AutoShape 32"/>
            <p:cNvCxnSpPr>
              <a:cxnSpLocks noChangeShapeType="1"/>
              <a:endCxn id="36889" idx="1"/>
            </p:cNvCxnSpPr>
            <p:nvPr/>
          </p:nvCxnSpPr>
          <p:spPr bwMode="auto">
            <a:xfrm>
              <a:off x="348" y="1518"/>
              <a:ext cx="1950" cy="1584"/>
            </a:xfrm>
            <a:prstGeom prst="bentConnector3">
              <a:avLst>
                <a:gd name="adj1" fmla="val -11898"/>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39469112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778098"/>
          </a:xfrm>
        </p:spPr>
        <p:txBody>
          <a:bodyPr>
            <a:normAutofit fontScale="90000"/>
          </a:bodyPr>
          <a:lstStyle/>
          <a:p>
            <a:pPr lvl="0"/>
            <a:r>
              <a:rPr lang="tr-TR" b="1" dirty="0">
                <a:latin typeface="Times New Roman" pitchFamily="18" charset="0"/>
              </a:rPr>
              <a:t>Kanunun amacı;</a:t>
            </a:r>
            <a:br>
              <a:rPr lang="tr-TR" b="1" dirty="0">
                <a:latin typeface="Times New Roman" pitchFamily="18" charset="0"/>
              </a:rPr>
            </a:br>
            <a:endParaRPr lang="tr-TR" dirty="0"/>
          </a:p>
        </p:txBody>
      </p:sp>
      <p:sp>
        <p:nvSpPr>
          <p:cNvPr id="3" name="İçerik Yer Tutucusu 2"/>
          <p:cNvSpPr>
            <a:spLocks noGrp="1"/>
          </p:cNvSpPr>
          <p:nvPr>
            <p:ph idx="1"/>
          </p:nvPr>
        </p:nvSpPr>
        <p:spPr>
          <a:xfrm>
            <a:off x="1115616" y="980728"/>
            <a:ext cx="7818072" cy="5267672"/>
          </a:xfrm>
        </p:spPr>
        <p:txBody>
          <a:bodyPr>
            <a:normAutofit lnSpcReduction="10000"/>
          </a:bodyPr>
          <a:lstStyle/>
          <a:p>
            <a:pPr marL="514350" lvl="0" indent="-514350">
              <a:lnSpc>
                <a:spcPct val="90000"/>
              </a:lnSpc>
              <a:spcBef>
                <a:spcPct val="20000"/>
              </a:spcBef>
              <a:buClr>
                <a:schemeClr val="tx2"/>
              </a:buClr>
              <a:buFont typeface="+mj-lt"/>
              <a:buAutoNum type="arabicPeriod"/>
              <a:defRPr/>
            </a:pPr>
            <a:r>
              <a:rPr lang="tr-TR" dirty="0" smtClean="0">
                <a:latin typeface="Times New Roman" pitchFamily="18" charset="0"/>
              </a:rPr>
              <a:t>Kamu </a:t>
            </a:r>
            <a:r>
              <a:rPr lang="tr-TR" dirty="0">
                <a:latin typeface="Times New Roman" pitchFamily="18" charset="0"/>
              </a:rPr>
              <a:t>mali yönetiminin yapısını ve işleyişini,</a:t>
            </a:r>
          </a:p>
          <a:p>
            <a:pPr marL="514350" lvl="0" indent="-514350">
              <a:lnSpc>
                <a:spcPct val="90000"/>
              </a:lnSpc>
              <a:spcBef>
                <a:spcPct val="20000"/>
              </a:spcBef>
              <a:buClr>
                <a:schemeClr val="tx2"/>
              </a:buClr>
              <a:buFont typeface="+mj-lt"/>
              <a:buAutoNum type="arabicPeriod"/>
              <a:defRPr/>
            </a:pPr>
            <a:r>
              <a:rPr lang="tr-TR" dirty="0">
                <a:latin typeface="Times New Roman" pitchFamily="18" charset="0"/>
              </a:rPr>
              <a:t>Kamu bütçelerinin hazırlanmasını, uygulanmasını,</a:t>
            </a:r>
          </a:p>
          <a:p>
            <a:pPr marL="514350" lvl="0" indent="-514350">
              <a:lnSpc>
                <a:spcPct val="90000"/>
              </a:lnSpc>
              <a:spcBef>
                <a:spcPct val="20000"/>
              </a:spcBef>
              <a:buClr>
                <a:schemeClr val="tx2"/>
              </a:buClr>
              <a:buFont typeface="+mj-lt"/>
              <a:buAutoNum type="arabicPeriod"/>
              <a:defRPr/>
            </a:pPr>
            <a:r>
              <a:rPr lang="tr-TR" dirty="0">
                <a:latin typeface="Times New Roman" pitchFamily="18" charset="0"/>
              </a:rPr>
              <a:t>Tüm mali işlemlerin muhasebeleştirilmesi ile raporlanmasını ve mali kontrolü; </a:t>
            </a:r>
          </a:p>
          <a:p>
            <a:pPr marL="533400" lvl="0" indent="-533400">
              <a:lnSpc>
                <a:spcPct val="90000"/>
              </a:lnSpc>
              <a:spcBef>
                <a:spcPct val="20000"/>
              </a:spcBef>
              <a:defRPr/>
            </a:pPr>
            <a:r>
              <a:rPr lang="tr-TR" dirty="0">
                <a:latin typeface="Times New Roman" pitchFamily="18" charset="0"/>
              </a:rPr>
              <a:t>     Kalkınma planları ve programlarda yer alan politika ve hedefler doğrultusunda;</a:t>
            </a:r>
          </a:p>
          <a:p>
            <a:pPr marL="533400" lvl="0" indent="-533400">
              <a:lnSpc>
                <a:spcPct val="90000"/>
              </a:lnSpc>
              <a:spcBef>
                <a:spcPct val="20000"/>
              </a:spcBef>
              <a:defRPr/>
            </a:pPr>
            <a:r>
              <a:rPr lang="tr-TR" dirty="0">
                <a:latin typeface="Times New Roman" pitchFamily="18" charset="0"/>
              </a:rPr>
              <a:t>      kamu kaynaklarının etkili, ekonomik </a:t>
            </a:r>
            <a:r>
              <a:rPr lang="tr-TR" dirty="0" smtClean="0">
                <a:latin typeface="Times New Roman" pitchFamily="18" charset="0"/>
              </a:rPr>
              <a:t>ve verimli </a:t>
            </a:r>
            <a:r>
              <a:rPr lang="tr-TR" dirty="0">
                <a:latin typeface="Times New Roman" pitchFamily="18" charset="0"/>
              </a:rPr>
              <a:t>bir şekilde elde edilmesi ve kullanılmasını, hesap verebilirliği ve mali saydamlığı, sağlamak üzere düzenlemektir.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4</a:t>
            </a:fld>
            <a:endParaRPr lang="tr-TR"/>
          </a:p>
        </p:txBody>
      </p:sp>
    </p:spTree>
    <p:extLst>
      <p:ext uri="{BB962C8B-B14F-4D97-AF65-F5344CB8AC3E}">
        <p14:creationId xmlns:p14="http://schemas.microsoft.com/office/powerpoint/2010/main" val="37349651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260648"/>
            <a:ext cx="7540352" cy="1152128"/>
          </a:xfrm>
        </p:spPr>
        <p:txBody>
          <a:bodyPr>
            <a:noAutofit/>
          </a:bodyPr>
          <a:lstStyle/>
          <a:p>
            <a:pPr algn="ctr"/>
            <a:r>
              <a:rPr lang="tr-TR" sz="3600" dirty="0" smtClean="0">
                <a:solidFill>
                  <a:schemeClr val="accent3">
                    <a:lumMod val="60000"/>
                    <a:lumOff val="40000"/>
                  </a:schemeClr>
                </a:solidFill>
              </a:rPr>
              <a:t>HARCAMA YETKİLİSİ </a:t>
            </a:r>
            <a:r>
              <a:rPr lang="tr-TR" sz="3600" dirty="0" smtClean="0">
                <a:solidFill>
                  <a:schemeClr val="accent3">
                    <a:lumMod val="60000"/>
                    <a:lumOff val="40000"/>
                  </a:schemeClr>
                </a:solidFill>
              </a:rPr>
              <a:t>KİMDİR? (MD.31-32)</a:t>
            </a:r>
            <a:endParaRPr lang="tr-TR" sz="3600" dirty="0">
              <a:solidFill>
                <a:schemeClr val="accent3">
                  <a:lumMod val="60000"/>
                  <a:lumOff val="40000"/>
                </a:schemeClr>
              </a:solidFill>
            </a:endParaRPr>
          </a:p>
        </p:txBody>
      </p:sp>
      <p:sp>
        <p:nvSpPr>
          <p:cNvPr id="3" name="Alt Başlık 2"/>
          <p:cNvSpPr>
            <a:spLocks noGrp="1"/>
          </p:cNvSpPr>
          <p:nvPr>
            <p:ph type="subTitle" idx="1"/>
          </p:nvPr>
        </p:nvSpPr>
        <p:spPr>
          <a:xfrm>
            <a:off x="1547664" y="1700808"/>
            <a:ext cx="7596336" cy="4896544"/>
          </a:xfrm>
        </p:spPr>
        <p:txBody>
          <a:bodyPr>
            <a:noAutofit/>
          </a:bodyPr>
          <a:lstStyle/>
          <a:p>
            <a:pPr>
              <a:lnSpc>
                <a:spcPct val="150000"/>
              </a:lnSpc>
              <a:spcBef>
                <a:spcPts val="0"/>
              </a:spcBef>
            </a:pPr>
            <a:r>
              <a:rPr lang="tr-TR" sz="3600" b="0" dirty="0" smtClean="0">
                <a:solidFill>
                  <a:schemeClr val="tx1"/>
                </a:solidFill>
                <a:latin typeface="Times New Roman" pitchFamily="18" charset="0"/>
                <a:cs typeface="Times New Roman" pitchFamily="18" charset="0"/>
              </a:rPr>
              <a:t>5018 sayılı Kanunun </a:t>
            </a:r>
            <a:r>
              <a:rPr lang="tr-TR" sz="3600" b="0" dirty="0">
                <a:solidFill>
                  <a:schemeClr val="tx1"/>
                </a:solidFill>
                <a:latin typeface="Times New Roman" pitchFamily="18" charset="0"/>
                <a:cs typeface="Times New Roman" pitchFamily="18" charset="0"/>
              </a:rPr>
              <a:t>Harcama yetkisi ve yetkilisi </a:t>
            </a:r>
            <a:r>
              <a:rPr lang="tr-TR" sz="3600" b="0" dirty="0" smtClean="0">
                <a:solidFill>
                  <a:schemeClr val="tx1"/>
                </a:solidFill>
                <a:latin typeface="Times New Roman" pitchFamily="18" charset="0"/>
                <a:cs typeface="Times New Roman" pitchFamily="18" charset="0"/>
              </a:rPr>
              <a:t>başlıklı 31 inci </a:t>
            </a:r>
            <a:r>
              <a:rPr lang="tr-TR" sz="3600" b="0" dirty="0">
                <a:solidFill>
                  <a:schemeClr val="tx1"/>
                </a:solidFill>
                <a:latin typeface="Times New Roman" pitchFamily="18" charset="0"/>
                <a:cs typeface="Times New Roman" pitchFamily="18" charset="0"/>
              </a:rPr>
              <a:t>maddesine göre harcama yetkilisi, Bütçeyle ödenek tahsis edilen her bir harcama biriminin en üst </a:t>
            </a:r>
            <a:r>
              <a:rPr lang="tr-TR" sz="3600" b="0" dirty="0" smtClean="0">
                <a:solidFill>
                  <a:schemeClr val="tx1"/>
                </a:solidFill>
                <a:latin typeface="Times New Roman" pitchFamily="18" charset="0"/>
                <a:cs typeface="Times New Roman" pitchFamily="18" charset="0"/>
              </a:rPr>
              <a:t>yöneticisidir. </a:t>
            </a:r>
          </a:p>
        </p:txBody>
      </p:sp>
    </p:spTree>
    <p:extLst>
      <p:ext uri="{BB962C8B-B14F-4D97-AF65-F5344CB8AC3E}">
        <p14:creationId xmlns:p14="http://schemas.microsoft.com/office/powerpoint/2010/main" val="15397333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116632"/>
            <a:ext cx="7540352" cy="1030266"/>
          </a:xfrm>
        </p:spPr>
        <p:txBody>
          <a:bodyPr>
            <a:noAutofit/>
          </a:bodyPr>
          <a:lstStyle/>
          <a:p>
            <a:pPr algn="ctr"/>
            <a:r>
              <a:rPr lang="tr-TR" sz="3600" dirty="0" smtClean="0">
                <a:solidFill>
                  <a:schemeClr val="accent3">
                    <a:lumMod val="60000"/>
                    <a:lumOff val="40000"/>
                  </a:schemeClr>
                </a:solidFill>
              </a:rPr>
              <a:t>HARCAMA YETKİLİSİNİN SORUMLULUĞU</a:t>
            </a:r>
            <a:endParaRPr lang="tr-TR" sz="3600" dirty="0">
              <a:solidFill>
                <a:schemeClr val="accent3">
                  <a:lumMod val="60000"/>
                  <a:lumOff val="40000"/>
                </a:schemeClr>
              </a:solidFill>
            </a:endParaRPr>
          </a:p>
        </p:txBody>
      </p:sp>
      <p:sp>
        <p:nvSpPr>
          <p:cNvPr id="3" name="Alt Başlık 2"/>
          <p:cNvSpPr>
            <a:spLocks noGrp="1"/>
          </p:cNvSpPr>
          <p:nvPr>
            <p:ph type="subTitle" idx="1"/>
          </p:nvPr>
        </p:nvSpPr>
        <p:spPr>
          <a:xfrm>
            <a:off x="1619672" y="1340768"/>
            <a:ext cx="7272808" cy="5256584"/>
          </a:xfrm>
        </p:spPr>
        <p:txBody>
          <a:bodyPr>
            <a:noAutofit/>
          </a:bodyPr>
          <a:lstStyle/>
          <a:p>
            <a:r>
              <a:rPr lang="tr-TR" sz="3300" b="0" dirty="0" smtClean="0">
                <a:solidFill>
                  <a:schemeClr val="tx1"/>
                </a:solidFill>
                <a:latin typeface="Times New Roman" pitchFamily="18" charset="0"/>
                <a:cs typeface="Times New Roman" pitchFamily="18" charset="0"/>
              </a:rPr>
              <a:t>Harcama </a:t>
            </a:r>
            <a:r>
              <a:rPr lang="tr-TR" sz="3300" b="0" dirty="0">
                <a:solidFill>
                  <a:schemeClr val="tx1"/>
                </a:solidFill>
                <a:latin typeface="Times New Roman" pitchFamily="18" charset="0"/>
                <a:cs typeface="Times New Roman" pitchFamily="18" charset="0"/>
              </a:rPr>
              <a:t>yetkilisinin, bütçeyle ödenek tahsis edilen her harcama biriminin en üst yöneticisi olarak tanımlanması, idari açıdan üst yöneticilere; hukuka uygunluk açısından da yetkili kılınmış mercilere hesap vermekle sorumlu olduğunu göstermektedir. Bu anlamda harcama yetkililerinin </a:t>
            </a:r>
            <a:r>
              <a:rPr lang="tr-TR" sz="3300" dirty="0" smtClean="0">
                <a:solidFill>
                  <a:schemeClr val="accent3">
                    <a:lumMod val="60000"/>
                    <a:lumOff val="40000"/>
                  </a:schemeClr>
                </a:solidFill>
                <a:latin typeface="Times New Roman" pitchFamily="18" charset="0"/>
                <a:cs typeface="Times New Roman" pitchFamily="18" charset="0"/>
              </a:rPr>
              <a:t>Sayıştay’a </a:t>
            </a:r>
            <a:r>
              <a:rPr lang="tr-TR" sz="3300" dirty="0">
                <a:solidFill>
                  <a:schemeClr val="accent3">
                    <a:lumMod val="60000"/>
                    <a:lumOff val="40000"/>
                  </a:schemeClr>
                </a:solidFill>
                <a:latin typeface="Times New Roman" pitchFamily="18" charset="0"/>
                <a:cs typeface="Times New Roman" pitchFamily="18" charset="0"/>
              </a:rPr>
              <a:t>hesap verme sorumluluğu</a:t>
            </a:r>
            <a:r>
              <a:rPr lang="tr-TR" sz="3300" b="0" dirty="0">
                <a:solidFill>
                  <a:schemeClr val="tx1"/>
                </a:solidFill>
                <a:latin typeface="Times New Roman" pitchFamily="18" charset="0"/>
                <a:cs typeface="Times New Roman" pitchFamily="18" charset="0"/>
              </a:rPr>
              <a:t> bulunmaktadır </a:t>
            </a:r>
            <a:endParaRPr lang="tr-TR" sz="3300" b="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605857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115616" y="260648"/>
            <a:ext cx="7416824" cy="792088"/>
          </a:xfrm>
        </p:spPr>
        <p:txBody>
          <a:bodyPr>
            <a:noAutofit/>
          </a:bodyPr>
          <a:lstStyle/>
          <a:p>
            <a:r>
              <a:rPr lang="tr-TR" sz="2800" dirty="0" smtClean="0">
                <a:solidFill>
                  <a:schemeClr val="accent3">
                    <a:lumMod val="60000"/>
                    <a:lumOff val="40000"/>
                  </a:schemeClr>
                </a:solidFill>
              </a:rPr>
              <a:t>HARCAMA YETKİLİSİNİN SORUMLULUĞU</a:t>
            </a:r>
            <a:endParaRPr lang="tr-TR" sz="2800" dirty="0">
              <a:solidFill>
                <a:schemeClr val="accent3">
                  <a:lumMod val="60000"/>
                  <a:lumOff val="40000"/>
                </a:schemeClr>
              </a:solidFill>
            </a:endParaRPr>
          </a:p>
        </p:txBody>
      </p:sp>
      <p:sp>
        <p:nvSpPr>
          <p:cNvPr id="3" name="Alt Başlık 2"/>
          <p:cNvSpPr>
            <a:spLocks noGrp="1"/>
          </p:cNvSpPr>
          <p:nvPr>
            <p:ph type="subTitle" idx="1"/>
          </p:nvPr>
        </p:nvSpPr>
        <p:spPr>
          <a:xfrm>
            <a:off x="1403648" y="1340768"/>
            <a:ext cx="7488832" cy="5256584"/>
          </a:xfrm>
        </p:spPr>
        <p:txBody>
          <a:bodyPr>
            <a:noAutofit/>
          </a:bodyPr>
          <a:lstStyle/>
          <a:p>
            <a:r>
              <a:rPr lang="tr-TR" sz="3200" b="0" dirty="0" smtClean="0">
                <a:solidFill>
                  <a:schemeClr val="tx1"/>
                </a:solidFill>
                <a:latin typeface="Times New Roman" pitchFamily="18" charset="0"/>
                <a:cs typeface="Times New Roman" pitchFamily="18" charset="0"/>
              </a:rPr>
              <a:t>Dolayısıyla giderin </a:t>
            </a:r>
            <a:r>
              <a:rPr lang="tr-TR" sz="3200" b="0" dirty="0">
                <a:solidFill>
                  <a:schemeClr val="tx1"/>
                </a:solidFill>
                <a:latin typeface="Times New Roman" pitchFamily="18" charset="0"/>
                <a:cs typeface="Times New Roman" pitchFamily="18" charset="0"/>
              </a:rPr>
              <a:t>yapılmasına karar </a:t>
            </a:r>
            <a:r>
              <a:rPr lang="tr-TR" sz="3200" b="0" dirty="0" smtClean="0">
                <a:solidFill>
                  <a:schemeClr val="tx1"/>
                </a:solidFill>
                <a:latin typeface="Times New Roman" pitchFamily="18" charset="0"/>
                <a:cs typeface="Times New Roman" pitchFamily="18" charset="0"/>
              </a:rPr>
              <a:t>verme işleminden, </a:t>
            </a:r>
            <a:r>
              <a:rPr lang="tr-TR" sz="3200" b="0" dirty="0">
                <a:solidFill>
                  <a:schemeClr val="tx1"/>
                </a:solidFill>
                <a:latin typeface="Times New Roman" pitchFamily="18" charset="0"/>
                <a:cs typeface="Times New Roman" pitchFamily="18" charset="0"/>
              </a:rPr>
              <a:t>ödeme aşamasına kadar tüm işlemleri emir ve talimatı çerçevesinde yürüten </a:t>
            </a:r>
            <a:r>
              <a:rPr lang="tr-TR" sz="3200" b="0" dirty="0" smtClean="0">
                <a:solidFill>
                  <a:schemeClr val="tx1"/>
                </a:solidFill>
                <a:latin typeface="Times New Roman" pitchFamily="18" charset="0"/>
                <a:cs typeface="Times New Roman" pitchFamily="18" charset="0"/>
              </a:rPr>
              <a:t>ve maiyetindekileri </a:t>
            </a:r>
            <a:r>
              <a:rPr lang="tr-TR" sz="3200" b="0" dirty="0">
                <a:solidFill>
                  <a:schemeClr val="tx1"/>
                </a:solidFill>
                <a:latin typeface="Times New Roman" pitchFamily="18" charset="0"/>
                <a:cs typeface="Times New Roman" pitchFamily="18" charset="0"/>
              </a:rPr>
              <a:t>ve onların eylem ve işlemlerini gözetmek ve denetlemekle yükümlü olan harcama yetkilisinin, </a:t>
            </a:r>
            <a:r>
              <a:rPr lang="tr-TR" sz="3200" b="0" dirty="0" smtClean="0">
                <a:solidFill>
                  <a:schemeClr val="tx1"/>
                </a:solidFill>
                <a:latin typeface="Times New Roman" pitchFamily="18" charset="0"/>
                <a:cs typeface="Times New Roman" pitchFamily="18" charset="0"/>
              </a:rPr>
              <a:t>Sayıştay’a </a:t>
            </a:r>
            <a:r>
              <a:rPr lang="tr-TR" sz="3200" b="0" dirty="0">
                <a:solidFill>
                  <a:schemeClr val="tx1"/>
                </a:solidFill>
                <a:latin typeface="Times New Roman" pitchFamily="18" charset="0"/>
                <a:cs typeface="Times New Roman" pitchFamily="18" charset="0"/>
              </a:rPr>
              <a:t>karşı hesap verme konusunda </a:t>
            </a:r>
            <a:r>
              <a:rPr lang="tr-TR" sz="3200" dirty="0">
                <a:solidFill>
                  <a:schemeClr val="accent3">
                    <a:lumMod val="60000"/>
                    <a:lumOff val="40000"/>
                  </a:schemeClr>
                </a:solidFill>
                <a:latin typeface="Times New Roman" pitchFamily="18" charset="0"/>
                <a:cs typeface="Times New Roman" pitchFamily="18" charset="0"/>
              </a:rPr>
              <a:t>tam ve doğrudan sorumlu</a:t>
            </a:r>
            <a:r>
              <a:rPr lang="tr-TR" sz="3200" b="0" dirty="0">
                <a:solidFill>
                  <a:schemeClr val="tx1"/>
                </a:solidFill>
                <a:latin typeface="Times New Roman" pitchFamily="18" charset="0"/>
                <a:cs typeface="Times New Roman" pitchFamily="18" charset="0"/>
              </a:rPr>
              <a:t> olduğu </a:t>
            </a:r>
            <a:r>
              <a:rPr lang="tr-TR" sz="3200" b="0" dirty="0" smtClean="0">
                <a:solidFill>
                  <a:schemeClr val="tx1"/>
                </a:solidFill>
                <a:latin typeface="Times New Roman" pitchFamily="18" charset="0"/>
                <a:cs typeface="Times New Roman" pitchFamily="18" charset="0"/>
              </a:rPr>
              <a:t>anlaşılmaktadır.</a:t>
            </a:r>
          </a:p>
        </p:txBody>
      </p:sp>
    </p:spTree>
    <p:extLst>
      <p:ext uri="{BB962C8B-B14F-4D97-AF65-F5344CB8AC3E}">
        <p14:creationId xmlns:p14="http://schemas.microsoft.com/office/powerpoint/2010/main" val="49921402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188640"/>
            <a:ext cx="7540352" cy="958258"/>
          </a:xfrm>
        </p:spPr>
        <p:txBody>
          <a:bodyPr>
            <a:normAutofit fontScale="90000"/>
          </a:bodyPr>
          <a:lstStyle/>
          <a:p>
            <a:pPr algn="ctr"/>
            <a:r>
              <a:rPr lang="tr-TR" dirty="0" smtClean="0">
                <a:solidFill>
                  <a:schemeClr val="accent3">
                    <a:lumMod val="60000"/>
                    <a:lumOff val="40000"/>
                  </a:schemeClr>
                </a:solidFill>
              </a:rPr>
              <a:t>HARCAMA YETKİSİ DEVREDİLİRSE</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259632" y="1196752"/>
            <a:ext cx="7776864" cy="5112568"/>
          </a:xfrm>
        </p:spPr>
        <p:txBody>
          <a:bodyPr>
            <a:noAutofit/>
          </a:bodyPr>
          <a:lstStyle/>
          <a:p>
            <a:r>
              <a:rPr lang="tr-TR" sz="3200" b="0" dirty="0">
                <a:solidFill>
                  <a:schemeClr val="tx1"/>
                </a:solidFill>
                <a:latin typeface="Times New Roman" pitchFamily="18" charset="0"/>
                <a:cs typeface="Times New Roman" pitchFamily="18" charset="0"/>
              </a:rPr>
              <a:t>Harcama yetkilisinin, harcama yetkisini devretmesi halinde harcama yetkisi, devralana geçtiğinden harcama yetkisine ilişkin karar, işlem ve eylemler devir alan tarafından gerçekleştirilmekte, yetkisini devreden harcama yetkilisinin mevzuata aykırı karar alması, işlem yapması veya eylemde bulunması </a:t>
            </a:r>
            <a:r>
              <a:rPr lang="tr-TR" sz="3200" dirty="0">
                <a:solidFill>
                  <a:schemeClr val="accent3">
                    <a:lumMod val="60000"/>
                    <a:lumOff val="40000"/>
                  </a:schemeClr>
                </a:solidFill>
                <a:latin typeface="Times New Roman" pitchFamily="18" charset="0"/>
                <a:cs typeface="Times New Roman" pitchFamily="18" charset="0"/>
              </a:rPr>
              <a:t>söz konusu olmamaktadır</a:t>
            </a:r>
            <a:r>
              <a:rPr lang="tr-TR" sz="3200" dirty="0" smtClean="0">
                <a:solidFill>
                  <a:schemeClr val="accent3">
                    <a:lumMod val="60000"/>
                    <a:lumOff val="40000"/>
                  </a:schemeClr>
                </a:solidFill>
                <a:latin typeface="Times New Roman" pitchFamily="18" charset="0"/>
                <a:cs typeface="Times New Roman" pitchFamily="18" charset="0"/>
              </a:rPr>
              <a:t>. Fakat Harcama Yetkilisinin idari sorumluluğu ortadan kalkmamaktadır. </a:t>
            </a:r>
          </a:p>
        </p:txBody>
      </p:sp>
    </p:spTree>
    <p:extLst>
      <p:ext uri="{BB962C8B-B14F-4D97-AF65-F5344CB8AC3E}">
        <p14:creationId xmlns:p14="http://schemas.microsoft.com/office/powerpoint/2010/main" val="16435730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91680" y="188640"/>
            <a:ext cx="7452320" cy="864096"/>
          </a:xfrm>
        </p:spPr>
        <p:txBody>
          <a:bodyPr>
            <a:normAutofit fontScale="90000"/>
          </a:bodyPr>
          <a:lstStyle/>
          <a:p>
            <a:pPr algn="ctr"/>
            <a:r>
              <a:rPr lang="tr-TR" sz="2800" dirty="0" smtClean="0">
                <a:solidFill>
                  <a:schemeClr val="accent3">
                    <a:lumMod val="60000"/>
                    <a:lumOff val="40000"/>
                  </a:schemeClr>
                </a:solidFill>
                <a:effectLst/>
                <a:latin typeface="Times New Roman" pitchFamily="18" charset="0"/>
                <a:cs typeface="Times New Roman" pitchFamily="18" charset="0"/>
              </a:rPr>
              <a:t>VEKÂLET GÖREVİ NEDENİYLE YETKİ DEVRİNDE HARCAMA YETKİSİ</a:t>
            </a:r>
            <a:endParaRPr lang="tr-TR" sz="2800" dirty="0">
              <a:solidFill>
                <a:schemeClr val="accent3">
                  <a:lumMod val="60000"/>
                  <a:lumOff val="40000"/>
                </a:schemeClr>
              </a:solidFill>
              <a:effectLst/>
              <a:latin typeface="Times New Roman" pitchFamily="18" charset="0"/>
              <a:cs typeface="Times New Roman" pitchFamily="18" charset="0"/>
            </a:endParaRPr>
          </a:p>
        </p:txBody>
      </p:sp>
      <p:sp>
        <p:nvSpPr>
          <p:cNvPr id="3" name="Alt Başlık 2"/>
          <p:cNvSpPr>
            <a:spLocks noGrp="1"/>
          </p:cNvSpPr>
          <p:nvPr>
            <p:ph type="subTitle" idx="1"/>
          </p:nvPr>
        </p:nvSpPr>
        <p:spPr>
          <a:xfrm>
            <a:off x="1403648" y="1268760"/>
            <a:ext cx="7344816" cy="5400600"/>
          </a:xfrm>
        </p:spPr>
        <p:txBody>
          <a:bodyPr>
            <a:noAutofit/>
          </a:bodyPr>
          <a:lstStyle/>
          <a:p>
            <a:pPr>
              <a:lnSpc>
                <a:spcPct val="150000"/>
              </a:lnSpc>
              <a:spcBef>
                <a:spcPts val="0"/>
              </a:spcBef>
            </a:pPr>
            <a:r>
              <a:rPr lang="tr-TR" sz="3300" b="0" dirty="0" smtClean="0">
                <a:solidFill>
                  <a:schemeClr val="tx1"/>
                </a:solidFill>
                <a:latin typeface="Times New Roman" pitchFamily="18" charset="0"/>
                <a:cs typeface="Times New Roman" pitchFamily="18" charset="0"/>
              </a:rPr>
              <a:t>Harcama </a:t>
            </a:r>
            <a:r>
              <a:rPr lang="tr-TR" sz="3300" b="0" dirty="0">
                <a:solidFill>
                  <a:schemeClr val="tx1"/>
                </a:solidFill>
                <a:latin typeface="Times New Roman" pitchFamily="18" charset="0"/>
                <a:cs typeface="Times New Roman" pitchFamily="18" charset="0"/>
              </a:rPr>
              <a:t>yetkilisinin yerine, mevzuatında öngörülen usullere uygun olarak vekâleten atanan görevlinin, vekâlet ettiği göreve ait harcama yetkisini kullanmasından doğan </a:t>
            </a:r>
            <a:r>
              <a:rPr lang="tr-TR" sz="3300" b="0" dirty="0" smtClean="0">
                <a:solidFill>
                  <a:schemeClr val="tx1"/>
                </a:solidFill>
                <a:latin typeface="Times New Roman" pitchFamily="18" charset="0"/>
                <a:cs typeface="Times New Roman" pitchFamily="18" charset="0"/>
              </a:rPr>
              <a:t>sorumluluk </a:t>
            </a:r>
            <a:r>
              <a:rPr lang="tr-TR" sz="3300" dirty="0">
                <a:solidFill>
                  <a:schemeClr val="accent3">
                    <a:lumMod val="60000"/>
                    <a:lumOff val="40000"/>
                  </a:schemeClr>
                </a:solidFill>
                <a:latin typeface="Times New Roman" pitchFamily="18" charset="0"/>
                <a:cs typeface="Times New Roman" pitchFamily="18" charset="0"/>
              </a:rPr>
              <a:t>bu görevi vekâleten yürüten görevliye </a:t>
            </a:r>
            <a:r>
              <a:rPr lang="tr-TR" sz="3300" b="0" dirty="0">
                <a:solidFill>
                  <a:schemeClr val="tx1"/>
                </a:solidFill>
                <a:latin typeface="Times New Roman" pitchFamily="18" charset="0"/>
                <a:cs typeface="Times New Roman" pitchFamily="18" charset="0"/>
              </a:rPr>
              <a:t>ait </a:t>
            </a:r>
            <a:r>
              <a:rPr lang="tr-TR" sz="3300" b="0" dirty="0" smtClean="0">
                <a:solidFill>
                  <a:schemeClr val="tx1"/>
                </a:solidFill>
                <a:latin typeface="Times New Roman" pitchFamily="18" charset="0"/>
                <a:cs typeface="Times New Roman" pitchFamily="18" charset="0"/>
              </a:rPr>
              <a:t>olacaktır. </a:t>
            </a:r>
          </a:p>
        </p:txBody>
      </p:sp>
    </p:spTree>
    <p:extLst>
      <p:ext uri="{BB962C8B-B14F-4D97-AF65-F5344CB8AC3E}">
        <p14:creationId xmlns:p14="http://schemas.microsoft.com/office/powerpoint/2010/main" val="17859689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188640"/>
            <a:ext cx="7540352" cy="864096"/>
          </a:xfrm>
        </p:spPr>
        <p:txBody>
          <a:bodyPr>
            <a:normAutofit/>
          </a:bodyPr>
          <a:lstStyle/>
          <a:p>
            <a:pPr algn="ctr"/>
            <a:r>
              <a:rPr lang="tr-TR" dirty="0" smtClean="0">
                <a:solidFill>
                  <a:schemeClr val="accent3">
                    <a:lumMod val="60000"/>
                    <a:lumOff val="40000"/>
                  </a:schemeClr>
                </a:solidFill>
              </a:rPr>
              <a:t>GERÇEKLEŞTİRME GÖREVLİSİ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331640" y="1340768"/>
            <a:ext cx="7632848" cy="4752528"/>
          </a:xfrm>
        </p:spPr>
        <p:txBody>
          <a:bodyPr>
            <a:noAutofit/>
          </a:bodyPr>
          <a:lstStyle/>
          <a:p>
            <a:r>
              <a:rPr lang="tr-TR" sz="3600" b="0" dirty="0">
                <a:solidFill>
                  <a:schemeClr val="tx1"/>
                </a:solidFill>
                <a:latin typeface="Times New Roman" pitchFamily="18" charset="0"/>
                <a:cs typeface="Times New Roman" pitchFamily="18" charset="0"/>
              </a:rPr>
              <a:t>Gerçekleştirme görevlileri, </a:t>
            </a:r>
            <a:r>
              <a:rPr lang="tr-TR" sz="3600" dirty="0">
                <a:solidFill>
                  <a:schemeClr val="accent3">
                    <a:lumMod val="60000"/>
                    <a:lumOff val="40000"/>
                  </a:schemeClr>
                </a:solidFill>
                <a:latin typeface="Times New Roman" pitchFamily="18" charset="0"/>
                <a:cs typeface="Times New Roman" pitchFamily="18" charset="0"/>
              </a:rPr>
              <a:t>harcama talimatı üzerine</a:t>
            </a:r>
            <a:r>
              <a:rPr lang="tr-TR" sz="3600" b="0" dirty="0">
                <a:solidFill>
                  <a:schemeClr val="tx1"/>
                </a:solidFill>
                <a:latin typeface="Times New Roman" pitchFamily="18" charset="0"/>
                <a:cs typeface="Times New Roman" pitchFamily="18" charset="0"/>
              </a:rPr>
              <a:t>; işin yaptırılması, mal veya hizmetin alınması, teslim almaya ilişkin işlemlerin yapılması, belgelendirilmesi ve ödeme için gerekli belgelerin hazırlanması görevlerini yürütürler.</a:t>
            </a:r>
            <a:endParaRPr lang="tr-TR" sz="3600" b="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5067008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188640"/>
            <a:ext cx="7540352" cy="958258"/>
          </a:xfrm>
        </p:spPr>
        <p:txBody>
          <a:bodyPr>
            <a:normAutofit fontScale="90000"/>
          </a:bodyPr>
          <a:lstStyle/>
          <a:p>
            <a:pPr algn="ctr"/>
            <a:r>
              <a:rPr lang="tr-TR" dirty="0" smtClean="0">
                <a:solidFill>
                  <a:schemeClr val="accent3">
                    <a:lumMod val="60000"/>
                    <a:lumOff val="40000"/>
                  </a:schemeClr>
                </a:solidFill>
              </a:rPr>
              <a:t>GERÇEKLEŞTİRME GÖREVLİSİNİN SORUMLULUĞU</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331640" y="1340768"/>
            <a:ext cx="7704856" cy="4752528"/>
          </a:xfrm>
        </p:spPr>
        <p:txBody>
          <a:bodyPr>
            <a:noAutofit/>
          </a:bodyPr>
          <a:lstStyle/>
          <a:p>
            <a:r>
              <a:rPr lang="tr-TR" sz="3600" b="0" dirty="0" smtClean="0">
                <a:solidFill>
                  <a:schemeClr val="tx1"/>
                </a:solidFill>
                <a:latin typeface="Times New Roman" pitchFamily="18" charset="0"/>
                <a:cs typeface="Times New Roman" pitchFamily="18" charset="0"/>
              </a:rPr>
              <a:t>Bir </a:t>
            </a:r>
            <a:r>
              <a:rPr lang="tr-TR" sz="3600" b="0" dirty="0">
                <a:solidFill>
                  <a:schemeClr val="tx1"/>
                </a:solidFill>
                <a:latin typeface="Times New Roman" pitchFamily="18" charset="0"/>
                <a:cs typeface="Times New Roman" pitchFamily="18" charset="0"/>
              </a:rPr>
              <a:t>mali işlemi gerçekleştirmede görevli olanların sorumluluğunun belirlenmesinde, gerçekleştirme işlemini yapan memurun, </a:t>
            </a:r>
            <a:r>
              <a:rPr lang="tr-TR" sz="3600" dirty="0">
                <a:solidFill>
                  <a:schemeClr val="accent3">
                    <a:lumMod val="60000"/>
                    <a:lumOff val="40000"/>
                  </a:schemeClr>
                </a:solidFill>
                <a:latin typeface="Times New Roman" pitchFamily="18" charset="0"/>
                <a:cs typeface="Times New Roman" pitchFamily="18" charset="0"/>
              </a:rPr>
              <a:t>yetkili ve görevli olması</a:t>
            </a:r>
            <a:r>
              <a:rPr lang="tr-TR" sz="3600" b="0" dirty="0">
                <a:solidFill>
                  <a:schemeClr val="tx1"/>
                </a:solidFill>
                <a:latin typeface="Times New Roman" pitchFamily="18" charset="0"/>
                <a:cs typeface="Times New Roman" pitchFamily="18" charset="0"/>
              </a:rPr>
              <a:t> ve </a:t>
            </a:r>
            <a:r>
              <a:rPr lang="tr-TR" sz="3600" dirty="0">
                <a:solidFill>
                  <a:schemeClr val="accent3">
                    <a:lumMod val="60000"/>
                    <a:lumOff val="40000"/>
                  </a:schemeClr>
                </a:solidFill>
                <a:latin typeface="Times New Roman" pitchFamily="18" charset="0"/>
                <a:cs typeface="Times New Roman" pitchFamily="18" charset="0"/>
              </a:rPr>
              <a:t>yapılan giderin de bu görevli tarafından düzenlenip imzalanan belgeye dayanıyor olması </a:t>
            </a:r>
            <a:r>
              <a:rPr lang="tr-TR" sz="3600" b="0" dirty="0">
                <a:solidFill>
                  <a:schemeClr val="tx1"/>
                </a:solidFill>
                <a:latin typeface="Times New Roman" pitchFamily="18" charset="0"/>
                <a:cs typeface="Times New Roman" pitchFamily="18" charset="0"/>
              </a:rPr>
              <a:t>zorunludur. </a:t>
            </a:r>
            <a:endParaRPr lang="tr-TR" sz="3600" b="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5560624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187624" y="188640"/>
            <a:ext cx="7704856" cy="958258"/>
          </a:xfrm>
        </p:spPr>
        <p:txBody>
          <a:bodyPr>
            <a:normAutofit/>
          </a:bodyPr>
          <a:lstStyle/>
          <a:p>
            <a:pPr algn="ctr"/>
            <a:r>
              <a:rPr lang="tr-TR" sz="2400" dirty="0" smtClean="0">
                <a:solidFill>
                  <a:schemeClr val="accent3">
                    <a:lumMod val="60000"/>
                    <a:lumOff val="40000"/>
                  </a:schemeClr>
                </a:solidFill>
              </a:rPr>
              <a:t>GERÇEKLEŞTİRME GÖREVLİSİNİN ÖN MALİ KONTROL SORUMLULUĞU</a:t>
            </a:r>
            <a:endParaRPr lang="tr-TR" sz="2400" dirty="0">
              <a:solidFill>
                <a:schemeClr val="accent3">
                  <a:lumMod val="60000"/>
                  <a:lumOff val="40000"/>
                </a:schemeClr>
              </a:solidFill>
            </a:endParaRPr>
          </a:p>
        </p:txBody>
      </p:sp>
      <p:sp>
        <p:nvSpPr>
          <p:cNvPr id="3" name="Alt Başlık 2"/>
          <p:cNvSpPr>
            <a:spLocks noGrp="1"/>
          </p:cNvSpPr>
          <p:nvPr>
            <p:ph type="subTitle" idx="1"/>
          </p:nvPr>
        </p:nvSpPr>
        <p:spPr>
          <a:xfrm>
            <a:off x="1331640" y="1412776"/>
            <a:ext cx="7704856" cy="4968552"/>
          </a:xfrm>
        </p:spPr>
        <p:txBody>
          <a:bodyPr>
            <a:noAutofit/>
          </a:bodyPr>
          <a:lstStyle/>
          <a:p>
            <a:r>
              <a:rPr lang="tr-TR" sz="2800" b="0" dirty="0">
                <a:solidFill>
                  <a:schemeClr val="tx1"/>
                </a:solidFill>
                <a:latin typeface="Times New Roman" pitchFamily="18" charset="0"/>
                <a:cs typeface="Times New Roman" pitchFamily="18" charset="0"/>
              </a:rPr>
              <a:t>İç Kontrol ve Ön Mali Kontrole İlişkin Usul ve Esaslara göre, ödeme emri belgesini düzenleyen görevli, gerçekleştirme belgelerinin ödeme emri belgesine doğru aktarılması yanında, düzenlediği belge ile birlikte harcama sürecindeki </a:t>
            </a:r>
            <a:r>
              <a:rPr lang="tr-TR" sz="2800" dirty="0">
                <a:solidFill>
                  <a:schemeClr val="accent3">
                    <a:lumMod val="60000"/>
                    <a:lumOff val="40000"/>
                  </a:schemeClr>
                </a:solidFill>
                <a:latin typeface="Times New Roman" pitchFamily="18" charset="0"/>
                <a:cs typeface="Times New Roman" pitchFamily="18" charset="0"/>
              </a:rPr>
              <a:t>diğer belgelerin doğruluğundan ve mevzuata uygunluğundan</a:t>
            </a:r>
            <a:r>
              <a:rPr lang="tr-TR" sz="2800" b="0" dirty="0">
                <a:solidFill>
                  <a:schemeClr val="tx1"/>
                </a:solidFill>
                <a:latin typeface="Times New Roman" pitchFamily="18" charset="0"/>
                <a:cs typeface="Times New Roman" pitchFamily="18" charset="0"/>
              </a:rPr>
              <a:t> da sorumludur</a:t>
            </a:r>
            <a:r>
              <a:rPr lang="tr-TR" sz="2800" b="0" dirty="0" smtClean="0">
                <a:solidFill>
                  <a:schemeClr val="tx1"/>
                </a:solidFill>
                <a:latin typeface="Times New Roman" pitchFamily="18" charset="0"/>
                <a:cs typeface="Times New Roman" pitchFamily="18" charset="0"/>
              </a:rPr>
              <a:t>. </a:t>
            </a:r>
            <a:r>
              <a:rPr lang="tr-TR" sz="2800" b="0" dirty="0">
                <a:solidFill>
                  <a:schemeClr val="tx1"/>
                </a:solidFill>
                <a:latin typeface="Times New Roman" pitchFamily="18" charset="0"/>
                <a:cs typeface="Times New Roman" pitchFamily="18" charset="0"/>
              </a:rPr>
              <a:t>Gerçekleştirme görevlisi, </a:t>
            </a:r>
            <a:r>
              <a:rPr lang="tr-TR" sz="2800" b="0" dirty="0" smtClean="0">
                <a:solidFill>
                  <a:schemeClr val="tx1"/>
                </a:solidFill>
                <a:latin typeface="Times New Roman" pitchFamily="18" charset="0"/>
                <a:cs typeface="Times New Roman" pitchFamily="18" charset="0"/>
              </a:rPr>
              <a:t>«kontrol </a:t>
            </a:r>
            <a:r>
              <a:rPr lang="tr-TR" sz="2800" b="0" dirty="0">
                <a:solidFill>
                  <a:schemeClr val="tx1"/>
                </a:solidFill>
                <a:latin typeface="Times New Roman" pitchFamily="18" charset="0"/>
                <a:cs typeface="Times New Roman" pitchFamily="18" charset="0"/>
              </a:rPr>
              <a:t>edilmiş ve uygun </a:t>
            </a:r>
            <a:r>
              <a:rPr lang="tr-TR" sz="2800" b="0" dirty="0" smtClean="0">
                <a:solidFill>
                  <a:schemeClr val="tx1"/>
                </a:solidFill>
                <a:latin typeface="Times New Roman" pitchFamily="18" charset="0"/>
                <a:cs typeface="Times New Roman" pitchFamily="18" charset="0"/>
              </a:rPr>
              <a:t>görülmüştür» mührü uygulamaktadır. </a:t>
            </a:r>
          </a:p>
        </p:txBody>
      </p:sp>
    </p:spTree>
    <p:extLst>
      <p:ext uri="{BB962C8B-B14F-4D97-AF65-F5344CB8AC3E}">
        <p14:creationId xmlns:p14="http://schemas.microsoft.com/office/powerpoint/2010/main" val="157889426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435608" y="1196752"/>
            <a:ext cx="7498080" cy="5051648"/>
          </a:xfrm>
        </p:spPr>
        <p:txBody>
          <a:bodyPr>
            <a:normAutofit/>
          </a:bodyPr>
          <a:lstStyle/>
          <a:p>
            <a:pPr algn="ctr">
              <a:lnSpc>
                <a:spcPct val="150000"/>
              </a:lnSpc>
            </a:pPr>
            <a:r>
              <a:rPr lang="tr-TR" sz="5400" dirty="0" smtClean="0">
                <a:solidFill>
                  <a:srgbClr val="FF0000"/>
                </a:solidFill>
              </a:rPr>
              <a:t>SAYIŞTAY DENETİMİ </a:t>
            </a:r>
          </a:p>
          <a:p>
            <a:pPr algn="ctr">
              <a:lnSpc>
                <a:spcPct val="150000"/>
              </a:lnSpc>
            </a:pPr>
            <a:r>
              <a:rPr lang="tr-TR" sz="5400" dirty="0" smtClean="0">
                <a:solidFill>
                  <a:srgbClr val="FF0000"/>
                </a:solidFill>
              </a:rPr>
              <a:t>RAPORLAR</a:t>
            </a:r>
          </a:p>
          <a:p>
            <a:pPr algn="ctr">
              <a:lnSpc>
                <a:spcPct val="150000"/>
              </a:lnSpc>
            </a:pPr>
            <a:r>
              <a:rPr lang="tr-TR" sz="5400" dirty="0" smtClean="0">
                <a:solidFill>
                  <a:srgbClr val="FF0000"/>
                </a:solidFill>
              </a:rPr>
              <a:t>KAMU ZARARI</a:t>
            </a:r>
            <a:endParaRPr lang="tr-TR" sz="5400" dirty="0">
              <a:solidFill>
                <a:srgbClr val="FF0000"/>
              </a:solidFill>
            </a:endParaRPr>
          </a:p>
        </p:txBody>
      </p:sp>
      <p:sp>
        <p:nvSpPr>
          <p:cNvPr id="4" name="Slayt Numarası Yer Tutucusu 3"/>
          <p:cNvSpPr>
            <a:spLocks noGrp="1"/>
          </p:cNvSpPr>
          <p:nvPr>
            <p:ph type="sldNum" sz="quarter" idx="12"/>
          </p:nvPr>
        </p:nvSpPr>
        <p:spPr/>
        <p:txBody>
          <a:bodyPr/>
          <a:lstStyle/>
          <a:p>
            <a:fld id="{F302176B-0E47-46AC-8F43-DAB4B8A37D06}" type="slidenum">
              <a:rPr lang="tr-TR" smtClean="0"/>
              <a:t>48</a:t>
            </a:fld>
            <a:endParaRPr lang="tr-TR"/>
          </a:p>
        </p:txBody>
      </p:sp>
    </p:spTree>
    <p:extLst>
      <p:ext uri="{BB962C8B-B14F-4D97-AF65-F5344CB8AC3E}">
        <p14:creationId xmlns:p14="http://schemas.microsoft.com/office/powerpoint/2010/main" val="19987139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260648"/>
            <a:ext cx="7540352" cy="598218"/>
          </a:xfrm>
        </p:spPr>
        <p:txBody>
          <a:bodyPr>
            <a:normAutofit fontScale="90000"/>
          </a:bodyPr>
          <a:lstStyle/>
          <a:p>
            <a:pPr algn="ctr"/>
            <a:r>
              <a:rPr lang="tr-TR" dirty="0" smtClean="0">
                <a:solidFill>
                  <a:srgbClr val="FF0000"/>
                </a:solidFill>
              </a:rPr>
              <a:t>SAYIŞTAY DENETİMİ</a:t>
            </a:r>
            <a:endParaRPr lang="tr-TR" dirty="0">
              <a:solidFill>
                <a:srgbClr val="FF0000"/>
              </a:solidFill>
            </a:endParaRPr>
          </a:p>
        </p:txBody>
      </p:sp>
      <p:graphicFrame>
        <p:nvGraphicFramePr>
          <p:cNvPr id="4" name="Diyagram 3"/>
          <p:cNvGraphicFramePr/>
          <p:nvPr>
            <p:extLst>
              <p:ext uri="{D42A27DB-BD31-4B8C-83A1-F6EECF244321}">
                <p14:modId xmlns:p14="http://schemas.microsoft.com/office/powerpoint/2010/main" val="1170943231"/>
              </p:ext>
            </p:extLst>
          </p:nvPr>
        </p:nvGraphicFramePr>
        <p:xfrm>
          <a:off x="2267744" y="1340768"/>
          <a:ext cx="6624736"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98397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490066"/>
          </a:xfrm>
        </p:spPr>
        <p:txBody>
          <a:bodyPr>
            <a:normAutofit fontScale="90000"/>
          </a:bodyPr>
          <a:lstStyle/>
          <a:p>
            <a:r>
              <a:rPr lang="tr-TR" dirty="0" smtClean="0"/>
              <a:t>KAPSAM</a:t>
            </a:r>
            <a:endParaRPr lang="tr-TR" dirty="0"/>
          </a:p>
        </p:txBody>
      </p:sp>
      <p:sp>
        <p:nvSpPr>
          <p:cNvPr id="3" name="İçerik Yer Tutucusu 2"/>
          <p:cNvSpPr>
            <a:spLocks noGrp="1"/>
          </p:cNvSpPr>
          <p:nvPr>
            <p:ph idx="1"/>
          </p:nvPr>
        </p:nvSpPr>
        <p:spPr>
          <a:xfrm>
            <a:off x="1187624" y="908720"/>
            <a:ext cx="7848872" cy="5760640"/>
          </a:xfrm>
        </p:spPr>
        <p:txBody>
          <a:bodyPr>
            <a:normAutofit fontScale="92500" lnSpcReduction="10000"/>
          </a:bodyPr>
          <a:lstStyle/>
          <a:p>
            <a:pPr marL="800100" lvl="1" indent="-342900">
              <a:spcBef>
                <a:spcPct val="50000"/>
              </a:spcBef>
              <a:buClr>
                <a:schemeClr val="hlink"/>
              </a:buClr>
              <a:buSzPct val="80000"/>
              <a:buNone/>
            </a:pPr>
            <a:r>
              <a:rPr lang="tr-TR" b="1" dirty="0">
                <a:latin typeface="Times New Roman" pitchFamily="18" charset="0"/>
              </a:rPr>
              <a:t>GENEL YÖNETİM</a:t>
            </a:r>
          </a:p>
          <a:p>
            <a:pPr marL="342900" indent="-342900">
              <a:lnSpc>
                <a:spcPct val="80000"/>
              </a:lnSpc>
              <a:spcBef>
                <a:spcPct val="20000"/>
              </a:spcBef>
              <a:buFontTx/>
              <a:buAutoNum type="arabicPeriod"/>
            </a:pPr>
            <a:r>
              <a:rPr lang="tr-TR" sz="2400" b="1" u="sng" dirty="0">
                <a:solidFill>
                  <a:srgbClr val="FFCC00"/>
                </a:solidFill>
                <a:latin typeface="Times New Roman" pitchFamily="18" charset="0"/>
              </a:rPr>
              <a:t>Merkezi Yönetim </a:t>
            </a:r>
            <a:r>
              <a:rPr lang="en-US" sz="2400" b="1" u="sng" dirty="0" err="1">
                <a:solidFill>
                  <a:srgbClr val="FFCC00"/>
                </a:solidFill>
                <a:latin typeface="Times New Roman" pitchFamily="18" charset="0"/>
              </a:rPr>
              <a:t>Kapsamindaki</a:t>
            </a:r>
            <a:r>
              <a:rPr lang="en-US" sz="2400" b="1" u="sng" dirty="0">
                <a:solidFill>
                  <a:srgbClr val="FFCC00"/>
                </a:solidFill>
                <a:latin typeface="Times New Roman" pitchFamily="18" charset="0"/>
              </a:rPr>
              <a:t>  </a:t>
            </a:r>
            <a:r>
              <a:rPr lang="en-US" sz="2400" b="1" u="sng" dirty="0" err="1">
                <a:solidFill>
                  <a:srgbClr val="FFCC00"/>
                </a:solidFill>
                <a:latin typeface="Times New Roman" pitchFamily="18" charset="0"/>
              </a:rPr>
              <a:t>Kamu</a:t>
            </a:r>
            <a:r>
              <a:rPr lang="en-US" sz="2400" b="1" u="sng" dirty="0">
                <a:solidFill>
                  <a:srgbClr val="FFCC00"/>
                </a:solidFill>
                <a:latin typeface="Times New Roman" pitchFamily="18" charset="0"/>
              </a:rPr>
              <a:t> </a:t>
            </a:r>
            <a:r>
              <a:rPr lang="tr-TR" sz="2400" b="1" u="sng" dirty="0">
                <a:solidFill>
                  <a:srgbClr val="FFCC00"/>
                </a:solidFill>
                <a:latin typeface="Times New Roman" pitchFamily="18" charset="0"/>
              </a:rPr>
              <a:t>İ</a:t>
            </a:r>
            <a:r>
              <a:rPr lang="en-US" sz="2400" b="1" u="sng" dirty="0" err="1">
                <a:solidFill>
                  <a:srgbClr val="FFCC00"/>
                </a:solidFill>
                <a:latin typeface="Times New Roman" pitchFamily="18" charset="0"/>
              </a:rPr>
              <a:t>dareleri</a:t>
            </a:r>
            <a:endParaRPr lang="tr-TR" sz="2400" b="1" u="sng" dirty="0">
              <a:solidFill>
                <a:srgbClr val="FFCC00"/>
              </a:solidFill>
              <a:latin typeface="Times New Roman" pitchFamily="18" charset="0"/>
            </a:endParaRPr>
          </a:p>
          <a:p>
            <a:pPr marL="800100" lvl="1" indent="-342900">
              <a:lnSpc>
                <a:spcPct val="80000"/>
              </a:lnSpc>
              <a:spcBef>
                <a:spcPct val="20000"/>
              </a:spcBef>
              <a:buFontTx/>
              <a:buChar char="•"/>
            </a:pPr>
            <a:r>
              <a:rPr lang="tr-TR" dirty="0">
                <a:latin typeface="Times New Roman" pitchFamily="18" charset="0"/>
              </a:rPr>
              <a:t>Genel Bütçe </a:t>
            </a:r>
            <a:r>
              <a:rPr lang="en-US" dirty="0" err="1">
                <a:latin typeface="Times New Roman" pitchFamily="18" charset="0"/>
              </a:rPr>
              <a:t>Kapsam</a:t>
            </a:r>
            <a:r>
              <a:rPr lang="tr-TR" dirty="0">
                <a:latin typeface="Times New Roman" pitchFamily="18" charset="0"/>
              </a:rPr>
              <a:t>ı</a:t>
            </a:r>
            <a:r>
              <a:rPr lang="en-US" dirty="0" err="1">
                <a:latin typeface="Times New Roman" pitchFamily="18" charset="0"/>
              </a:rPr>
              <a:t>ndaki</a:t>
            </a:r>
            <a:r>
              <a:rPr lang="en-US" dirty="0">
                <a:latin typeface="Times New Roman" pitchFamily="18" charset="0"/>
              </a:rPr>
              <a:t> </a:t>
            </a:r>
            <a:r>
              <a:rPr lang="en-US" dirty="0" err="1">
                <a:latin typeface="Times New Roman" pitchFamily="18" charset="0"/>
              </a:rPr>
              <a:t>Kamu</a:t>
            </a:r>
            <a:r>
              <a:rPr lang="en-US" dirty="0">
                <a:latin typeface="Times New Roman" pitchFamily="18" charset="0"/>
              </a:rPr>
              <a:t> </a:t>
            </a:r>
            <a:r>
              <a:rPr lang="en-US" dirty="0" err="1">
                <a:latin typeface="Times New Roman" pitchFamily="18" charset="0"/>
              </a:rPr>
              <a:t>İdare</a:t>
            </a:r>
            <a:r>
              <a:rPr lang="tr-TR" dirty="0">
                <a:latin typeface="Times New Roman" pitchFamily="18" charset="0"/>
              </a:rPr>
              <a:t> </a:t>
            </a:r>
            <a:r>
              <a:rPr lang="en-US" dirty="0">
                <a:latin typeface="Times New Roman" pitchFamily="18" charset="0"/>
              </a:rPr>
              <a:t>(I </a:t>
            </a:r>
            <a:r>
              <a:rPr lang="en-US" dirty="0" err="1">
                <a:latin typeface="Times New Roman" pitchFamily="18" charset="0"/>
              </a:rPr>
              <a:t>sayılı</a:t>
            </a:r>
            <a:r>
              <a:rPr lang="en-US" dirty="0">
                <a:latin typeface="Times New Roman" pitchFamily="18" charset="0"/>
              </a:rPr>
              <a:t> </a:t>
            </a:r>
            <a:r>
              <a:rPr lang="tr-TR" dirty="0" smtClean="0">
                <a:latin typeface="Times New Roman" pitchFamily="18" charset="0"/>
              </a:rPr>
              <a:t>Cetvel)</a:t>
            </a:r>
            <a:endParaRPr lang="en-US" dirty="0">
              <a:latin typeface="Times New Roman" pitchFamily="18" charset="0"/>
            </a:endParaRPr>
          </a:p>
          <a:p>
            <a:pPr marL="800100" lvl="1" indent="-342900">
              <a:lnSpc>
                <a:spcPct val="80000"/>
              </a:lnSpc>
              <a:spcBef>
                <a:spcPct val="20000"/>
              </a:spcBef>
              <a:buFontTx/>
              <a:buChar char="•"/>
            </a:pPr>
            <a:r>
              <a:rPr lang="tr-TR" dirty="0">
                <a:latin typeface="Times New Roman" pitchFamily="18" charset="0"/>
              </a:rPr>
              <a:t>Özel Bütçeli</a:t>
            </a:r>
            <a:r>
              <a:rPr lang="en-US" dirty="0">
                <a:latin typeface="Times New Roman" pitchFamily="18" charset="0"/>
              </a:rPr>
              <a:t> </a:t>
            </a:r>
            <a:r>
              <a:rPr lang="tr-TR" dirty="0">
                <a:latin typeface="Times New Roman" pitchFamily="18" charset="0"/>
              </a:rPr>
              <a:t>İdareler </a:t>
            </a:r>
            <a:r>
              <a:rPr lang="en-US" dirty="0">
                <a:latin typeface="Times New Roman" pitchFamily="18" charset="0"/>
              </a:rPr>
              <a:t> (II </a:t>
            </a:r>
            <a:r>
              <a:rPr lang="en-US" dirty="0" err="1">
                <a:latin typeface="Times New Roman" pitchFamily="18" charset="0"/>
              </a:rPr>
              <a:t>sayılı</a:t>
            </a:r>
            <a:r>
              <a:rPr lang="en-US" dirty="0">
                <a:latin typeface="Times New Roman" pitchFamily="18" charset="0"/>
              </a:rPr>
              <a:t> </a:t>
            </a:r>
            <a:r>
              <a:rPr lang="tr-TR" dirty="0">
                <a:latin typeface="Times New Roman" pitchFamily="18" charset="0"/>
              </a:rPr>
              <a:t>Cetvel</a:t>
            </a:r>
            <a:r>
              <a:rPr lang="en-US" dirty="0" smtClean="0">
                <a:latin typeface="Times New Roman" pitchFamily="18" charset="0"/>
              </a:rPr>
              <a:t>)</a:t>
            </a:r>
            <a:endParaRPr lang="tr-TR" dirty="0">
              <a:latin typeface="Times New Roman" pitchFamily="18" charset="0"/>
            </a:endParaRPr>
          </a:p>
          <a:p>
            <a:pPr marL="800100" lvl="1" indent="-342900">
              <a:lnSpc>
                <a:spcPct val="80000"/>
              </a:lnSpc>
              <a:spcBef>
                <a:spcPct val="20000"/>
              </a:spcBef>
              <a:buFontTx/>
              <a:buChar char="•"/>
            </a:pPr>
            <a:r>
              <a:rPr lang="tr-TR" dirty="0">
                <a:latin typeface="Times New Roman" pitchFamily="18" charset="0"/>
              </a:rPr>
              <a:t>Düzenleyici ve Denetleyici Kurumlar </a:t>
            </a:r>
            <a:r>
              <a:rPr lang="en-US" dirty="0">
                <a:latin typeface="Times New Roman" pitchFamily="18" charset="0"/>
              </a:rPr>
              <a:t>(III </a:t>
            </a:r>
            <a:r>
              <a:rPr lang="en-US" dirty="0" err="1">
                <a:latin typeface="Times New Roman" pitchFamily="18" charset="0"/>
              </a:rPr>
              <a:t>sayılı</a:t>
            </a:r>
            <a:r>
              <a:rPr lang="en-US" dirty="0">
                <a:latin typeface="Times New Roman" pitchFamily="18" charset="0"/>
              </a:rPr>
              <a:t> </a:t>
            </a:r>
            <a:r>
              <a:rPr lang="tr-TR" dirty="0" smtClean="0">
                <a:latin typeface="Times New Roman" pitchFamily="18" charset="0"/>
              </a:rPr>
              <a:t>Cetvel) </a:t>
            </a:r>
          </a:p>
          <a:p>
            <a:pPr marL="800100" lvl="1" indent="-342900">
              <a:lnSpc>
                <a:spcPct val="80000"/>
              </a:lnSpc>
              <a:spcBef>
                <a:spcPct val="20000"/>
              </a:spcBef>
              <a:buFontTx/>
              <a:buChar char="•"/>
            </a:pPr>
            <a:r>
              <a:rPr lang="tr-TR" sz="2400" b="1" u="sng" dirty="0" smtClean="0">
                <a:solidFill>
                  <a:srgbClr val="FFCC00"/>
                </a:solidFill>
                <a:latin typeface="Times New Roman" pitchFamily="18" charset="0"/>
              </a:rPr>
              <a:t>2. Sosyal </a:t>
            </a:r>
            <a:r>
              <a:rPr lang="tr-TR" sz="2400" b="1" u="sng" dirty="0">
                <a:solidFill>
                  <a:srgbClr val="FFCC00"/>
                </a:solidFill>
                <a:latin typeface="Times New Roman" pitchFamily="18" charset="0"/>
              </a:rPr>
              <a:t>Güvenlik Kurumları</a:t>
            </a:r>
            <a:r>
              <a:rPr lang="en-US" sz="2400" b="1" dirty="0">
                <a:solidFill>
                  <a:srgbClr val="FFCC00"/>
                </a:solidFill>
                <a:latin typeface="Times New Roman" pitchFamily="18" charset="0"/>
              </a:rPr>
              <a:t> </a:t>
            </a:r>
            <a:r>
              <a:rPr lang="en-US" sz="2400" dirty="0">
                <a:latin typeface="Times New Roman" pitchFamily="18" charset="0"/>
              </a:rPr>
              <a:t>(IV </a:t>
            </a:r>
            <a:r>
              <a:rPr lang="en-US" sz="2400" dirty="0" err="1">
                <a:latin typeface="Times New Roman" pitchFamily="18" charset="0"/>
              </a:rPr>
              <a:t>sayılı</a:t>
            </a:r>
            <a:r>
              <a:rPr lang="en-US" sz="2400" dirty="0">
                <a:latin typeface="Times New Roman" pitchFamily="18" charset="0"/>
              </a:rPr>
              <a:t> </a:t>
            </a:r>
            <a:r>
              <a:rPr lang="en-US" sz="2400" dirty="0" err="1">
                <a:latin typeface="Times New Roman" pitchFamily="18" charset="0"/>
              </a:rPr>
              <a:t>Liste</a:t>
            </a:r>
            <a:r>
              <a:rPr lang="en-US" sz="2400" dirty="0">
                <a:latin typeface="Times New Roman" pitchFamily="18" charset="0"/>
              </a:rPr>
              <a:t>) </a:t>
            </a:r>
            <a:endParaRPr lang="tr-TR" sz="2400" dirty="0">
              <a:latin typeface="Times New Roman" pitchFamily="18" charset="0"/>
            </a:endParaRPr>
          </a:p>
          <a:p>
            <a:pPr marL="342900" indent="-342900">
              <a:lnSpc>
                <a:spcPct val="80000"/>
              </a:lnSpc>
              <a:spcBef>
                <a:spcPct val="20000"/>
              </a:spcBef>
            </a:pPr>
            <a:r>
              <a:rPr lang="tr-TR" sz="2400" dirty="0">
                <a:latin typeface="Times New Roman" pitchFamily="18" charset="0"/>
              </a:rPr>
              <a:t>	Sosyal Güvenlik Kurumu</a:t>
            </a:r>
          </a:p>
          <a:p>
            <a:pPr marL="342900" indent="-342900">
              <a:lnSpc>
                <a:spcPct val="80000"/>
              </a:lnSpc>
              <a:spcBef>
                <a:spcPct val="20000"/>
              </a:spcBef>
            </a:pPr>
            <a:r>
              <a:rPr lang="tr-TR" sz="2400" dirty="0">
                <a:latin typeface="Times New Roman" pitchFamily="18" charset="0"/>
              </a:rPr>
              <a:t>	T</a:t>
            </a:r>
            <a:r>
              <a:rPr lang="tr-TR" sz="2400" dirty="0">
                <a:latin typeface="Times New Roman" pitchFamily="18" charset="0"/>
                <a:cs typeface="Times New Roman" pitchFamily="18" charset="0"/>
              </a:rPr>
              <a:t>ürkiye </a:t>
            </a:r>
            <a:r>
              <a:rPr lang="tr-TR" sz="2400" dirty="0">
                <a:latin typeface="Times New Roman" pitchFamily="18" charset="0"/>
              </a:rPr>
              <a:t>İş</a:t>
            </a:r>
            <a:r>
              <a:rPr lang="tr-TR" sz="2400" dirty="0">
                <a:latin typeface="Times New Roman" pitchFamily="18" charset="0"/>
                <a:cs typeface="Times New Roman" pitchFamily="18" charset="0"/>
              </a:rPr>
              <a:t> Kurumu</a:t>
            </a:r>
            <a:endParaRPr lang="tr-TR" sz="2400" dirty="0">
              <a:latin typeface="Times New Roman" pitchFamily="18" charset="0"/>
            </a:endParaRPr>
          </a:p>
          <a:p>
            <a:pPr marL="342900" indent="-342900" algn="just" eaLnBrk="0" hangingPunct="0">
              <a:lnSpc>
                <a:spcPct val="85000"/>
              </a:lnSpc>
              <a:spcBef>
                <a:spcPct val="20000"/>
              </a:spcBef>
              <a:buClr>
                <a:schemeClr val="tx2"/>
              </a:buClr>
            </a:pPr>
            <a:r>
              <a:rPr lang="tr-TR" sz="2400" b="1" dirty="0">
                <a:solidFill>
                  <a:srgbClr val="FFCC00"/>
                </a:solidFill>
                <a:latin typeface="Times New Roman" pitchFamily="18" charset="0"/>
              </a:rPr>
              <a:t>3.  </a:t>
            </a:r>
            <a:r>
              <a:rPr lang="tr-TR" sz="2400" b="1" u="sng" dirty="0">
                <a:solidFill>
                  <a:srgbClr val="FFCC00"/>
                </a:solidFill>
                <a:latin typeface="Times New Roman" pitchFamily="18" charset="0"/>
              </a:rPr>
              <a:t>Mahalli İdareler</a:t>
            </a:r>
            <a:r>
              <a:rPr lang="tr-TR" sz="2400" b="1" dirty="0">
                <a:solidFill>
                  <a:srgbClr val="FFCC00"/>
                </a:solidFill>
                <a:latin typeface="Times New Roman" pitchFamily="18" charset="0"/>
              </a:rPr>
              <a:t> </a:t>
            </a:r>
          </a:p>
          <a:p>
            <a:pPr marL="800100" lvl="1" indent="-342900">
              <a:lnSpc>
                <a:spcPct val="80000"/>
              </a:lnSpc>
              <a:spcBef>
                <a:spcPct val="20000"/>
              </a:spcBef>
              <a:buFontTx/>
              <a:buChar char="•"/>
            </a:pPr>
            <a:r>
              <a:rPr lang="tr-TR" dirty="0">
                <a:latin typeface="Times New Roman" pitchFamily="18" charset="0"/>
              </a:rPr>
              <a:t>Belediyeler</a:t>
            </a:r>
          </a:p>
          <a:p>
            <a:pPr marL="800100" lvl="1" indent="-342900">
              <a:lnSpc>
                <a:spcPct val="80000"/>
              </a:lnSpc>
              <a:spcBef>
                <a:spcPct val="20000"/>
              </a:spcBef>
              <a:buFontTx/>
              <a:buChar char="•"/>
            </a:pPr>
            <a:r>
              <a:rPr lang="tr-TR" dirty="0">
                <a:latin typeface="Times New Roman" pitchFamily="18" charset="0"/>
              </a:rPr>
              <a:t>İl Özel İdare</a:t>
            </a:r>
            <a:r>
              <a:rPr lang="en-US" dirty="0" err="1">
                <a:latin typeface="Times New Roman" pitchFamily="18" charset="0"/>
              </a:rPr>
              <a:t>leri</a:t>
            </a:r>
            <a:endParaRPr lang="tr-TR" dirty="0">
              <a:latin typeface="Times New Roman" pitchFamily="18" charset="0"/>
            </a:endParaRPr>
          </a:p>
          <a:p>
            <a:pPr marL="800100" lvl="1" indent="-342900">
              <a:lnSpc>
                <a:spcPct val="80000"/>
              </a:lnSpc>
              <a:spcBef>
                <a:spcPct val="20000"/>
              </a:spcBef>
              <a:buFontTx/>
              <a:buChar char="•"/>
            </a:pPr>
            <a:r>
              <a:rPr lang="tr-TR" dirty="0">
                <a:latin typeface="Times New Roman" pitchFamily="18" charset="0"/>
              </a:rPr>
              <a:t>Mahalli İdare Birlikleri</a:t>
            </a:r>
          </a:p>
          <a:p>
            <a:pPr marL="800100" lvl="1" indent="-342900">
              <a:lnSpc>
                <a:spcPct val="80000"/>
              </a:lnSpc>
              <a:spcBef>
                <a:spcPct val="20000"/>
              </a:spcBef>
              <a:buFontTx/>
              <a:buChar char="•"/>
            </a:pPr>
            <a:r>
              <a:rPr lang="tr-TR" dirty="0">
                <a:latin typeface="Times New Roman" pitchFamily="18" charset="0"/>
                <a:cs typeface="Times New Roman" pitchFamily="18" charset="0"/>
              </a:rPr>
              <a:t>Bunların  </a:t>
            </a:r>
            <a:r>
              <a:rPr lang="tr-TR" dirty="0">
                <a:latin typeface="Times New Roman" pitchFamily="18" charset="0"/>
              </a:rPr>
              <a:t> </a:t>
            </a:r>
            <a:r>
              <a:rPr lang="tr-TR" dirty="0">
                <a:latin typeface="Times New Roman" pitchFamily="18" charset="0"/>
                <a:cs typeface="Times New Roman" pitchFamily="18" charset="0"/>
              </a:rPr>
              <a:t>kurdukları  birlikler  ve </a:t>
            </a:r>
            <a:r>
              <a:rPr lang="tr-TR" dirty="0" smtClean="0">
                <a:latin typeface="Times New Roman" pitchFamily="18" charset="0"/>
                <a:cs typeface="Times New Roman" pitchFamily="18" charset="0"/>
              </a:rPr>
              <a:t>idareler,</a:t>
            </a:r>
          </a:p>
          <a:p>
            <a:pPr marL="457200" lvl="1" indent="0">
              <a:lnSpc>
                <a:spcPct val="80000"/>
              </a:lnSpc>
              <a:spcBef>
                <a:spcPct val="20000"/>
              </a:spcBef>
              <a:buNone/>
            </a:pPr>
            <a:r>
              <a:rPr lang="tr-TR" dirty="0" smtClean="0">
                <a:solidFill>
                  <a:srgbClr val="FF0000"/>
                </a:solidFill>
                <a:latin typeface="Times New Roman" pitchFamily="18" charset="0"/>
                <a:cs typeface="Times New Roman" pitchFamily="18" charset="0"/>
              </a:rPr>
              <a:t>«Bu kamu </a:t>
            </a:r>
            <a:r>
              <a:rPr lang="tr-TR" dirty="0">
                <a:solidFill>
                  <a:srgbClr val="FF0000"/>
                </a:solidFill>
                <a:latin typeface="Times New Roman" pitchFamily="18" charset="0"/>
                <a:cs typeface="Times New Roman" pitchFamily="18" charset="0"/>
              </a:rPr>
              <a:t>idarelerinin malî yönetim ve kontrolünü kapsar</a:t>
            </a:r>
            <a:r>
              <a:rPr lang="tr-TR" dirty="0" smtClean="0">
                <a:solidFill>
                  <a:srgbClr val="FF0000"/>
                </a:solidFill>
                <a:latin typeface="Times New Roman" pitchFamily="18" charset="0"/>
                <a:cs typeface="Times New Roman" pitchFamily="18" charset="0"/>
              </a:rPr>
              <a:t>.»</a:t>
            </a:r>
            <a:endParaRPr lang="tr-TR" dirty="0">
              <a:solidFill>
                <a:srgbClr val="FF0000"/>
              </a:solidFill>
              <a:latin typeface="Times New Roman" pitchFamily="18" charset="0"/>
              <a:cs typeface="Times New Roman" pitchFamily="18" charset="0"/>
            </a:endParaRPr>
          </a:p>
          <a:p>
            <a:pPr marL="800100" lvl="1" indent="-342900">
              <a:lnSpc>
                <a:spcPct val="80000"/>
              </a:lnSpc>
              <a:spcBef>
                <a:spcPct val="20000"/>
              </a:spcBef>
              <a:buFontTx/>
              <a:buChar char="•"/>
            </a:pPr>
            <a:endParaRPr lang="en-US" dirty="0">
              <a:latin typeface="Times New Roman" pitchFamily="18" charset="0"/>
            </a:endParaRP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5</a:t>
            </a:fld>
            <a:endParaRPr lang="tr-TR"/>
          </a:p>
        </p:txBody>
      </p:sp>
    </p:spTree>
    <p:extLst>
      <p:ext uri="{BB962C8B-B14F-4D97-AF65-F5344CB8AC3E}">
        <p14:creationId xmlns:p14="http://schemas.microsoft.com/office/powerpoint/2010/main" val="1684744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548680"/>
            <a:ext cx="7540352" cy="720080"/>
          </a:xfrm>
        </p:spPr>
        <p:txBody>
          <a:bodyPr>
            <a:normAutofit fontScale="90000"/>
          </a:bodyPr>
          <a:lstStyle/>
          <a:p>
            <a:pPr algn="ctr"/>
            <a:r>
              <a:rPr lang="tr-TR" dirty="0" smtClean="0">
                <a:solidFill>
                  <a:schemeClr val="accent3">
                    <a:lumMod val="60000"/>
                    <a:lumOff val="40000"/>
                  </a:schemeClr>
                </a:solidFill>
              </a:rPr>
              <a:t>PERFORMANS DENETİMİ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547664" y="1412776"/>
            <a:ext cx="7331674" cy="4896544"/>
          </a:xfrm>
        </p:spPr>
        <p:txBody>
          <a:bodyPr>
            <a:noAutofit/>
          </a:bodyPr>
          <a:lstStyle/>
          <a:p>
            <a:r>
              <a:rPr lang="tr-TR" sz="4400" b="0" dirty="0" smtClean="0">
                <a:solidFill>
                  <a:schemeClr val="tx1"/>
                </a:solidFill>
                <a:latin typeface="Times New Roman" pitchFamily="18" charset="0"/>
                <a:cs typeface="Times New Roman" pitchFamily="18" charset="0"/>
              </a:rPr>
              <a:t>Hesap </a:t>
            </a:r>
            <a:r>
              <a:rPr lang="tr-TR" sz="4400" b="0" dirty="0">
                <a:solidFill>
                  <a:schemeClr val="tx1"/>
                </a:solidFill>
                <a:latin typeface="Times New Roman" pitchFamily="18" charset="0"/>
                <a:cs typeface="Times New Roman" pitchFamily="18" charset="0"/>
              </a:rPr>
              <a:t>verme sorumluluğu çerçevesinde idarelerce belirlenen </a:t>
            </a:r>
            <a:r>
              <a:rPr lang="tr-TR" sz="4400" dirty="0">
                <a:solidFill>
                  <a:schemeClr val="accent3">
                    <a:lumMod val="60000"/>
                    <a:lumOff val="40000"/>
                  </a:schemeClr>
                </a:solidFill>
                <a:latin typeface="Times New Roman" pitchFamily="18" charset="0"/>
                <a:cs typeface="Times New Roman" pitchFamily="18" charset="0"/>
              </a:rPr>
              <a:t>hedef ve göstergeler ile ilgili olarak faaliyet sonuçlarının</a:t>
            </a:r>
            <a:r>
              <a:rPr lang="tr-TR" sz="4400" b="0" dirty="0">
                <a:solidFill>
                  <a:schemeClr val="tx1"/>
                </a:solidFill>
                <a:latin typeface="Times New Roman" pitchFamily="18" charset="0"/>
                <a:cs typeface="Times New Roman" pitchFamily="18" charset="0"/>
              </a:rPr>
              <a:t> </a:t>
            </a:r>
            <a:r>
              <a:rPr lang="tr-TR" sz="4400" b="0" dirty="0" smtClean="0">
                <a:solidFill>
                  <a:schemeClr val="tx1"/>
                </a:solidFill>
                <a:latin typeface="Times New Roman" pitchFamily="18" charset="0"/>
                <a:cs typeface="Times New Roman" pitchFamily="18" charset="0"/>
              </a:rPr>
              <a:t>ölçülmesi denetimi olarak gerçekleştirilir.</a:t>
            </a:r>
          </a:p>
        </p:txBody>
      </p:sp>
    </p:spTree>
    <p:extLst>
      <p:ext uri="{BB962C8B-B14F-4D97-AF65-F5344CB8AC3E}">
        <p14:creationId xmlns:p14="http://schemas.microsoft.com/office/powerpoint/2010/main" val="7178695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634082"/>
          </a:xfrm>
        </p:spPr>
        <p:txBody>
          <a:bodyPr>
            <a:normAutofit/>
          </a:bodyPr>
          <a:lstStyle/>
          <a:p>
            <a:r>
              <a:rPr lang="tr-TR" sz="3200" dirty="0" smtClean="0">
                <a:solidFill>
                  <a:srgbClr val="FF0000"/>
                </a:solidFill>
              </a:rPr>
              <a:t>Performans Denetimi</a:t>
            </a:r>
            <a:endParaRPr lang="tr-TR" sz="3200" dirty="0">
              <a:solidFill>
                <a:srgbClr val="FF0000"/>
              </a:solidFill>
            </a:endParaRPr>
          </a:p>
        </p:txBody>
      </p:sp>
      <p:sp>
        <p:nvSpPr>
          <p:cNvPr id="3" name="İçerik Yer Tutucusu 2"/>
          <p:cNvSpPr>
            <a:spLocks noGrp="1"/>
          </p:cNvSpPr>
          <p:nvPr>
            <p:ph idx="1"/>
          </p:nvPr>
        </p:nvSpPr>
        <p:spPr>
          <a:xfrm>
            <a:off x="1435608" y="908720"/>
            <a:ext cx="7498080" cy="5400600"/>
          </a:xfrm>
        </p:spPr>
        <p:txBody>
          <a:bodyPr>
            <a:noAutofit/>
          </a:bodyPr>
          <a:lstStyle/>
          <a:p>
            <a:r>
              <a:rPr lang="tr-TR" sz="2000" dirty="0"/>
              <a:t>Düzenlilik denetimlerinin yanı sıra yönetsel sorumluluk bağlamında idarelerin hazırladığı plan ve programların (amaç ve hedefler, faaliyetler ve performans hedefleri bağlamında) değerlendirilmesi görevi performans denetimi yetkisi ile </a:t>
            </a:r>
            <a:r>
              <a:rPr lang="tr-TR" sz="2000" dirty="0" err="1"/>
              <a:t>Sayıştaya</a:t>
            </a:r>
            <a:r>
              <a:rPr lang="tr-TR" sz="2000" dirty="0"/>
              <a:t> verilmiştir.</a:t>
            </a:r>
          </a:p>
          <a:p>
            <a:r>
              <a:rPr lang="tr-TR" sz="2000" dirty="0"/>
              <a:t>Sayıştay, performans bilgisinin denetimi görevini kamu idarelerinin ilgili raporlarında yer alan performans bilgisinin kalitesini değerlendirerek yerine getirir</a:t>
            </a:r>
            <a:r>
              <a:rPr lang="tr-TR" sz="2000" dirty="0" smtClean="0"/>
              <a:t>.</a:t>
            </a:r>
            <a:r>
              <a:rPr lang="tr-TR" sz="2000" dirty="0"/>
              <a:t> Performans bilgisini denetlerken </a:t>
            </a:r>
            <a:r>
              <a:rPr lang="tr-TR" sz="2000" dirty="0" err="1"/>
              <a:t>Sayıştayın</a:t>
            </a:r>
            <a:r>
              <a:rPr lang="tr-TR" sz="2000" dirty="0"/>
              <a:t> üç temel hedefi vardır:</a:t>
            </a:r>
          </a:p>
          <a:p>
            <a:r>
              <a:rPr lang="tr-TR" sz="2000" dirty="0"/>
              <a:t>• Kamu mali yönetiminde hesap verebilirliğin ve saydamlığın sağlanmasını temin etmek üzere kamu idarelerinin, 5018 sayılı Kanuna uygun olarak performans bilgilerini Faaliyet Raporlarında göstermelerini sağlamak,</a:t>
            </a:r>
          </a:p>
          <a:p>
            <a:r>
              <a:rPr lang="tr-TR" sz="2000" dirty="0"/>
              <a:t>• Raporlanan bilgilerin yararlılığına ve kalitesine katkıda bulunmak,</a:t>
            </a:r>
          </a:p>
          <a:p>
            <a:r>
              <a:rPr lang="tr-TR" sz="2000" dirty="0"/>
              <a:t>• Kamu idarelerinin performans hedefleri ve göstergeleri açısından kaydettikleri ilerlemeyi izlemek ve raporlamak için sağlam veri kayıt sistemleri kullandığı konusunda TBMM’ye ve kamuoyuna güvence vermek.</a:t>
            </a:r>
          </a:p>
          <a:p>
            <a:endParaRPr lang="tr-TR" sz="2000" dirty="0"/>
          </a:p>
          <a:p>
            <a:endParaRPr lang="tr-TR" sz="2000"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51</a:t>
            </a:fld>
            <a:endParaRPr lang="tr-TR"/>
          </a:p>
        </p:txBody>
      </p:sp>
    </p:spTree>
    <p:extLst>
      <p:ext uri="{BB962C8B-B14F-4D97-AF65-F5344CB8AC3E}">
        <p14:creationId xmlns:p14="http://schemas.microsoft.com/office/powerpoint/2010/main" val="4084181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850106"/>
          </a:xfrm>
        </p:spPr>
        <p:txBody>
          <a:bodyPr>
            <a:normAutofit/>
          </a:bodyPr>
          <a:lstStyle/>
          <a:p>
            <a:pPr algn="ctr"/>
            <a:r>
              <a:rPr lang="tr-TR" sz="3600" dirty="0" smtClean="0">
                <a:solidFill>
                  <a:schemeClr val="accent3">
                    <a:lumMod val="60000"/>
                    <a:lumOff val="40000"/>
                  </a:schemeClr>
                </a:solidFill>
              </a:rPr>
              <a:t>DÜZENLİLİK </a:t>
            </a:r>
            <a:r>
              <a:rPr lang="tr-TR" sz="3600" dirty="0">
                <a:solidFill>
                  <a:schemeClr val="accent3">
                    <a:lumMod val="60000"/>
                    <a:lumOff val="40000"/>
                  </a:schemeClr>
                </a:solidFill>
              </a:rPr>
              <a:t>DENETİMİ</a:t>
            </a:r>
            <a:endParaRPr lang="tr-TR" sz="3600" dirty="0"/>
          </a:p>
        </p:txBody>
      </p:sp>
      <p:sp>
        <p:nvSpPr>
          <p:cNvPr id="3" name="İçerik Yer Tutucusu 2"/>
          <p:cNvSpPr>
            <a:spLocks noGrp="1"/>
          </p:cNvSpPr>
          <p:nvPr>
            <p:ph idx="1"/>
          </p:nvPr>
        </p:nvSpPr>
        <p:spPr>
          <a:xfrm>
            <a:off x="1187624" y="1196752"/>
            <a:ext cx="7416824" cy="5277200"/>
          </a:xfrm>
        </p:spPr>
        <p:txBody>
          <a:bodyPr>
            <a:normAutofit fontScale="92500" lnSpcReduction="10000"/>
          </a:bodyPr>
          <a:lstStyle/>
          <a:p>
            <a:pPr marL="0" indent="0">
              <a:lnSpc>
                <a:spcPct val="150000"/>
              </a:lnSpc>
              <a:spcBef>
                <a:spcPts val="0"/>
              </a:spcBef>
              <a:buNone/>
              <a:defRPr/>
            </a:pPr>
            <a:r>
              <a:rPr lang="tr-TR" sz="2800" b="1" dirty="0" smtClean="0">
                <a:latin typeface="Times New Roman" panose="02020603050405020304" pitchFamily="18" charset="0"/>
                <a:cs typeface="Times New Roman" panose="02020603050405020304" pitchFamily="18" charset="0"/>
              </a:rPr>
              <a:t>6085 Sayılı Kanundaki Tanımı;</a:t>
            </a:r>
            <a:endParaRPr lang="tr-TR" sz="2800" b="1" dirty="0">
              <a:latin typeface="Times New Roman" panose="02020603050405020304" pitchFamily="18" charset="0"/>
              <a:cs typeface="Times New Roman" panose="02020603050405020304" pitchFamily="18" charset="0"/>
            </a:endParaRPr>
          </a:p>
          <a:p>
            <a:pPr marL="0" indent="0">
              <a:lnSpc>
                <a:spcPct val="150000"/>
              </a:lnSpc>
              <a:spcBef>
                <a:spcPts val="0"/>
              </a:spcBef>
              <a:buNone/>
              <a:defRPr/>
            </a:pPr>
            <a:r>
              <a:rPr lang="tr-TR" sz="2800" b="1" dirty="0">
                <a:solidFill>
                  <a:srgbClr val="FF0000"/>
                </a:solidFill>
                <a:latin typeface="Times New Roman" panose="02020603050405020304" pitchFamily="18" charset="0"/>
                <a:cs typeface="Times New Roman" panose="02020603050405020304" pitchFamily="18" charset="0"/>
              </a:rPr>
              <a:t>Düzenlilik denetimi</a:t>
            </a:r>
            <a:r>
              <a:rPr lang="tr-TR" sz="2800" b="1" dirty="0">
                <a:latin typeface="Times New Roman" panose="02020603050405020304" pitchFamily="18" charset="0"/>
                <a:cs typeface="Times New Roman" panose="02020603050405020304" pitchFamily="18" charset="0"/>
              </a:rPr>
              <a:t>;</a:t>
            </a:r>
            <a:r>
              <a:rPr lang="tr-TR" sz="2800" dirty="0">
                <a:latin typeface="Times New Roman" panose="02020603050405020304" pitchFamily="18" charset="0"/>
                <a:cs typeface="Times New Roman" panose="02020603050405020304" pitchFamily="18" charset="0"/>
              </a:rPr>
              <a:t> kamu idarelerinin hesap ve işlemleri ile yıl sonu mali rapor ve tablolarının güvenilirliği ve doğruluğu hakkında görüş bildirilmesi,  kamu idarelerinin gelir, gider ve mallarına ilişkin hesap ve işlemlerinin kanunlara ve diğer hukuki düzenlemelere uygun olup olmadığının tespiti ve mali yönetim ve iç kontrol sistemlerinin değerlendirilmesidir.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52</a:t>
            </a:fld>
            <a:endParaRPr lang="tr-TR"/>
          </a:p>
        </p:txBody>
      </p:sp>
    </p:spTree>
    <p:extLst>
      <p:ext uri="{BB962C8B-B14F-4D97-AF65-F5344CB8AC3E}">
        <p14:creationId xmlns:p14="http://schemas.microsoft.com/office/powerpoint/2010/main" val="128435636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548680"/>
            <a:ext cx="7540352" cy="598218"/>
          </a:xfrm>
        </p:spPr>
        <p:txBody>
          <a:bodyPr>
            <a:normAutofit fontScale="90000"/>
          </a:bodyPr>
          <a:lstStyle/>
          <a:p>
            <a:pPr algn="ctr"/>
            <a:r>
              <a:rPr lang="tr-TR" dirty="0" smtClean="0">
                <a:solidFill>
                  <a:schemeClr val="accent3">
                    <a:lumMod val="60000"/>
                    <a:lumOff val="40000"/>
                  </a:schemeClr>
                </a:solidFill>
              </a:rPr>
              <a:t>MALİ DENETİM</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547664" y="1196752"/>
            <a:ext cx="7331674" cy="5472608"/>
          </a:xfrm>
        </p:spPr>
        <p:txBody>
          <a:bodyPr>
            <a:noAutofit/>
          </a:bodyPr>
          <a:lstStyle/>
          <a:p>
            <a:r>
              <a:rPr lang="tr-TR" sz="4000" b="0" dirty="0" smtClean="0">
                <a:solidFill>
                  <a:schemeClr val="tx1"/>
                </a:solidFill>
                <a:latin typeface="Times New Roman" pitchFamily="18" charset="0"/>
                <a:cs typeface="Times New Roman" pitchFamily="18" charset="0"/>
              </a:rPr>
              <a:t>Kamu </a:t>
            </a:r>
            <a:r>
              <a:rPr lang="tr-TR" sz="4000" b="0" dirty="0">
                <a:solidFill>
                  <a:schemeClr val="tx1"/>
                </a:solidFill>
                <a:latin typeface="Times New Roman" pitchFamily="18" charset="0"/>
                <a:cs typeface="Times New Roman" pitchFamily="18" charset="0"/>
              </a:rPr>
              <a:t>idarelerinin hesap ve işlemleri ile mali faaliyet, mali yönetim ve kontrol sistemlerinin değerlendirme sonuçları esas alınarak, </a:t>
            </a:r>
            <a:r>
              <a:rPr lang="tr-TR" sz="4000" dirty="0">
                <a:solidFill>
                  <a:schemeClr val="accent3">
                    <a:lumMod val="60000"/>
                    <a:lumOff val="40000"/>
                  </a:schemeClr>
                </a:solidFill>
                <a:latin typeface="Times New Roman" pitchFamily="18" charset="0"/>
                <a:cs typeface="Times New Roman" pitchFamily="18" charset="0"/>
              </a:rPr>
              <a:t>mali rapor ve tablolarının güvenilirliği ve doğruluğuna ilişkin </a:t>
            </a:r>
            <a:r>
              <a:rPr lang="tr-TR" sz="4000" b="0" dirty="0" smtClean="0">
                <a:solidFill>
                  <a:schemeClr val="tx1"/>
                </a:solidFill>
                <a:latin typeface="Times New Roman" pitchFamily="18" charset="0"/>
                <a:cs typeface="Times New Roman" pitchFamily="18" charset="0"/>
              </a:rPr>
              <a:t>denetimi, ifade eder.</a:t>
            </a:r>
          </a:p>
        </p:txBody>
      </p:sp>
    </p:spTree>
    <p:extLst>
      <p:ext uri="{BB962C8B-B14F-4D97-AF65-F5344CB8AC3E}">
        <p14:creationId xmlns:p14="http://schemas.microsoft.com/office/powerpoint/2010/main" val="21436358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548680"/>
            <a:ext cx="7540352" cy="598218"/>
          </a:xfrm>
        </p:spPr>
        <p:txBody>
          <a:bodyPr>
            <a:normAutofit fontScale="90000"/>
          </a:bodyPr>
          <a:lstStyle/>
          <a:p>
            <a:pPr algn="ctr"/>
            <a:r>
              <a:rPr lang="tr-TR" dirty="0" smtClean="0">
                <a:solidFill>
                  <a:schemeClr val="accent3">
                    <a:lumMod val="60000"/>
                    <a:lumOff val="40000"/>
                  </a:schemeClr>
                </a:solidFill>
              </a:rPr>
              <a:t>UYGUNLUK DENETİMİ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619672" y="1340768"/>
            <a:ext cx="7259666" cy="5328592"/>
          </a:xfrm>
        </p:spPr>
        <p:txBody>
          <a:bodyPr>
            <a:noAutofit/>
          </a:bodyPr>
          <a:lstStyle/>
          <a:p>
            <a:r>
              <a:rPr lang="tr-TR" sz="4000" b="0" dirty="0">
                <a:solidFill>
                  <a:schemeClr val="tx1"/>
                </a:solidFill>
                <a:latin typeface="Times New Roman" pitchFamily="18" charset="0"/>
                <a:cs typeface="Times New Roman" pitchFamily="18" charset="0"/>
              </a:rPr>
              <a:t>Uygunluk denetimi: Kamu idarelerinin </a:t>
            </a:r>
            <a:r>
              <a:rPr lang="tr-TR" sz="4000" dirty="0">
                <a:solidFill>
                  <a:schemeClr val="accent3">
                    <a:lumMod val="60000"/>
                    <a:lumOff val="40000"/>
                  </a:schemeClr>
                </a:solidFill>
                <a:latin typeface="Times New Roman" pitchFamily="18" charset="0"/>
                <a:cs typeface="Times New Roman" pitchFamily="18" charset="0"/>
              </a:rPr>
              <a:t>gelir, gider ve mallarına ilişkin hesap ve işlemlerinin</a:t>
            </a:r>
            <a:r>
              <a:rPr lang="tr-TR" sz="4000" b="0" dirty="0">
                <a:solidFill>
                  <a:schemeClr val="tx1"/>
                </a:solidFill>
                <a:latin typeface="Times New Roman" pitchFamily="18" charset="0"/>
                <a:cs typeface="Times New Roman" pitchFamily="18" charset="0"/>
              </a:rPr>
              <a:t> kanunlara ve diğer hukuki düzenlemelere uygunluğunun incelenmesine ilişkin </a:t>
            </a:r>
            <a:r>
              <a:rPr lang="tr-TR" sz="4000" b="0" dirty="0" smtClean="0">
                <a:solidFill>
                  <a:schemeClr val="tx1"/>
                </a:solidFill>
                <a:latin typeface="Times New Roman" pitchFamily="18" charset="0"/>
                <a:cs typeface="Times New Roman" pitchFamily="18" charset="0"/>
              </a:rPr>
              <a:t>denetimi, ifade eder.</a:t>
            </a:r>
          </a:p>
        </p:txBody>
      </p:sp>
    </p:spTree>
    <p:extLst>
      <p:ext uri="{BB962C8B-B14F-4D97-AF65-F5344CB8AC3E}">
        <p14:creationId xmlns:p14="http://schemas.microsoft.com/office/powerpoint/2010/main" val="422883913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548680"/>
            <a:ext cx="7540352" cy="598218"/>
          </a:xfrm>
        </p:spPr>
        <p:txBody>
          <a:bodyPr>
            <a:normAutofit fontScale="90000"/>
          </a:bodyPr>
          <a:lstStyle/>
          <a:p>
            <a:pPr algn="ctr"/>
            <a:r>
              <a:rPr lang="tr-TR" dirty="0" smtClean="0">
                <a:solidFill>
                  <a:schemeClr val="accent3">
                    <a:lumMod val="60000"/>
                    <a:lumOff val="40000"/>
                  </a:schemeClr>
                </a:solidFill>
              </a:rPr>
              <a:t>HESAPLARIN VERİLMESİ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331640" y="1484784"/>
            <a:ext cx="7547698" cy="4752528"/>
          </a:xfrm>
        </p:spPr>
        <p:txBody>
          <a:bodyPr>
            <a:noAutofit/>
          </a:bodyPr>
          <a:lstStyle/>
          <a:p>
            <a:pPr marL="457200" indent="-457200">
              <a:buFont typeface="Wingdings" pitchFamily="2" charset="2"/>
              <a:buChar char="Ø"/>
            </a:pPr>
            <a:r>
              <a:rPr lang="tr-TR" sz="3600" b="0" dirty="0">
                <a:solidFill>
                  <a:schemeClr val="tx1"/>
                </a:solidFill>
                <a:latin typeface="Times New Roman" pitchFamily="18" charset="0"/>
                <a:cs typeface="Times New Roman" pitchFamily="18" charset="0"/>
              </a:rPr>
              <a:t>Kamu idarelerinin hesapları, muhasebe yetkilileri tarafından hazırlanarak üst yöneticiler veya görevlendirdiği </a:t>
            </a:r>
            <a:r>
              <a:rPr lang="tr-TR" sz="3600" dirty="0">
                <a:solidFill>
                  <a:schemeClr val="accent3">
                    <a:lumMod val="60000"/>
                    <a:lumOff val="40000"/>
                  </a:schemeClr>
                </a:solidFill>
                <a:latin typeface="Times New Roman" pitchFamily="18" charset="0"/>
                <a:cs typeface="Times New Roman" pitchFamily="18" charset="0"/>
              </a:rPr>
              <a:t>harcama yetkilileri ile muhasebe yetkilileri tarafından</a:t>
            </a:r>
            <a:r>
              <a:rPr lang="tr-TR" sz="3600" dirty="0">
                <a:solidFill>
                  <a:schemeClr val="tx1"/>
                </a:solidFill>
                <a:latin typeface="Times New Roman" pitchFamily="18" charset="0"/>
                <a:cs typeface="Times New Roman" pitchFamily="18" charset="0"/>
              </a:rPr>
              <a:t> </a:t>
            </a:r>
            <a:r>
              <a:rPr lang="tr-TR" sz="3600" b="0" dirty="0">
                <a:solidFill>
                  <a:schemeClr val="tx1"/>
                </a:solidFill>
                <a:latin typeface="Times New Roman" pitchFamily="18" charset="0"/>
                <a:cs typeface="Times New Roman" pitchFamily="18" charset="0"/>
              </a:rPr>
              <a:t>denetime hazır bekletilir veya </a:t>
            </a:r>
            <a:r>
              <a:rPr lang="tr-TR" sz="3600" b="0" dirty="0" err="1">
                <a:solidFill>
                  <a:schemeClr val="tx1"/>
                </a:solidFill>
                <a:latin typeface="Times New Roman" pitchFamily="18" charset="0"/>
                <a:cs typeface="Times New Roman" pitchFamily="18" charset="0"/>
              </a:rPr>
              <a:t>Sayıştayın</a:t>
            </a:r>
            <a:r>
              <a:rPr lang="tr-TR" sz="3600" b="0" dirty="0">
                <a:solidFill>
                  <a:schemeClr val="tx1"/>
                </a:solidFill>
                <a:latin typeface="Times New Roman" pitchFamily="18" charset="0"/>
                <a:cs typeface="Times New Roman" pitchFamily="18" charset="0"/>
              </a:rPr>
              <a:t> bildireceği yere </a:t>
            </a:r>
            <a:r>
              <a:rPr lang="tr-TR" sz="3600" b="0" dirty="0" smtClean="0">
                <a:solidFill>
                  <a:schemeClr val="tx1"/>
                </a:solidFill>
                <a:latin typeface="Times New Roman" pitchFamily="18" charset="0"/>
                <a:cs typeface="Times New Roman" pitchFamily="18" charset="0"/>
              </a:rPr>
              <a:t>gönderilir. </a:t>
            </a:r>
          </a:p>
        </p:txBody>
      </p:sp>
    </p:spTree>
    <p:extLst>
      <p:ext uri="{BB962C8B-B14F-4D97-AF65-F5344CB8AC3E}">
        <p14:creationId xmlns:p14="http://schemas.microsoft.com/office/powerpoint/2010/main" val="4745965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778098"/>
          </a:xfrm>
        </p:spPr>
        <p:txBody>
          <a:bodyPr/>
          <a:lstStyle/>
          <a:p>
            <a:pPr algn="ctr"/>
            <a:r>
              <a:rPr lang="tr-TR" dirty="0" smtClean="0">
                <a:solidFill>
                  <a:schemeClr val="accent3">
                    <a:lumMod val="60000"/>
                    <a:lumOff val="40000"/>
                  </a:schemeClr>
                </a:solidFill>
              </a:rPr>
              <a:t>SAYIŞTAY </a:t>
            </a:r>
            <a:r>
              <a:rPr lang="tr-TR" dirty="0">
                <a:solidFill>
                  <a:schemeClr val="accent3">
                    <a:lumMod val="60000"/>
                    <a:lumOff val="40000"/>
                  </a:schemeClr>
                </a:solidFill>
              </a:rPr>
              <a:t>DENETİMİ</a:t>
            </a:r>
            <a:endParaRPr lang="tr-TR" dirty="0"/>
          </a:p>
        </p:txBody>
      </p:sp>
      <p:sp>
        <p:nvSpPr>
          <p:cNvPr id="3" name="İçerik Yer Tutucusu 2"/>
          <p:cNvSpPr>
            <a:spLocks noGrp="1"/>
          </p:cNvSpPr>
          <p:nvPr>
            <p:ph idx="1"/>
          </p:nvPr>
        </p:nvSpPr>
        <p:spPr>
          <a:xfrm>
            <a:off x="1043608" y="1196752"/>
            <a:ext cx="7632848" cy="5400600"/>
          </a:xfrm>
        </p:spPr>
        <p:txBody>
          <a:bodyPr>
            <a:normAutofit fontScale="92500" lnSpcReduction="20000"/>
          </a:bodyPr>
          <a:lstStyle/>
          <a:p>
            <a:pPr marL="0" indent="0">
              <a:buNone/>
            </a:pPr>
            <a:r>
              <a:rPr lang="tr-TR" b="1" dirty="0" smtClean="0">
                <a:solidFill>
                  <a:srgbClr val="FF0000"/>
                </a:solidFill>
              </a:rPr>
              <a:t>Sayıştay'ın yetkileri: 6085/ MADDE </a:t>
            </a:r>
            <a:r>
              <a:rPr lang="tr-TR" b="1" dirty="0">
                <a:solidFill>
                  <a:srgbClr val="FF0000"/>
                </a:solidFill>
              </a:rPr>
              <a:t>6 – </a:t>
            </a:r>
            <a:endParaRPr lang="tr-TR" b="1" dirty="0" smtClean="0">
              <a:solidFill>
                <a:srgbClr val="FF0000"/>
              </a:solidFill>
            </a:endParaRPr>
          </a:p>
          <a:p>
            <a:r>
              <a:rPr lang="tr-TR" dirty="0" smtClean="0"/>
              <a:t>(</a:t>
            </a:r>
            <a:r>
              <a:rPr lang="tr-TR" dirty="0"/>
              <a:t>1) Sayıştay, bu Kanunla veya diğer kanunlarla yüklendiği görevlerin yerine getirilmesi sırasında kamu idareleri ve görevlileriyle </a:t>
            </a:r>
            <a:r>
              <a:rPr lang="tr-TR" dirty="0">
                <a:solidFill>
                  <a:schemeClr val="accent1">
                    <a:lumMod val="75000"/>
                  </a:schemeClr>
                </a:solidFill>
              </a:rPr>
              <a:t>doğrudan yazışmaya, gerekli gördüğü belge, defter ve kayıtları göndereceği mensupları aracılığıyla görmeye, mallar hariç dilediği yere getirtmeye, sözlü bilgi almak üzere her derece ve sınıftan ilgili memurları çağırmaya, kamu idarelerinden temsilci istemeye yetkilidir. </a:t>
            </a:r>
            <a:endParaRPr lang="tr-TR" dirty="0" smtClean="0">
              <a:solidFill>
                <a:schemeClr val="accent1">
                  <a:lumMod val="75000"/>
                </a:schemeClr>
              </a:solidFill>
            </a:endParaRPr>
          </a:p>
          <a:p>
            <a:r>
              <a:rPr lang="tr-TR" dirty="0" smtClean="0"/>
              <a:t>(</a:t>
            </a:r>
            <a:r>
              <a:rPr lang="tr-TR" dirty="0"/>
              <a:t>2) Sayıştay, </a:t>
            </a:r>
            <a:r>
              <a:rPr lang="tr-TR" dirty="0">
                <a:solidFill>
                  <a:schemeClr val="accent1">
                    <a:lumMod val="75000"/>
                  </a:schemeClr>
                </a:solidFill>
              </a:rPr>
              <a:t>denetimine giren işlemlerle ilgili her türlü bilgi ve belgeyi,</a:t>
            </a:r>
            <a:r>
              <a:rPr lang="tr-TR" dirty="0"/>
              <a:t> kamu idareleri ile bankalar dahil diğer gerçek ve tüzel kişilerden isteyebilir. </a:t>
            </a:r>
          </a:p>
        </p:txBody>
      </p:sp>
      <p:sp>
        <p:nvSpPr>
          <p:cNvPr id="4" name="Slayt Numarası Yer Tutucusu 3"/>
          <p:cNvSpPr>
            <a:spLocks noGrp="1"/>
          </p:cNvSpPr>
          <p:nvPr>
            <p:ph type="sldNum" sz="quarter" idx="12"/>
          </p:nvPr>
        </p:nvSpPr>
        <p:spPr/>
        <p:txBody>
          <a:bodyPr/>
          <a:lstStyle/>
          <a:p>
            <a:fld id="{F302176B-0E47-46AC-8F43-DAB4B8A37D06}" type="slidenum">
              <a:rPr lang="tr-TR" smtClean="0"/>
              <a:t>56</a:t>
            </a:fld>
            <a:endParaRPr lang="tr-TR"/>
          </a:p>
        </p:txBody>
      </p:sp>
    </p:spTree>
    <p:extLst>
      <p:ext uri="{BB962C8B-B14F-4D97-AF65-F5344CB8AC3E}">
        <p14:creationId xmlns:p14="http://schemas.microsoft.com/office/powerpoint/2010/main" val="19085155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404664"/>
            <a:ext cx="7467600" cy="576064"/>
          </a:xfrm>
        </p:spPr>
        <p:txBody>
          <a:bodyPr>
            <a:normAutofit fontScale="90000"/>
          </a:bodyPr>
          <a:lstStyle/>
          <a:p>
            <a:pPr algn="ctr"/>
            <a:r>
              <a:rPr lang="tr-TR" dirty="0">
                <a:solidFill>
                  <a:schemeClr val="accent3">
                    <a:lumMod val="60000"/>
                    <a:lumOff val="40000"/>
                  </a:schemeClr>
                </a:solidFill>
              </a:rPr>
              <a:t>SAYIŞTAY'IN YETKİLERİ:</a:t>
            </a:r>
          </a:p>
        </p:txBody>
      </p:sp>
      <p:sp>
        <p:nvSpPr>
          <p:cNvPr id="3" name="İçerik Yer Tutucusu 2"/>
          <p:cNvSpPr>
            <a:spLocks noGrp="1"/>
          </p:cNvSpPr>
          <p:nvPr>
            <p:ph idx="1"/>
          </p:nvPr>
        </p:nvSpPr>
        <p:spPr>
          <a:xfrm>
            <a:off x="1115616" y="1196752"/>
            <a:ext cx="7632848" cy="5472608"/>
          </a:xfrm>
        </p:spPr>
        <p:txBody>
          <a:bodyPr>
            <a:normAutofit fontScale="77500" lnSpcReduction="20000"/>
          </a:bodyPr>
          <a:lstStyle/>
          <a:p>
            <a:r>
              <a:rPr lang="tr-TR" dirty="0"/>
              <a:t>(3) Sayıştay, denetimine giren kamu idarelerinin işlemleriyle ilgili kayıtları, eşya ve malları, işleri, faaliyetleri ve hizmetleri görevlendireceği mensupları veya bilirkişiler tarafından yerinde ve işlem ve olayın her safhasında incelemeye yetkilidir. Bilirkişinin hukuki durumu, yetkisi ve sorumluluğu genel hükümlere tabidir. </a:t>
            </a:r>
            <a:endParaRPr lang="tr-TR" dirty="0" smtClean="0"/>
          </a:p>
          <a:p>
            <a:r>
              <a:rPr lang="tr-TR" dirty="0" smtClean="0"/>
              <a:t>(</a:t>
            </a:r>
            <a:r>
              <a:rPr lang="tr-TR" dirty="0"/>
              <a:t>4) Sayıştay, </a:t>
            </a:r>
            <a:r>
              <a:rPr lang="tr-TR" dirty="0">
                <a:solidFill>
                  <a:schemeClr val="accent1">
                    <a:lumMod val="75000"/>
                  </a:schemeClr>
                </a:solidFill>
              </a:rPr>
              <a:t>kamu idarelerinin </a:t>
            </a:r>
            <a:r>
              <a:rPr lang="tr-TR" b="1" dirty="0">
                <a:solidFill>
                  <a:schemeClr val="accent1">
                    <a:lumMod val="75000"/>
                  </a:schemeClr>
                </a:solidFill>
              </a:rPr>
              <a:t>hesap, işlem ve faaliyetleri ile mallarını,</a:t>
            </a:r>
            <a:r>
              <a:rPr lang="tr-TR" dirty="0">
                <a:solidFill>
                  <a:schemeClr val="accent1">
                    <a:lumMod val="75000"/>
                  </a:schemeClr>
                </a:solidFill>
              </a:rPr>
              <a:t> hesap veya faaliyet dönemine bağlı olmaksızın yılı içinde veya yıllar itibariyle denetleyebileceği gibi sektör, program, proje ve konu bazında da denetleyebilir. </a:t>
            </a:r>
            <a:endParaRPr lang="tr-TR" dirty="0" smtClean="0">
              <a:solidFill>
                <a:schemeClr val="accent1">
                  <a:lumMod val="75000"/>
                </a:schemeClr>
              </a:solidFill>
            </a:endParaRPr>
          </a:p>
          <a:p>
            <a:r>
              <a:rPr lang="tr-TR" dirty="0" smtClean="0"/>
              <a:t>(</a:t>
            </a:r>
            <a:r>
              <a:rPr lang="tr-TR" dirty="0"/>
              <a:t>5) Denetimler sırasında gerekli görülmesi halinde, Sayıştay dışından uzman görevlendirilebilir. Bilirkişi ve uzman görevlendirilmesine ilişkin esas ve usuller yönetmelikle belirlenir.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57</a:t>
            </a:fld>
            <a:endParaRPr lang="tr-TR"/>
          </a:p>
        </p:txBody>
      </p:sp>
    </p:spTree>
    <p:extLst>
      <p:ext uri="{BB962C8B-B14F-4D97-AF65-F5344CB8AC3E}">
        <p14:creationId xmlns:p14="http://schemas.microsoft.com/office/powerpoint/2010/main" val="195656316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548680"/>
            <a:ext cx="7540352" cy="598218"/>
          </a:xfrm>
        </p:spPr>
        <p:txBody>
          <a:bodyPr>
            <a:normAutofit fontScale="90000"/>
          </a:bodyPr>
          <a:lstStyle/>
          <a:p>
            <a:pPr algn="ctr"/>
            <a:r>
              <a:rPr lang="tr-TR" dirty="0" smtClean="0">
                <a:solidFill>
                  <a:schemeClr val="accent3">
                    <a:lumMod val="60000"/>
                    <a:lumOff val="40000"/>
                  </a:schemeClr>
                </a:solidFill>
              </a:rPr>
              <a:t>SAYIŞTAY DENETİMİ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475656" y="1484784"/>
            <a:ext cx="7344816" cy="4968552"/>
          </a:xfrm>
        </p:spPr>
        <p:txBody>
          <a:bodyPr>
            <a:noAutofit/>
          </a:bodyPr>
          <a:lstStyle/>
          <a:p>
            <a:pPr>
              <a:lnSpc>
                <a:spcPct val="150000"/>
              </a:lnSpc>
              <a:spcBef>
                <a:spcPts val="0"/>
              </a:spcBef>
            </a:pPr>
            <a:r>
              <a:rPr lang="tr-TR" sz="3600" b="0" dirty="0">
                <a:solidFill>
                  <a:schemeClr val="tx1"/>
                </a:solidFill>
                <a:latin typeface="Times New Roman" pitchFamily="18" charset="0"/>
                <a:cs typeface="Times New Roman" pitchFamily="18" charset="0"/>
              </a:rPr>
              <a:t>Sorumlular veya diğer ilgililer, denetçilerin isteyecekleri bilgi, kayıt ve belgeleri vermeye, işlem, faaliyet ve malların fiili ve fiziki durumlarını </a:t>
            </a:r>
            <a:r>
              <a:rPr lang="tr-TR" sz="3600" b="0" dirty="0">
                <a:solidFill>
                  <a:schemeClr val="accent3">
                    <a:lumMod val="60000"/>
                    <a:lumOff val="40000"/>
                  </a:schemeClr>
                </a:solidFill>
                <a:latin typeface="Times New Roman" pitchFamily="18" charset="0"/>
                <a:cs typeface="Times New Roman" pitchFamily="18" charset="0"/>
              </a:rPr>
              <a:t>geciktirmeksizin</a:t>
            </a:r>
            <a:r>
              <a:rPr lang="tr-TR" sz="3600" b="0" dirty="0">
                <a:solidFill>
                  <a:schemeClr val="tx1"/>
                </a:solidFill>
                <a:latin typeface="Times New Roman" pitchFamily="18" charset="0"/>
                <a:cs typeface="Times New Roman" pitchFamily="18" charset="0"/>
              </a:rPr>
              <a:t> göstermeye mecburdurlar. </a:t>
            </a:r>
            <a:endParaRPr lang="tr-TR" sz="3600" b="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98553946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548680"/>
            <a:ext cx="7540352" cy="598218"/>
          </a:xfrm>
        </p:spPr>
        <p:txBody>
          <a:bodyPr>
            <a:normAutofit fontScale="90000"/>
          </a:bodyPr>
          <a:lstStyle/>
          <a:p>
            <a:pPr algn="ctr"/>
            <a:r>
              <a:rPr lang="tr-TR" dirty="0" smtClean="0">
                <a:solidFill>
                  <a:schemeClr val="accent3">
                    <a:lumMod val="60000"/>
                    <a:lumOff val="40000"/>
                  </a:schemeClr>
                </a:solidFill>
              </a:rPr>
              <a:t>SAYIŞTAY DENETİMİ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475656" y="1412776"/>
            <a:ext cx="7650685" cy="4896544"/>
          </a:xfrm>
        </p:spPr>
        <p:txBody>
          <a:bodyPr>
            <a:noAutofit/>
          </a:bodyPr>
          <a:lstStyle/>
          <a:p>
            <a:r>
              <a:rPr lang="tr-TR" sz="3600" b="0" dirty="0">
                <a:solidFill>
                  <a:schemeClr val="tx1"/>
                </a:solidFill>
                <a:latin typeface="Times New Roman" pitchFamily="18" charset="0"/>
                <a:cs typeface="Times New Roman" pitchFamily="18" charset="0"/>
              </a:rPr>
              <a:t>Sorumlular veya diğer ilgililer, denetçilerin isteyecekleri bilgi, kayıt ve belgeleri vermeye, işlem, faaliyet ve malların fiili ve fiziki durumlarını </a:t>
            </a:r>
            <a:r>
              <a:rPr lang="tr-TR" sz="3600" b="0" dirty="0">
                <a:solidFill>
                  <a:schemeClr val="accent3">
                    <a:lumMod val="60000"/>
                    <a:lumOff val="40000"/>
                  </a:schemeClr>
                </a:solidFill>
                <a:latin typeface="Times New Roman" pitchFamily="18" charset="0"/>
                <a:cs typeface="Times New Roman" pitchFamily="18" charset="0"/>
              </a:rPr>
              <a:t>geciktirmeksizin</a:t>
            </a:r>
            <a:r>
              <a:rPr lang="tr-TR" sz="3600" b="0" dirty="0">
                <a:solidFill>
                  <a:schemeClr val="tx1"/>
                </a:solidFill>
                <a:latin typeface="Times New Roman" pitchFamily="18" charset="0"/>
                <a:cs typeface="Times New Roman" pitchFamily="18" charset="0"/>
              </a:rPr>
              <a:t> göstermeye </a:t>
            </a:r>
            <a:r>
              <a:rPr lang="tr-TR" sz="3600" b="0" dirty="0" smtClean="0">
                <a:solidFill>
                  <a:schemeClr val="tx1"/>
                </a:solidFill>
                <a:latin typeface="Times New Roman" pitchFamily="18" charset="0"/>
                <a:cs typeface="Times New Roman" pitchFamily="18" charset="0"/>
              </a:rPr>
              <a:t>mecbur olmalarına rağmen denetçi tarafından istenilen belge ve kayıtları vermeyebilirler mi ?  </a:t>
            </a:r>
          </a:p>
        </p:txBody>
      </p:sp>
    </p:spTree>
    <p:extLst>
      <p:ext uri="{BB962C8B-B14F-4D97-AF65-F5344CB8AC3E}">
        <p14:creationId xmlns:p14="http://schemas.microsoft.com/office/powerpoint/2010/main" val="3968802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Genel yönetim kapsamındaki kamu idareleri:</a:t>
            </a:r>
          </a:p>
        </p:txBody>
      </p:sp>
      <p:sp>
        <p:nvSpPr>
          <p:cNvPr id="3" name="İçerik Yer Tutucusu 2"/>
          <p:cNvSpPr>
            <a:spLocks noGrp="1"/>
          </p:cNvSpPr>
          <p:nvPr>
            <p:ph idx="1"/>
          </p:nvPr>
        </p:nvSpPr>
        <p:spPr/>
        <p:txBody>
          <a:bodyPr>
            <a:normAutofit/>
          </a:bodyPr>
          <a:lstStyle/>
          <a:p>
            <a:r>
              <a:rPr lang="tr-TR" sz="3600" dirty="0" smtClean="0"/>
              <a:t>Uluslararası </a:t>
            </a:r>
            <a:r>
              <a:rPr lang="tr-TR" sz="3600" dirty="0"/>
              <a:t>sınıflandırmalara göre belirlenmiş olan, </a:t>
            </a:r>
            <a:endParaRPr lang="tr-TR" sz="3600" dirty="0" smtClean="0"/>
          </a:p>
          <a:p>
            <a:r>
              <a:rPr lang="tr-TR" sz="3600" dirty="0" smtClean="0"/>
              <a:t>merkezî </a:t>
            </a:r>
            <a:r>
              <a:rPr lang="tr-TR" sz="3600" dirty="0"/>
              <a:t>yönetim kapsamındaki kamu idareleri, </a:t>
            </a:r>
            <a:endParaRPr lang="tr-TR" sz="3600" dirty="0" smtClean="0"/>
          </a:p>
          <a:p>
            <a:r>
              <a:rPr lang="tr-TR" sz="3600" dirty="0" smtClean="0"/>
              <a:t>sosyal </a:t>
            </a:r>
            <a:r>
              <a:rPr lang="tr-TR" sz="3600" dirty="0"/>
              <a:t>güvenlik kurumları </a:t>
            </a:r>
            <a:endParaRPr lang="tr-TR" sz="3600" dirty="0" smtClean="0"/>
          </a:p>
          <a:p>
            <a:r>
              <a:rPr lang="tr-TR" sz="3600" dirty="0" smtClean="0"/>
              <a:t>ve </a:t>
            </a:r>
            <a:r>
              <a:rPr lang="tr-TR" sz="3600" dirty="0"/>
              <a:t>mahallî  idareleri,</a:t>
            </a:r>
          </a:p>
          <a:p>
            <a:endParaRPr lang="tr-TR" sz="3600"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6</a:t>
            </a:fld>
            <a:endParaRPr lang="tr-TR"/>
          </a:p>
        </p:txBody>
      </p:sp>
    </p:spTree>
    <p:extLst>
      <p:ext uri="{BB962C8B-B14F-4D97-AF65-F5344CB8AC3E}">
        <p14:creationId xmlns:p14="http://schemas.microsoft.com/office/powerpoint/2010/main" val="24974855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260648"/>
            <a:ext cx="7540352" cy="598218"/>
          </a:xfrm>
        </p:spPr>
        <p:txBody>
          <a:bodyPr>
            <a:normAutofit fontScale="90000"/>
          </a:bodyPr>
          <a:lstStyle/>
          <a:p>
            <a:pPr algn="ctr"/>
            <a:r>
              <a:rPr lang="tr-TR" dirty="0" smtClean="0">
                <a:solidFill>
                  <a:schemeClr val="accent3">
                    <a:lumMod val="60000"/>
                    <a:lumOff val="40000"/>
                  </a:schemeClr>
                </a:solidFill>
              </a:rPr>
              <a:t>SAYIŞTAY DENETİMİ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403649" y="908720"/>
            <a:ext cx="7416824" cy="5400600"/>
          </a:xfrm>
        </p:spPr>
        <p:txBody>
          <a:bodyPr>
            <a:noAutofit/>
          </a:bodyPr>
          <a:lstStyle/>
          <a:p>
            <a:r>
              <a:rPr lang="tr-TR" sz="3000" b="0" dirty="0">
                <a:solidFill>
                  <a:schemeClr val="tx1"/>
                </a:solidFill>
                <a:latin typeface="Times New Roman" pitchFamily="18" charset="0"/>
                <a:cs typeface="Times New Roman" pitchFamily="18" charset="0"/>
              </a:rPr>
              <a:t>Hesabı </a:t>
            </a:r>
            <a:r>
              <a:rPr lang="tr-TR" sz="3000" b="0" dirty="0" smtClean="0">
                <a:solidFill>
                  <a:schemeClr val="tx1"/>
                </a:solidFill>
                <a:latin typeface="Times New Roman" pitchFamily="18" charset="0"/>
                <a:cs typeface="Times New Roman" pitchFamily="18" charset="0"/>
              </a:rPr>
              <a:t>zamanında </a:t>
            </a:r>
            <a:r>
              <a:rPr lang="tr-TR" sz="3000" b="0" dirty="0">
                <a:solidFill>
                  <a:schemeClr val="tx1"/>
                </a:solidFill>
                <a:latin typeface="Times New Roman" pitchFamily="18" charset="0"/>
                <a:cs typeface="Times New Roman" pitchFamily="18" charset="0"/>
              </a:rPr>
              <a:t>ve tam olarak vermeyen sorumlular veya diğer ilgililer ile Sayıştay denetimine giren kamu idareleri görevlilerinden, denetleme ve yargılama sırasında, istenilen her çeşit bilgi, belge ve defterleri vermeyen ve denetleme ve yargılamayı güçleştirenlerin aylıkları, </a:t>
            </a:r>
            <a:r>
              <a:rPr lang="tr-TR" sz="3000" dirty="0" err="1">
                <a:solidFill>
                  <a:schemeClr val="accent3">
                    <a:lumMod val="60000"/>
                    <a:lumOff val="40000"/>
                  </a:schemeClr>
                </a:solidFill>
                <a:latin typeface="Times New Roman" pitchFamily="18" charset="0"/>
                <a:cs typeface="Times New Roman" pitchFamily="18" charset="0"/>
              </a:rPr>
              <a:t>Sayıştayın</a:t>
            </a:r>
            <a:r>
              <a:rPr lang="tr-TR" sz="3000" dirty="0">
                <a:solidFill>
                  <a:schemeClr val="accent3">
                    <a:lumMod val="60000"/>
                    <a:lumOff val="40000"/>
                  </a:schemeClr>
                </a:solidFill>
                <a:latin typeface="Times New Roman" pitchFamily="18" charset="0"/>
                <a:cs typeface="Times New Roman" pitchFamily="18" charset="0"/>
              </a:rPr>
              <a:t> istemi üzerine </a:t>
            </a:r>
            <a:r>
              <a:rPr lang="tr-TR" sz="3000" b="0" dirty="0">
                <a:solidFill>
                  <a:schemeClr val="tx1"/>
                </a:solidFill>
                <a:latin typeface="Times New Roman" pitchFamily="18" charset="0"/>
                <a:cs typeface="Times New Roman" pitchFamily="18" charset="0"/>
              </a:rPr>
              <a:t>ilgili kamu idarelerince, hesabı veya istenen bilgi, </a:t>
            </a:r>
            <a:r>
              <a:rPr lang="tr-TR" sz="3000" dirty="0">
                <a:solidFill>
                  <a:schemeClr val="accent3">
                    <a:lumMod val="60000"/>
                    <a:lumOff val="40000"/>
                  </a:schemeClr>
                </a:solidFill>
                <a:latin typeface="Times New Roman" pitchFamily="18" charset="0"/>
                <a:cs typeface="Times New Roman" pitchFamily="18" charset="0"/>
              </a:rPr>
              <a:t>belge ve defterleri eksiksiz verinceye kadar yarım olarak ödenir. </a:t>
            </a:r>
            <a:endParaRPr lang="tr-TR" sz="3000" dirty="0" smtClean="0">
              <a:solidFill>
                <a:schemeClr val="accent3">
                  <a:lumMod val="60000"/>
                  <a:lumOff val="4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11836975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260648"/>
            <a:ext cx="7540352" cy="598218"/>
          </a:xfrm>
        </p:spPr>
        <p:txBody>
          <a:bodyPr>
            <a:normAutofit fontScale="90000"/>
          </a:bodyPr>
          <a:lstStyle/>
          <a:p>
            <a:pPr algn="ctr"/>
            <a:r>
              <a:rPr lang="tr-TR" dirty="0" smtClean="0">
                <a:solidFill>
                  <a:schemeClr val="accent3">
                    <a:lumMod val="60000"/>
                    <a:lumOff val="40000"/>
                  </a:schemeClr>
                </a:solidFill>
              </a:rPr>
              <a:t>SAYIŞTAY DENETİMİ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475657" y="908720"/>
            <a:ext cx="7560840" cy="5616624"/>
          </a:xfrm>
        </p:spPr>
        <p:txBody>
          <a:bodyPr>
            <a:noAutofit/>
          </a:bodyPr>
          <a:lstStyle/>
          <a:p>
            <a:r>
              <a:rPr lang="tr-TR" sz="3000" b="0" dirty="0">
                <a:solidFill>
                  <a:schemeClr val="tx1"/>
                </a:solidFill>
                <a:latin typeface="Times New Roman" pitchFamily="18" charset="0"/>
                <a:cs typeface="Times New Roman" pitchFamily="18" charset="0"/>
              </a:rPr>
              <a:t>Yarım aylık kesilmeye başlandığı tarihten itibaren </a:t>
            </a:r>
            <a:r>
              <a:rPr lang="tr-TR" sz="3000" dirty="0">
                <a:solidFill>
                  <a:schemeClr val="accent3">
                    <a:lumMod val="60000"/>
                    <a:lumOff val="40000"/>
                  </a:schemeClr>
                </a:solidFill>
                <a:latin typeface="Times New Roman" pitchFamily="18" charset="0"/>
                <a:cs typeface="Times New Roman" pitchFamily="18" charset="0"/>
              </a:rPr>
              <a:t>muhasebe yetkilileri en çok üç ay, diğer görevliler ise </a:t>
            </a:r>
            <a:r>
              <a:rPr lang="tr-TR" sz="3000" dirty="0" err="1">
                <a:solidFill>
                  <a:schemeClr val="accent3">
                    <a:lumMod val="60000"/>
                    <a:lumOff val="40000"/>
                  </a:schemeClr>
                </a:solidFill>
                <a:latin typeface="Times New Roman" pitchFamily="18" charset="0"/>
                <a:cs typeface="Times New Roman" pitchFamily="18" charset="0"/>
              </a:rPr>
              <a:t>Sayıştayca</a:t>
            </a:r>
            <a:r>
              <a:rPr lang="tr-TR" sz="3000" dirty="0">
                <a:solidFill>
                  <a:schemeClr val="accent3">
                    <a:lumMod val="60000"/>
                    <a:lumOff val="40000"/>
                  </a:schemeClr>
                </a:solidFill>
                <a:latin typeface="Times New Roman" pitchFamily="18" charset="0"/>
                <a:cs typeface="Times New Roman" pitchFamily="18" charset="0"/>
              </a:rPr>
              <a:t> belli edilen süre içinde</a:t>
            </a:r>
            <a:r>
              <a:rPr lang="tr-TR" sz="3000" b="0" dirty="0">
                <a:solidFill>
                  <a:schemeClr val="tx1"/>
                </a:solidFill>
                <a:latin typeface="Times New Roman" pitchFamily="18" charset="0"/>
                <a:cs typeface="Times New Roman" pitchFamily="18" charset="0"/>
              </a:rPr>
              <a:t> yine hesabı veya istenilen bilgi, belge ve defterleri vermez veya </a:t>
            </a:r>
            <a:r>
              <a:rPr lang="tr-TR" sz="3000" dirty="0">
                <a:solidFill>
                  <a:schemeClr val="accent3">
                    <a:lumMod val="60000"/>
                    <a:lumOff val="40000"/>
                  </a:schemeClr>
                </a:solidFill>
                <a:latin typeface="Times New Roman" pitchFamily="18" charset="0"/>
                <a:cs typeface="Times New Roman" pitchFamily="18" charset="0"/>
              </a:rPr>
              <a:t>denetleme ve yargılamayı güçleştiren sebepleri ortadan kaldırmazlarsa</a:t>
            </a:r>
            <a:r>
              <a:rPr lang="tr-TR" sz="3000" b="0" dirty="0">
                <a:solidFill>
                  <a:schemeClr val="tx1"/>
                </a:solidFill>
                <a:latin typeface="Times New Roman" pitchFamily="18" charset="0"/>
                <a:cs typeface="Times New Roman" pitchFamily="18" charset="0"/>
              </a:rPr>
              <a:t>, bu defa ilgili kamu idarelerince mevzuatındaki usule göre </a:t>
            </a:r>
            <a:r>
              <a:rPr lang="tr-TR" sz="3000" dirty="0">
                <a:solidFill>
                  <a:schemeClr val="accent3">
                    <a:lumMod val="60000"/>
                    <a:lumOff val="40000"/>
                  </a:schemeClr>
                </a:solidFill>
                <a:latin typeface="Times New Roman" pitchFamily="18" charset="0"/>
                <a:cs typeface="Times New Roman" pitchFamily="18" charset="0"/>
              </a:rPr>
              <a:t>görevden uzaklaştırılarak haklarında gerekli soruşturma veya kovuşturma yapılır.</a:t>
            </a:r>
            <a:endParaRPr lang="tr-TR" sz="3000" dirty="0" smtClean="0">
              <a:solidFill>
                <a:schemeClr val="accent3">
                  <a:lumMod val="60000"/>
                  <a:lumOff val="4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495100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634082"/>
          </a:xfrm>
        </p:spPr>
        <p:txBody>
          <a:bodyPr>
            <a:normAutofit fontScale="90000"/>
          </a:bodyPr>
          <a:lstStyle/>
          <a:p>
            <a:pPr algn="ctr"/>
            <a:r>
              <a:rPr lang="tr-TR" dirty="0">
                <a:solidFill>
                  <a:schemeClr val="accent3">
                    <a:lumMod val="60000"/>
                    <a:lumOff val="40000"/>
                  </a:schemeClr>
                </a:solidFill>
              </a:rPr>
              <a:t>SAYIŞTAY </a:t>
            </a:r>
            <a:r>
              <a:rPr lang="tr-TR" dirty="0" smtClean="0">
                <a:solidFill>
                  <a:schemeClr val="accent3">
                    <a:lumMod val="60000"/>
                    <a:lumOff val="40000"/>
                  </a:schemeClr>
                </a:solidFill>
              </a:rPr>
              <a:t>DENETİMİ (M./9)</a:t>
            </a:r>
            <a:endParaRPr lang="tr-TR" dirty="0"/>
          </a:p>
        </p:txBody>
      </p:sp>
      <p:sp>
        <p:nvSpPr>
          <p:cNvPr id="3" name="İçerik Yer Tutucusu 2"/>
          <p:cNvSpPr>
            <a:spLocks noGrp="1"/>
          </p:cNvSpPr>
          <p:nvPr>
            <p:ph idx="1"/>
          </p:nvPr>
        </p:nvSpPr>
        <p:spPr>
          <a:xfrm>
            <a:off x="1043608" y="1124744"/>
            <a:ext cx="7416824" cy="5349208"/>
          </a:xfrm>
        </p:spPr>
        <p:txBody>
          <a:bodyPr>
            <a:normAutofit fontScale="77500" lnSpcReduction="20000"/>
          </a:bodyPr>
          <a:lstStyle/>
          <a:p>
            <a:pPr>
              <a:lnSpc>
                <a:spcPct val="150000"/>
              </a:lnSpc>
              <a:spcBef>
                <a:spcPts val="0"/>
              </a:spcBef>
            </a:pPr>
            <a:r>
              <a:rPr lang="tr-TR" dirty="0" smtClean="0"/>
              <a:t> </a:t>
            </a:r>
            <a:r>
              <a:rPr lang="tr-TR" dirty="0"/>
              <a:t>Sayıştay ilamlarının infazını izlemeyen ve gereklerini yerine getirmeyenler hakkında da </a:t>
            </a:r>
            <a:r>
              <a:rPr lang="tr-TR" dirty="0" smtClean="0"/>
              <a:t>az önce ifade edilen  </a:t>
            </a:r>
            <a:r>
              <a:rPr lang="tr-TR" dirty="0"/>
              <a:t>hükümler uygulanır. </a:t>
            </a:r>
            <a:endParaRPr lang="tr-TR" dirty="0" smtClean="0"/>
          </a:p>
          <a:p>
            <a:pPr>
              <a:lnSpc>
                <a:spcPct val="150000"/>
              </a:lnSpc>
              <a:spcBef>
                <a:spcPts val="0"/>
              </a:spcBef>
            </a:pPr>
            <a:r>
              <a:rPr lang="tr-TR" dirty="0" smtClean="0"/>
              <a:t>Kamu </a:t>
            </a:r>
            <a:r>
              <a:rPr lang="tr-TR" dirty="0"/>
              <a:t>idareleri ve görevlileri, denetim ve inceleme ile görevlendirilmiş olanlara her türlü hesap, bilgi, belge ve kayıtları ibraz etmek, işlem, faaliyet ve malların fiili ve fiziki durumlarının görülmesini sağlamak, görevin düzenli olarak yapılmasını sağlayacak tedbirleri almak ve her türlü yardım ve kolaylığı göstermek zorundadır</a:t>
            </a:r>
            <a:r>
              <a:rPr lang="tr-TR" dirty="0" smtClean="0"/>
              <a:t>..</a:t>
            </a:r>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62</a:t>
            </a:fld>
            <a:endParaRPr lang="tr-TR"/>
          </a:p>
        </p:txBody>
      </p:sp>
    </p:spTree>
    <p:extLst>
      <p:ext uri="{BB962C8B-B14F-4D97-AF65-F5344CB8AC3E}">
        <p14:creationId xmlns:p14="http://schemas.microsoft.com/office/powerpoint/2010/main" val="41602083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778098"/>
          </a:xfrm>
        </p:spPr>
        <p:txBody>
          <a:bodyPr/>
          <a:lstStyle/>
          <a:p>
            <a:pPr algn="ctr"/>
            <a:r>
              <a:rPr lang="tr-TR" dirty="0">
                <a:solidFill>
                  <a:schemeClr val="accent3">
                    <a:lumMod val="60000"/>
                    <a:lumOff val="40000"/>
                  </a:schemeClr>
                </a:solidFill>
              </a:rPr>
              <a:t>SAYIŞTAY </a:t>
            </a:r>
            <a:r>
              <a:rPr lang="tr-TR" dirty="0" smtClean="0">
                <a:solidFill>
                  <a:schemeClr val="accent3">
                    <a:lumMod val="60000"/>
                    <a:lumOff val="40000"/>
                  </a:schemeClr>
                </a:solidFill>
              </a:rPr>
              <a:t>DENETİMİ (M./9)</a:t>
            </a:r>
            <a:endParaRPr lang="tr-TR" dirty="0"/>
          </a:p>
        </p:txBody>
      </p:sp>
      <p:sp>
        <p:nvSpPr>
          <p:cNvPr id="3" name="İçerik Yer Tutucusu 2"/>
          <p:cNvSpPr>
            <a:spLocks noGrp="1"/>
          </p:cNvSpPr>
          <p:nvPr>
            <p:ph idx="1"/>
          </p:nvPr>
        </p:nvSpPr>
        <p:spPr>
          <a:xfrm>
            <a:off x="1043608" y="1268760"/>
            <a:ext cx="7200800" cy="5205192"/>
          </a:xfrm>
        </p:spPr>
        <p:txBody>
          <a:bodyPr>
            <a:normAutofit fontScale="85000" lnSpcReduction="20000"/>
          </a:bodyPr>
          <a:lstStyle/>
          <a:p>
            <a:pPr>
              <a:lnSpc>
                <a:spcPct val="150000"/>
              </a:lnSpc>
              <a:spcBef>
                <a:spcPts val="0"/>
              </a:spcBef>
            </a:pPr>
            <a:r>
              <a:rPr lang="tr-TR" dirty="0" smtClean="0"/>
              <a:t>İlgili </a:t>
            </a:r>
            <a:r>
              <a:rPr lang="tr-TR" dirty="0"/>
              <a:t>kamu idareleri bu madde hükümlerinin uygulanış ve sonucu hakkında </a:t>
            </a:r>
            <a:r>
              <a:rPr lang="tr-TR" dirty="0" err="1"/>
              <a:t>Sayıştaya</a:t>
            </a:r>
            <a:r>
              <a:rPr lang="tr-TR" dirty="0"/>
              <a:t> bilgi vermeye zorunludur. </a:t>
            </a:r>
            <a:endParaRPr lang="tr-TR" dirty="0" smtClean="0"/>
          </a:p>
          <a:p>
            <a:pPr>
              <a:lnSpc>
                <a:spcPct val="150000"/>
              </a:lnSpc>
              <a:spcBef>
                <a:spcPts val="0"/>
              </a:spcBef>
            </a:pPr>
            <a:r>
              <a:rPr lang="tr-TR" dirty="0" smtClean="0"/>
              <a:t>Yukarıdaki </a:t>
            </a:r>
            <a:r>
              <a:rPr lang="tr-TR" dirty="0"/>
              <a:t>hükümlere uymayanlar ile 6 </a:t>
            </a:r>
            <a:r>
              <a:rPr lang="tr-TR" dirty="0" err="1"/>
              <a:t>ncı</a:t>
            </a:r>
            <a:r>
              <a:rPr lang="tr-TR" dirty="0"/>
              <a:t> maddenin birinci ve ikinci fıkralarının gereklerini haklı bir sebebe dayanmaksızın tam olarak ve zamanında yerine getirmeyen ilgililer hakkında </a:t>
            </a:r>
            <a:r>
              <a:rPr lang="tr-TR" dirty="0" smtClean="0"/>
              <a:t>Sayıştay'ın </a:t>
            </a:r>
            <a:r>
              <a:rPr lang="tr-TR" dirty="0"/>
              <a:t>istemi üzerine disiplin veya ceza kovuşturması yapılır</a:t>
            </a:r>
          </a:p>
        </p:txBody>
      </p:sp>
      <p:sp>
        <p:nvSpPr>
          <p:cNvPr id="4" name="Slayt Numarası Yer Tutucusu 3"/>
          <p:cNvSpPr>
            <a:spLocks noGrp="1"/>
          </p:cNvSpPr>
          <p:nvPr>
            <p:ph type="sldNum" sz="quarter" idx="12"/>
          </p:nvPr>
        </p:nvSpPr>
        <p:spPr/>
        <p:txBody>
          <a:bodyPr/>
          <a:lstStyle/>
          <a:p>
            <a:fld id="{F302176B-0E47-46AC-8F43-DAB4B8A37D06}" type="slidenum">
              <a:rPr lang="tr-TR" smtClean="0"/>
              <a:t>63</a:t>
            </a:fld>
            <a:endParaRPr lang="tr-TR"/>
          </a:p>
        </p:txBody>
      </p:sp>
    </p:spTree>
    <p:extLst>
      <p:ext uri="{BB962C8B-B14F-4D97-AF65-F5344CB8AC3E}">
        <p14:creationId xmlns:p14="http://schemas.microsoft.com/office/powerpoint/2010/main" val="5481218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0648"/>
            <a:ext cx="7467600" cy="720080"/>
          </a:xfrm>
        </p:spPr>
        <p:txBody>
          <a:bodyPr>
            <a:normAutofit fontScale="90000"/>
          </a:bodyPr>
          <a:lstStyle/>
          <a:p>
            <a:pPr algn="ctr"/>
            <a:r>
              <a:rPr lang="tr-TR" dirty="0">
                <a:solidFill>
                  <a:srgbClr val="FF0000"/>
                </a:solidFill>
                <a:latin typeface="Times New Roman" panose="02020603050405020304" pitchFamily="18" charset="0"/>
                <a:cs typeface="Times New Roman" panose="02020603050405020304" pitchFamily="18" charset="0"/>
              </a:rPr>
              <a:t>6085 </a:t>
            </a:r>
            <a:r>
              <a:rPr lang="tr-TR" dirty="0" smtClean="0">
                <a:solidFill>
                  <a:srgbClr val="FF0000"/>
                </a:solidFill>
                <a:latin typeface="Times New Roman" panose="02020603050405020304" pitchFamily="18" charset="0"/>
                <a:cs typeface="Times New Roman" panose="02020603050405020304" pitchFamily="18" charset="0"/>
              </a:rPr>
              <a:t>SAYILI KANUNDA SORUMLULUK</a:t>
            </a:r>
            <a:endParaRPr lang="tr-TR" dirty="0">
              <a:solidFill>
                <a:srgbClr val="FF0000"/>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1043608" y="1268760"/>
            <a:ext cx="6881192" cy="5205192"/>
          </a:xfrm>
        </p:spPr>
        <p:txBody>
          <a:bodyPr>
            <a:normAutofit fontScale="62500" lnSpcReduction="20000"/>
          </a:bodyPr>
          <a:lstStyle/>
          <a:p>
            <a:pPr>
              <a:defRPr/>
            </a:pPr>
            <a:r>
              <a:rPr lang="tr-TR" b="1" dirty="0">
                <a:latin typeface="Times New Roman" panose="02020603050405020304" pitchFamily="18" charset="0"/>
                <a:cs typeface="Times New Roman" panose="02020603050405020304" pitchFamily="18" charset="0"/>
              </a:rPr>
              <a:t>Sorumlular ve sorumluluk halleri</a:t>
            </a:r>
            <a:endParaRPr lang="tr-TR" dirty="0">
              <a:latin typeface="Times New Roman" panose="02020603050405020304" pitchFamily="18" charset="0"/>
              <a:cs typeface="Times New Roman" panose="02020603050405020304" pitchFamily="18" charset="0"/>
            </a:endParaRPr>
          </a:p>
          <a:p>
            <a:pPr>
              <a:defRPr/>
            </a:pPr>
            <a:r>
              <a:rPr lang="tr-TR" b="1" dirty="0">
                <a:latin typeface="Times New Roman" panose="02020603050405020304" pitchFamily="18" charset="0"/>
                <a:cs typeface="Times New Roman" panose="02020603050405020304" pitchFamily="18" charset="0"/>
              </a:rPr>
              <a:t>MADDE 7 –</a:t>
            </a:r>
            <a:r>
              <a:rPr lang="tr-TR" dirty="0">
                <a:latin typeface="Times New Roman" panose="02020603050405020304" pitchFamily="18" charset="0"/>
                <a:cs typeface="Times New Roman" panose="02020603050405020304" pitchFamily="18" charset="0"/>
              </a:rPr>
              <a:t> (1) Bu Kanunun sorumlular ve sorumluluk halleri uygulamasında; 5018 sayılı Kanun ve Sayıştay denetimi ile ilgili diğer kanunlarda belirtilen sorumlular ve sorumluluk halleri esas alınır.</a:t>
            </a:r>
          </a:p>
          <a:p>
            <a:pPr>
              <a:defRPr/>
            </a:pPr>
            <a:r>
              <a:rPr lang="tr-TR" dirty="0">
                <a:latin typeface="Times New Roman" panose="02020603050405020304" pitchFamily="18" charset="0"/>
                <a:cs typeface="Times New Roman" panose="02020603050405020304" pitchFamily="18" charset="0"/>
              </a:rPr>
              <a:t>(2) Her türlü kamu kaynağının elde edilmesi ve kullanılmasında görevli ve yetkili olanlar; </a:t>
            </a:r>
            <a:r>
              <a:rPr lang="tr-TR" dirty="0">
                <a:solidFill>
                  <a:srgbClr val="FF0000"/>
                </a:solidFill>
                <a:latin typeface="Times New Roman" panose="02020603050405020304" pitchFamily="18" charset="0"/>
                <a:cs typeface="Times New Roman" panose="02020603050405020304" pitchFamily="18" charset="0"/>
              </a:rPr>
              <a:t>kaynakların etkili, ekonomik, verimli ve hukuka uygun olarak elde edilmesinden, kullanılmasından, muhasebeleştirilmesinden, raporlanmasından ve kötüye kullanılmaması için gerekli önlemlerin alınmasından sorumludur.</a:t>
            </a:r>
            <a:r>
              <a:rPr lang="tr-TR" dirty="0">
                <a:latin typeface="Times New Roman" panose="02020603050405020304" pitchFamily="18" charset="0"/>
                <a:cs typeface="Times New Roman" panose="02020603050405020304" pitchFamily="18" charset="0"/>
              </a:rPr>
              <a:t> Bu sorumluluğun yerine getirilip getirilmediği Türkiye Büyük Millet Meclisine sunulacak Sayıştay raporlarında belirtilir. Kamu zararına sebep olunan durumlar ise bu zararın tazminine ilişkin hükme bağlama işlemi ile sonuçlandırılır.</a:t>
            </a:r>
          </a:p>
          <a:p>
            <a:pPr>
              <a:defRPr/>
            </a:pPr>
            <a:r>
              <a:rPr lang="tr-TR" dirty="0">
                <a:latin typeface="Times New Roman" panose="02020603050405020304" pitchFamily="18" charset="0"/>
                <a:cs typeface="Times New Roman" panose="02020603050405020304" pitchFamily="18" charset="0"/>
              </a:rPr>
              <a:t>(3) Sorumlular; mevzuata aykırı karar, işlem veya eylemleri ile illiyet bağı kurularak oluşturulan ilamda yer alan kamu zararından tek başlarına veya birlikte tazmin ile </a:t>
            </a:r>
            <a:r>
              <a:rPr lang="tr-TR" dirty="0" smtClean="0">
                <a:latin typeface="Times New Roman" panose="02020603050405020304" pitchFamily="18" charset="0"/>
                <a:cs typeface="Times New Roman" panose="02020603050405020304" pitchFamily="18" charset="0"/>
              </a:rPr>
              <a:t>yükümlüdür.</a:t>
            </a:r>
            <a:endParaRPr lang="tr-TR" dirty="0">
              <a:latin typeface="Times New Roman" panose="02020603050405020304" pitchFamily="18" charset="0"/>
              <a:cs typeface="Times New Roman" panose="02020603050405020304" pitchFamily="18" charset="0"/>
            </a:endParaRPr>
          </a:p>
        </p:txBody>
      </p:sp>
      <p:sp>
        <p:nvSpPr>
          <p:cNvPr id="4" name="Slayt Numarası Yer Tutucusu 3"/>
          <p:cNvSpPr>
            <a:spLocks noGrp="1"/>
          </p:cNvSpPr>
          <p:nvPr>
            <p:ph type="sldNum" sz="quarter" idx="12"/>
          </p:nvPr>
        </p:nvSpPr>
        <p:spPr/>
        <p:txBody>
          <a:bodyPr/>
          <a:lstStyle/>
          <a:p>
            <a:fld id="{F302176B-0E47-46AC-8F43-DAB4B8A37D06}" type="slidenum">
              <a:rPr lang="tr-TR" smtClean="0"/>
              <a:t>64</a:t>
            </a:fld>
            <a:endParaRPr lang="tr-TR" dirty="0"/>
          </a:p>
        </p:txBody>
      </p:sp>
    </p:spTree>
    <p:extLst>
      <p:ext uri="{BB962C8B-B14F-4D97-AF65-F5344CB8AC3E}">
        <p14:creationId xmlns:p14="http://schemas.microsoft.com/office/powerpoint/2010/main" val="26444016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562074"/>
          </a:xfrm>
        </p:spPr>
        <p:txBody>
          <a:bodyPr>
            <a:normAutofit fontScale="90000"/>
          </a:bodyPr>
          <a:lstStyle/>
          <a:p>
            <a:pPr algn="ctr"/>
            <a:r>
              <a:rPr lang="tr-TR" dirty="0">
                <a:solidFill>
                  <a:srgbClr val="FF0000"/>
                </a:solidFill>
                <a:latin typeface="Times New Roman" panose="02020603050405020304" pitchFamily="18" charset="0"/>
                <a:cs typeface="Times New Roman" panose="02020603050405020304" pitchFamily="18" charset="0"/>
              </a:rPr>
              <a:t>6085 SAYILI KANUNDA SORUMLULUK</a:t>
            </a:r>
            <a:endParaRPr lang="tr-TR" dirty="0"/>
          </a:p>
        </p:txBody>
      </p:sp>
      <p:sp>
        <p:nvSpPr>
          <p:cNvPr id="3" name="İçerik Yer Tutucusu 2"/>
          <p:cNvSpPr>
            <a:spLocks noGrp="1"/>
          </p:cNvSpPr>
          <p:nvPr>
            <p:ph idx="1"/>
          </p:nvPr>
        </p:nvSpPr>
        <p:spPr>
          <a:xfrm>
            <a:off x="971600" y="1268760"/>
            <a:ext cx="6953200" cy="5205192"/>
          </a:xfrm>
        </p:spPr>
        <p:txBody>
          <a:bodyPr>
            <a:normAutofit fontScale="70000" lnSpcReduction="20000"/>
          </a:bodyPr>
          <a:lstStyle/>
          <a:p>
            <a:pPr>
              <a:defRPr/>
            </a:pPr>
            <a:r>
              <a:rPr lang="tr-TR" dirty="0">
                <a:latin typeface="Times New Roman" panose="02020603050405020304" pitchFamily="18" charset="0"/>
                <a:cs typeface="Times New Roman" panose="02020603050405020304" pitchFamily="18" charset="0"/>
              </a:rPr>
              <a:t>(4) Usulüne uygun biçimde görevlendirilmediği halde kendiliğinden veya verilen emir üzerine gelirleri tahakkuk ettiren, toplayan, harcayan ve bu işlemleri onaylayanlar, malları muhafaza eden ve idare edenlerle her türlü mali iş ve işlemleri yürütenlerin işlemleri bir hesaba dahil edilmediği takdirde, sorumluluk bu kişiler hakkında da uygulanır. Bu durum yöneticilerin yazılı emirleri üzerine meydana gelmiş ise sorumluluğa yöneticiler de ortak olur.</a:t>
            </a:r>
          </a:p>
          <a:p>
            <a:pPr>
              <a:defRPr/>
            </a:pPr>
            <a:r>
              <a:rPr lang="tr-TR" dirty="0">
                <a:latin typeface="Times New Roman" panose="02020603050405020304" pitchFamily="18" charset="0"/>
                <a:cs typeface="Times New Roman" panose="02020603050405020304" pitchFamily="18" charset="0"/>
              </a:rPr>
              <a:t>(5) Bakanlar, kamu kaynaklarının etkili, ekonomik ve verimli kullanılması ile hukuki ve mali konularda Başbakana ve Türkiye Büyük Millet Meclisine karşı sorumludurlar.</a:t>
            </a:r>
          </a:p>
          <a:p>
            <a:pPr>
              <a:defRPr/>
            </a:pPr>
            <a:r>
              <a:rPr lang="tr-TR" dirty="0">
                <a:latin typeface="Times New Roman" panose="02020603050405020304" pitchFamily="18" charset="0"/>
                <a:cs typeface="Times New Roman" panose="02020603050405020304" pitchFamily="18" charset="0"/>
              </a:rPr>
              <a:t>(6) Sayıştay tarafından gerçekleştirilen performans denetimleri mali ve hukuki sorumluluk doğurmaz.</a:t>
            </a:r>
          </a:p>
          <a:p>
            <a:endParaRPr lang="tr-TR" dirty="0">
              <a:latin typeface="Times New Roman" panose="02020603050405020304" pitchFamily="18" charset="0"/>
              <a:cs typeface="Times New Roman" panose="02020603050405020304" pitchFamily="18" charset="0"/>
            </a:endParaRPr>
          </a:p>
        </p:txBody>
      </p:sp>
      <p:sp>
        <p:nvSpPr>
          <p:cNvPr id="4" name="Slayt Numarası Yer Tutucusu 3"/>
          <p:cNvSpPr>
            <a:spLocks noGrp="1"/>
          </p:cNvSpPr>
          <p:nvPr>
            <p:ph type="sldNum" sz="quarter" idx="12"/>
          </p:nvPr>
        </p:nvSpPr>
        <p:spPr/>
        <p:txBody>
          <a:bodyPr/>
          <a:lstStyle/>
          <a:p>
            <a:fld id="{F302176B-0E47-46AC-8F43-DAB4B8A37D06}" type="slidenum">
              <a:rPr lang="tr-TR" smtClean="0"/>
              <a:t>65</a:t>
            </a:fld>
            <a:endParaRPr lang="tr-TR"/>
          </a:p>
        </p:txBody>
      </p:sp>
    </p:spTree>
    <p:extLst>
      <p:ext uri="{BB962C8B-B14F-4D97-AF65-F5344CB8AC3E}">
        <p14:creationId xmlns:p14="http://schemas.microsoft.com/office/powerpoint/2010/main" val="143049612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603648" y="548680"/>
            <a:ext cx="7540352" cy="598218"/>
          </a:xfrm>
        </p:spPr>
        <p:txBody>
          <a:bodyPr>
            <a:normAutofit fontScale="90000"/>
          </a:bodyPr>
          <a:lstStyle/>
          <a:p>
            <a:pPr algn="ctr"/>
            <a:r>
              <a:rPr lang="tr-TR" dirty="0" smtClean="0">
                <a:solidFill>
                  <a:schemeClr val="accent3">
                    <a:lumMod val="60000"/>
                    <a:lumOff val="40000"/>
                  </a:schemeClr>
                </a:solidFill>
              </a:rPr>
              <a:t>SAYIŞTAY DENETİMİ SONUCUNDAKİ RAPORLAR</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259632" y="1196752"/>
            <a:ext cx="7619706" cy="5472608"/>
          </a:xfrm>
        </p:spPr>
        <p:txBody>
          <a:bodyPr>
            <a:noAutofit/>
          </a:bodyPr>
          <a:lstStyle/>
          <a:p>
            <a:pPr marL="457200" indent="-457200">
              <a:buFont typeface="Wingdings" pitchFamily="2" charset="2"/>
              <a:buChar char="Ø"/>
            </a:pPr>
            <a:r>
              <a:rPr lang="tr-TR" sz="2800" b="0" dirty="0" smtClean="0">
                <a:solidFill>
                  <a:schemeClr val="tx1"/>
                </a:solidFill>
                <a:latin typeface="Times New Roman" pitchFamily="18" charset="0"/>
                <a:cs typeface="Times New Roman" pitchFamily="18" charset="0"/>
              </a:rPr>
              <a:t>Denetim </a:t>
            </a:r>
            <a:r>
              <a:rPr lang="tr-TR" sz="2800" b="0" dirty="0">
                <a:solidFill>
                  <a:schemeClr val="tx1"/>
                </a:solidFill>
                <a:latin typeface="Times New Roman" pitchFamily="18" charset="0"/>
                <a:cs typeface="Times New Roman" pitchFamily="18" charset="0"/>
              </a:rPr>
              <a:t>raporu: Sayıştay raporlarına esas olmak üzere, denetim ve incelemeler sonucunda </a:t>
            </a:r>
            <a:r>
              <a:rPr lang="tr-TR" sz="2800" dirty="0">
                <a:solidFill>
                  <a:schemeClr val="accent3">
                    <a:lumMod val="60000"/>
                    <a:lumOff val="40000"/>
                  </a:schemeClr>
                </a:solidFill>
                <a:latin typeface="Times New Roman" pitchFamily="18" charset="0"/>
                <a:cs typeface="Times New Roman" pitchFamily="18" charset="0"/>
              </a:rPr>
              <a:t>denetim grup başkanlıkları veya denetçiler</a:t>
            </a:r>
            <a:r>
              <a:rPr lang="tr-TR" sz="2800" b="0" dirty="0">
                <a:solidFill>
                  <a:schemeClr val="tx1"/>
                </a:solidFill>
                <a:latin typeface="Times New Roman" pitchFamily="18" charset="0"/>
                <a:cs typeface="Times New Roman" pitchFamily="18" charset="0"/>
              </a:rPr>
              <a:t> tarafından hazırlanan </a:t>
            </a:r>
            <a:r>
              <a:rPr lang="tr-TR" sz="2800" b="0" dirty="0" smtClean="0">
                <a:solidFill>
                  <a:schemeClr val="tx1"/>
                </a:solidFill>
                <a:latin typeface="Times New Roman" pitchFamily="18" charset="0"/>
                <a:cs typeface="Times New Roman" pitchFamily="18" charset="0"/>
              </a:rPr>
              <a:t>raporu.</a:t>
            </a:r>
          </a:p>
          <a:p>
            <a:pPr marL="457200" indent="-457200">
              <a:buFont typeface="Wingdings" pitchFamily="2" charset="2"/>
              <a:buChar char="Ø"/>
            </a:pPr>
            <a:r>
              <a:rPr lang="tr-TR" sz="2800" b="0" dirty="0" smtClean="0">
                <a:solidFill>
                  <a:schemeClr val="tx1"/>
                </a:solidFill>
                <a:latin typeface="Times New Roman" pitchFamily="18" charset="0"/>
                <a:cs typeface="Times New Roman" pitchFamily="18" charset="0"/>
              </a:rPr>
              <a:t>Yargılamaya </a:t>
            </a:r>
            <a:r>
              <a:rPr lang="tr-TR" sz="2800" b="0" dirty="0">
                <a:solidFill>
                  <a:schemeClr val="tx1"/>
                </a:solidFill>
                <a:latin typeface="Times New Roman" pitchFamily="18" charset="0"/>
                <a:cs typeface="Times New Roman" pitchFamily="18" charset="0"/>
              </a:rPr>
              <a:t>esas rapor: Sayıştay dairelerince yapılacak yargılamaya esas olmak üzere, denetçiler tarafından genel yönetim kapsamındaki kamu idarelerinin hesap ve işlemlerinin denetimi sırasında tespit edilen </a:t>
            </a:r>
            <a:r>
              <a:rPr lang="tr-TR" sz="2800" dirty="0">
                <a:solidFill>
                  <a:schemeClr val="accent3">
                    <a:lumMod val="60000"/>
                    <a:lumOff val="40000"/>
                  </a:schemeClr>
                </a:solidFill>
                <a:latin typeface="Times New Roman" pitchFamily="18" charset="0"/>
                <a:cs typeface="Times New Roman" pitchFamily="18" charset="0"/>
              </a:rPr>
              <a:t>kamu zararına ilişkin düzenlenen</a:t>
            </a:r>
            <a:r>
              <a:rPr lang="tr-TR" sz="2800" b="0" dirty="0">
                <a:solidFill>
                  <a:schemeClr val="tx1"/>
                </a:solidFill>
                <a:latin typeface="Times New Roman" pitchFamily="18" charset="0"/>
                <a:cs typeface="Times New Roman" pitchFamily="18" charset="0"/>
              </a:rPr>
              <a:t> raporu</a:t>
            </a:r>
            <a:endParaRPr lang="tr-TR" sz="2800" b="0" dirty="0" smtClean="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03359020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0"/>
            <a:ext cx="7467600" cy="1052736"/>
          </a:xfrm>
        </p:spPr>
        <p:txBody>
          <a:bodyPr>
            <a:noAutofit/>
          </a:bodyPr>
          <a:lstStyle/>
          <a:p>
            <a:pPr algn="ctr"/>
            <a:r>
              <a:rPr lang="tr-TR" altLang="tr-TR" sz="3200" b="1" dirty="0" smtClean="0">
                <a:solidFill>
                  <a:schemeClr val="accent3">
                    <a:lumMod val="60000"/>
                    <a:lumOff val="40000"/>
                  </a:schemeClr>
                </a:solidFill>
                <a:latin typeface="Times New Roman" panose="02020603050405020304" pitchFamily="18" charset="0"/>
                <a:cs typeface="Times New Roman" panose="02020603050405020304" pitchFamily="18" charset="0"/>
              </a:rPr>
              <a:t>DENETİM RAPORU: </a:t>
            </a:r>
            <a:r>
              <a:rPr lang="tr-TR" altLang="tr-TR" sz="3200" b="1" dirty="0" smtClean="0">
                <a:latin typeface="Times New Roman" panose="02020603050405020304" pitchFamily="18" charset="0"/>
                <a:cs typeface="Times New Roman" panose="02020603050405020304" pitchFamily="18" charset="0"/>
              </a:rPr>
              <a:t/>
            </a:r>
            <a:br>
              <a:rPr lang="tr-TR" altLang="tr-TR" sz="3200" b="1" dirty="0" smtClean="0">
                <a:latin typeface="Times New Roman" panose="02020603050405020304" pitchFamily="18" charset="0"/>
                <a:cs typeface="Times New Roman" panose="02020603050405020304" pitchFamily="18" charset="0"/>
              </a:rPr>
            </a:br>
            <a:endParaRPr lang="tr-TR" sz="3200" dirty="0"/>
          </a:p>
        </p:txBody>
      </p:sp>
      <p:sp>
        <p:nvSpPr>
          <p:cNvPr id="3" name="İçerik Yer Tutucusu 2"/>
          <p:cNvSpPr>
            <a:spLocks noGrp="1"/>
          </p:cNvSpPr>
          <p:nvPr>
            <p:ph idx="1"/>
          </p:nvPr>
        </p:nvSpPr>
        <p:spPr>
          <a:xfrm>
            <a:off x="971600" y="980728"/>
            <a:ext cx="6953200" cy="5493224"/>
          </a:xfrm>
        </p:spPr>
        <p:txBody>
          <a:bodyPr>
            <a:noAutofit/>
          </a:bodyPr>
          <a:lstStyle/>
          <a:p>
            <a:pPr algn="just">
              <a:spcAft>
                <a:spcPts val="1200"/>
              </a:spcAft>
            </a:pPr>
            <a:r>
              <a:rPr lang="tr-TR" altLang="tr-TR" sz="2000" dirty="0" smtClean="0">
                <a:latin typeface="Times New Roman" panose="02020603050405020304" pitchFamily="18" charset="0"/>
                <a:cs typeface="Times New Roman" panose="02020603050405020304" pitchFamily="18" charset="0"/>
              </a:rPr>
              <a:t>Mali </a:t>
            </a:r>
            <a:r>
              <a:rPr lang="tr-TR" altLang="tr-TR" sz="2000" dirty="0">
                <a:latin typeface="Times New Roman" panose="02020603050405020304" pitchFamily="18" charset="0"/>
                <a:cs typeface="Times New Roman" panose="02020603050405020304" pitchFamily="18" charset="0"/>
              </a:rPr>
              <a:t>rapor ve tabloların denetlenen kamu idaresinin mali durumunu ve faaliyet sonuçlarını tüm önemli yönleriyle doğru ve güvenilir bir biçimde gösterip göstermediği veya mali rapor ve tablolarda önemli hatalar bulunup bulunmadığı; </a:t>
            </a:r>
          </a:p>
          <a:p>
            <a:pPr lvl="1" algn="just">
              <a:spcAft>
                <a:spcPts val="1200"/>
              </a:spcAft>
              <a:buClr>
                <a:srgbClr val="C00000"/>
              </a:buClr>
              <a:buFont typeface="Wingdings" pitchFamily="2" charset="2"/>
              <a:buChar char="q"/>
            </a:pPr>
            <a:r>
              <a:rPr lang="tr-TR" altLang="tr-TR" sz="2000" dirty="0">
                <a:latin typeface="Times New Roman" panose="02020603050405020304" pitchFamily="18" charset="0"/>
                <a:cs typeface="Times New Roman" panose="02020603050405020304" pitchFamily="18" charset="0"/>
              </a:rPr>
              <a:t> Kurumun gelir, gider ve malları ile bunlara ilişkin hesap ve işlemlerinin kanunlara ve diğer hukuki düzenlemelere uygun olup olmadığı; </a:t>
            </a:r>
          </a:p>
          <a:p>
            <a:pPr lvl="1" algn="just">
              <a:spcAft>
                <a:spcPts val="1200"/>
              </a:spcAft>
              <a:buClr>
                <a:srgbClr val="C00000"/>
              </a:buClr>
              <a:buFont typeface="Wingdings" pitchFamily="2" charset="2"/>
              <a:buChar char="q"/>
            </a:pPr>
            <a:r>
              <a:rPr lang="tr-TR" altLang="tr-TR" sz="2000" dirty="0">
                <a:latin typeface="Times New Roman" panose="02020603050405020304" pitchFamily="18" charset="0"/>
                <a:cs typeface="Times New Roman" panose="02020603050405020304" pitchFamily="18" charset="0"/>
              </a:rPr>
              <a:t> Mali yönetim ve iç kontrol sistemlerinin uygun olarak kurulup kurulmadığı ve etkin bir şekilde çalışıp çalışmadığı </a:t>
            </a:r>
          </a:p>
          <a:p>
            <a:pPr algn="just">
              <a:spcAft>
                <a:spcPts val="1200"/>
              </a:spcAft>
            </a:pPr>
            <a:r>
              <a:rPr lang="tr-TR" altLang="tr-TR" sz="2000" dirty="0">
                <a:latin typeface="Times New Roman" panose="02020603050405020304" pitchFamily="18" charset="0"/>
                <a:cs typeface="Times New Roman" panose="02020603050405020304" pitchFamily="18" charset="0"/>
              </a:rPr>
              <a:t>konularında oluşturulan denetim görüşü ile bu denetim görüşünün dayanaklarını içeren ve Sayıştay’ın Türkiye büyük millet meclisine sunacağı dış denetim genel değerlendirme raporuna esas olmak üzere düzenlenen rapordur. denetim raporu oluşturulurken, denetlenen kurumdan denetim bulgularına ilişkin alınan kurum görüşü de değerlendirilir.</a:t>
            </a:r>
          </a:p>
          <a:p>
            <a:endParaRPr lang="tr-TR" sz="1800" dirty="0">
              <a:latin typeface="Times New Roman" panose="02020603050405020304" pitchFamily="18" charset="0"/>
              <a:cs typeface="Times New Roman" panose="02020603050405020304" pitchFamily="18" charset="0"/>
            </a:endParaRPr>
          </a:p>
        </p:txBody>
      </p:sp>
      <p:sp>
        <p:nvSpPr>
          <p:cNvPr id="4" name="Slayt Numarası Yer Tutucusu 3"/>
          <p:cNvSpPr>
            <a:spLocks noGrp="1"/>
          </p:cNvSpPr>
          <p:nvPr>
            <p:ph type="sldNum" sz="quarter" idx="12"/>
          </p:nvPr>
        </p:nvSpPr>
        <p:spPr/>
        <p:txBody>
          <a:bodyPr/>
          <a:lstStyle/>
          <a:p>
            <a:fld id="{F302176B-0E47-46AC-8F43-DAB4B8A37D06}" type="slidenum">
              <a:rPr lang="tr-TR" smtClean="0"/>
              <a:t>67</a:t>
            </a:fld>
            <a:endParaRPr lang="tr-TR"/>
          </a:p>
        </p:txBody>
      </p:sp>
    </p:spTree>
    <p:extLst>
      <p:ext uri="{BB962C8B-B14F-4D97-AF65-F5344CB8AC3E}">
        <p14:creationId xmlns:p14="http://schemas.microsoft.com/office/powerpoint/2010/main" val="170298163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634082"/>
          </a:xfrm>
        </p:spPr>
        <p:txBody>
          <a:bodyPr>
            <a:normAutofit fontScale="90000"/>
          </a:bodyPr>
          <a:lstStyle/>
          <a:p>
            <a:pPr algn="ctr"/>
            <a:r>
              <a:rPr lang="tr-TR" dirty="0">
                <a:solidFill>
                  <a:schemeClr val="accent3">
                    <a:lumMod val="60000"/>
                    <a:lumOff val="40000"/>
                  </a:schemeClr>
                </a:solidFill>
              </a:rPr>
              <a:t>KAMU ZARARI (5018/71)</a:t>
            </a:r>
          </a:p>
        </p:txBody>
      </p:sp>
      <p:sp>
        <p:nvSpPr>
          <p:cNvPr id="3" name="İçerik Yer Tutucusu 2"/>
          <p:cNvSpPr>
            <a:spLocks noGrp="1"/>
          </p:cNvSpPr>
          <p:nvPr>
            <p:ph idx="1"/>
          </p:nvPr>
        </p:nvSpPr>
        <p:spPr>
          <a:xfrm>
            <a:off x="1259632" y="1340768"/>
            <a:ext cx="6665168" cy="5133184"/>
          </a:xfrm>
        </p:spPr>
        <p:txBody>
          <a:bodyPr>
            <a:normAutofit fontScale="77500" lnSpcReduction="20000"/>
          </a:bodyPr>
          <a:lstStyle/>
          <a:p>
            <a:pPr marL="0" indent="0">
              <a:buNone/>
            </a:pPr>
            <a:r>
              <a:rPr lang="tr-TR" dirty="0"/>
              <a:t>Madde 71- </a:t>
            </a:r>
            <a:endParaRPr lang="tr-TR" dirty="0" smtClean="0"/>
          </a:p>
          <a:p>
            <a:pPr marL="0" indent="0">
              <a:lnSpc>
                <a:spcPct val="150000"/>
              </a:lnSpc>
              <a:spcBef>
                <a:spcPts val="0"/>
              </a:spcBef>
              <a:buNone/>
            </a:pPr>
            <a:r>
              <a:rPr lang="tr-TR" dirty="0" smtClean="0"/>
              <a:t>Kamu </a:t>
            </a:r>
            <a:r>
              <a:rPr lang="tr-TR" dirty="0"/>
              <a:t>zararı; </a:t>
            </a:r>
            <a:r>
              <a:rPr lang="tr-TR" dirty="0">
                <a:solidFill>
                  <a:srgbClr val="FF0000"/>
                </a:solidFill>
              </a:rPr>
              <a:t>kamu görevlilerinin kasıt, kusur veya ihmallerinden kaynaklanan mevzuata aykırı karar, işlem veya eylemleri sonucunda</a:t>
            </a:r>
            <a:r>
              <a:rPr lang="tr-TR" dirty="0">
                <a:solidFill>
                  <a:schemeClr val="accent1">
                    <a:lumMod val="75000"/>
                  </a:schemeClr>
                </a:solidFill>
              </a:rPr>
              <a:t> kamu kaynağında artışa engel veya eksilmeye neden olunmasıdır. </a:t>
            </a:r>
            <a:r>
              <a:rPr lang="tr-TR" dirty="0"/>
              <a:t>Kamu zararının belirlenmesinde</a:t>
            </a:r>
            <a:r>
              <a:rPr lang="tr-TR" dirty="0" smtClean="0"/>
              <a:t>;</a:t>
            </a:r>
          </a:p>
          <a:p>
            <a:pPr>
              <a:lnSpc>
                <a:spcPct val="150000"/>
              </a:lnSpc>
              <a:spcBef>
                <a:spcPts val="0"/>
              </a:spcBef>
            </a:pPr>
            <a:r>
              <a:rPr lang="tr-TR" dirty="0" smtClean="0"/>
              <a:t> </a:t>
            </a:r>
            <a:r>
              <a:rPr lang="tr-TR" dirty="0"/>
              <a:t>a) İş, mal veya hizmet karşılığı olarak belirlenen tutardan fazla ödeme yapılması, </a:t>
            </a:r>
            <a:endParaRPr lang="tr-TR" dirty="0" smtClean="0"/>
          </a:p>
          <a:p>
            <a:pPr>
              <a:lnSpc>
                <a:spcPct val="150000"/>
              </a:lnSpc>
              <a:spcBef>
                <a:spcPts val="0"/>
              </a:spcBef>
            </a:pPr>
            <a:r>
              <a:rPr lang="tr-TR" dirty="0" smtClean="0"/>
              <a:t>b</a:t>
            </a:r>
            <a:r>
              <a:rPr lang="tr-TR" dirty="0"/>
              <a:t>) Mal alınmadan, iş veya hizmet yaptırılmadan ödeme yapılması, </a:t>
            </a:r>
            <a:endParaRPr lang="tr-TR" dirty="0" smtClean="0"/>
          </a:p>
        </p:txBody>
      </p:sp>
      <p:sp>
        <p:nvSpPr>
          <p:cNvPr id="4" name="Slayt Numarası Yer Tutucusu 3"/>
          <p:cNvSpPr>
            <a:spLocks noGrp="1"/>
          </p:cNvSpPr>
          <p:nvPr>
            <p:ph type="sldNum" sz="quarter" idx="12"/>
          </p:nvPr>
        </p:nvSpPr>
        <p:spPr/>
        <p:txBody>
          <a:bodyPr/>
          <a:lstStyle/>
          <a:p>
            <a:fld id="{F302176B-0E47-46AC-8F43-DAB4B8A37D06}" type="slidenum">
              <a:rPr lang="tr-TR" smtClean="0"/>
              <a:t>68</a:t>
            </a:fld>
            <a:endParaRPr lang="tr-TR"/>
          </a:p>
        </p:txBody>
      </p:sp>
    </p:spTree>
    <p:extLst>
      <p:ext uri="{BB962C8B-B14F-4D97-AF65-F5344CB8AC3E}">
        <p14:creationId xmlns:p14="http://schemas.microsoft.com/office/powerpoint/2010/main" val="156298798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706090"/>
          </a:xfrm>
        </p:spPr>
        <p:txBody>
          <a:bodyPr>
            <a:normAutofit fontScale="90000"/>
          </a:bodyPr>
          <a:lstStyle/>
          <a:p>
            <a:pPr algn="ctr"/>
            <a:r>
              <a:rPr lang="tr-TR" dirty="0">
                <a:solidFill>
                  <a:schemeClr val="accent3">
                    <a:lumMod val="60000"/>
                    <a:lumOff val="40000"/>
                  </a:schemeClr>
                </a:solidFill>
              </a:rPr>
              <a:t>KAMU ZARARI (5018/71)</a:t>
            </a:r>
          </a:p>
        </p:txBody>
      </p:sp>
      <p:sp>
        <p:nvSpPr>
          <p:cNvPr id="3" name="İçerik Yer Tutucusu 2"/>
          <p:cNvSpPr>
            <a:spLocks noGrp="1"/>
          </p:cNvSpPr>
          <p:nvPr>
            <p:ph idx="1"/>
          </p:nvPr>
        </p:nvSpPr>
        <p:spPr>
          <a:xfrm>
            <a:off x="1187624" y="1340768"/>
            <a:ext cx="7344816" cy="5133184"/>
          </a:xfrm>
        </p:spPr>
        <p:txBody>
          <a:bodyPr>
            <a:normAutofit fontScale="77500" lnSpcReduction="20000"/>
          </a:bodyPr>
          <a:lstStyle/>
          <a:p>
            <a:pPr>
              <a:lnSpc>
                <a:spcPct val="150000"/>
              </a:lnSpc>
              <a:spcBef>
                <a:spcPts val="0"/>
              </a:spcBef>
            </a:pPr>
            <a:r>
              <a:rPr lang="tr-TR" dirty="0"/>
              <a:t>c) Transfer niteliğindeki giderlerde, fazla veya yersiz ödemede bulunulması</a:t>
            </a:r>
            <a:r>
              <a:rPr lang="tr-TR" dirty="0" smtClean="0"/>
              <a:t>,</a:t>
            </a:r>
          </a:p>
          <a:p>
            <a:pPr>
              <a:lnSpc>
                <a:spcPct val="150000"/>
              </a:lnSpc>
              <a:spcBef>
                <a:spcPts val="0"/>
              </a:spcBef>
            </a:pPr>
            <a:r>
              <a:rPr lang="tr-TR" dirty="0" smtClean="0"/>
              <a:t> </a:t>
            </a:r>
            <a:r>
              <a:rPr lang="tr-TR" dirty="0"/>
              <a:t>d) İş, mal veya hizmetin rayiç bedelinden daha yüksek fiyatla alınması veya yaptırılması</a:t>
            </a:r>
            <a:r>
              <a:rPr lang="tr-TR" dirty="0" smtClean="0"/>
              <a:t>,</a:t>
            </a:r>
          </a:p>
          <a:p>
            <a:pPr>
              <a:lnSpc>
                <a:spcPct val="150000"/>
              </a:lnSpc>
              <a:spcBef>
                <a:spcPts val="0"/>
              </a:spcBef>
            </a:pPr>
            <a:r>
              <a:rPr lang="tr-TR" dirty="0" smtClean="0"/>
              <a:t> </a:t>
            </a:r>
            <a:r>
              <a:rPr lang="tr-TR" dirty="0"/>
              <a:t>e) İdare gelirlerinin tarh, tahakkuk veya tahsil işlemlerinin mevzuata uygun bir şekilde yapılmaması, </a:t>
            </a:r>
            <a:endParaRPr lang="tr-TR" dirty="0" smtClean="0"/>
          </a:p>
          <a:p>
            <a:pPr>
              <a:lnSpc>
                <a:spcPct val="150000"/>
              </a:lnSpc>
              <a:spcBef>
                <a:spcPts val="0"/>
              </a:spcBef>
            </a:pPr>
            <a:r>
              <a:rPr lang="tr-TR" dirty="0" smtClean="0"/>
              <a:t>f</a:t>
            </a:r>
            <a:r>
              <a:rPr lang="tr-TR" dirty="0"/>
              <a:t>) (Mülga:22/12/2005-5436/10 </a:t>
            </a:r>
            <a:r>
              <a:rPr lang="tr-TR" dirty="0" err="1"/>
              <a:t>md</a:t>
            </a:r>
            <a:r>
              <a:rPr lang="tr-TR" dirty="0" err="1" smtClean="0"/>
              <a:t>.</a:t>
            </a:r>
            <a:r>
              <a:rPr lang="tr-TR" dirty="0" smtClean="0"/>
              <a:t>)</a:t>
            </a:r>
          </a:p>
          <a:p>
            <a:pPr>
              <a:lnSpc>
                <a:spcPct val="150000"/>
              </a:lnSpc>
              <a:spcBef>
                <a:spcPts val="0"/>
              </a:spcBef>
            </a:pPr>
            <a:r>
              <a:rPr lang="tr-TR" dirty="0" smtClean="0"/>
              <a:t> </a:t>
            </a:r>
            <a:r>
              <a:rPr lang="tr-TR" dirty="0"/>
              <a:t>g) Mevzuatında öngörülmediği halde ödeme yapılması, </a:t>
            </a:r>
            <a:endParaRPr lang="tr-TR" dirty="0" smtClean="0"/>
          </a:p>
          <a:p>
            <a:pPr marL="0" indent="0">
              <a:lnSpc>
                <a:spcPct val="150000"/>
              </a:lnSpc>
              <a:spcBef>
                <a:spcPts val="0"/>
              </a:spcBef>
              <a:buNone/>
            </a:pPr>
            <a:r>
              <a:rPr lang="tr-TR" dirty="0" smtClean="0"/>
              <a:t>Esas </a:t>
            </a:r>
            <a:r>
              <a:rPr lang="tr-TR" dirty="0"/>
              <a:t>alınır.</a:t>
            </a:r>
          </a:p>
          <a:p>
            <a:pPr>
              <a:lnSpc>
                <a:spcPct val="150000"/>
              </a:lnSpc>
              <a:spcBef>
                <a:spcPts val="0"/>
              </a:spcBef>
            </a:pPr>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69</a:t>
            </a:fld>
            <a:endParaRPr lang="tr-TR"/>
          </a:p>
        </p:txBody>
      </p:sp>
    </p:spTree>
    <p:extLst>
      <p:ext uri="{BB962C8B-B14F-4D97-AF65-F5344CB8AC3E}">
        <p14:creationId xmlns:p14="http://schemas.microsoft.com/office/powerpoint/2010/main" val="14184760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123728" y="476672"/>
            <a:ext cx="6172200" cy="598218"/>
          </a:xfrm>
        </p:spPr>
        <p:txBody>
          <a:bodyPr>
            <a:normAutofit fontScale="90000"/>
          </a:bodyPr>
          <a:lstStyle/>
          <a:p>
            <a:pPr algn="ctr"/>
            <a:r>
              <a:rPr lang="tr-TR" dirty="0" smtClean="0">
                <a:solidFill>
                  <a:schemeClr val="accent3">
                    <a:lumMod val="60000"/>
                    <a:lumOff val="40000"/>
                  </a:schemeClr>
                </a:solidFill>
              </a:rPr>
              <a:t>BÜTÇE</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619672" y="1124744"/>
            <a:ext cx="6838528" cy="5400600"/>
          </a:xfrm>
        </p:spPr>
        <p:txBody>
          <a:bodyPr>
            <a:normAutofit/>
          </a:bodyPr>
          <a:lstStyle/>
          <a:p>
            <a:pPr algn="just">
              <a:lnSpc>
                <a:spcPct val="150000"/>
              </a:lnSpc>
              <a:spcBef>
                <a:spcPts val="0"/>
              </a:spcBef>
            </a:pPr>
            <a:r>
              <a:rPr lang="tr-TR" sz="2800" b="0" dirty="0" smtClean="0">
                <a:solidFill>
                  <a:schemeClr val="tx1"/>
                </a:solidFill>
                <a:latin typeface="Times New Roman" pitchFamily="18" charset="0"/>
                <a:cs typeface="Times New Roman" pitchFamily="18" charset="0"/>
              </a:rPr>
              <a:t>Bütçe, yasama </a:t>
            </a:r>
            <a:r>
              <a:rPr lang="tr-TR" sz="2800" b="0" dirty="0">
                <a:solidFill>
                  <a:schemeClr val="tx1"/>
                </a:solidFill>
                <a:latin typeface="Times New Roman" pitchFamily="18" charset="0"/>
                <a:cs typeface="Times New Roman" pitchFamily="18" charset="0"/>
              </a:rPr>
              <a:t>organının yürütme organına, belirli bir dönemdeki (önümüzdeki bir yıl için) gelirleri toplamasına ve giderleri yapmasına yetki ve izin </a:t>
            </a:r>
            <a:r>
              <a:rPr lang="tr-TR" sz="2800" b="0" dirty="0" smtClean="0">
                <a:solidFill>
                  <a:schemeClr val="tx1"/>
                </a:solidFill>
                <a:latin typeface="Times New Roman" pitchFamily="18" charset="0"/>
                <a:cs typeface="Times New Roman" pitchFamily="18" charset="0"/>
              </a:rPr>
              <a:t>veren</a:t>
            </a:r>
            <a:r>
              <a:rPr lang="tr-TR" sz="2800" b="0" dirty="0">
                <a:solidFill>
                  <a:schemeClr val="tx1"/>
                </a:solidFill>
                <a:latin typeface="Times New Roman" pitchFamily="18" charset="0"/>
                <a:cs typeface="Times New Roman" pitchFamily="18" charset="0"/>
              </a:rPr>
              <a:t>, gelir ve gider tahminleri ile bunların uygulanmasına ilişkin hususları gösteren ve usulüne uygun olarak yürürlüğe konulan belgeyi ifade </a:t>
            </a:r>
            <a:r>
              <a:rPr lang="tr-TR" sz="2800" b="0" dirty="0" smtClean="0">
                <a:solidFill>
                  <a:schemeClr val="tx1"/>
                </a:solidFill>
                <a:latin typeface="Times New Roman" pitchFamily="18" charset="0"/>
                <a:cs typeface="Times New Roman" pitchFamily="18" charset="0"/>
              </a:rPr>
              <a:t>eder.</a:t>
            </a:r>
            <a:endParaRPr lang="tr-TR" sz="2800" b="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34279613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a:solidFill>
                  <a:schemeClr val="accent3">
                    <a:lumMod val="60000"/>
                    <a:lumOff val="40000"/>
                  </a:schemeClr>
                </a:solidFill>
              </a:rPr>
              <a:t>6085 SAYILI SAYIŞTAY KANUNU</a:t>
            </a:r>
          </a:p>
        </p:txBody>
      </p:sp>
      <p:sp>
        <p:nvSpPr>
          <p:cNvPr id="3" name="İçerik Yer Tutucusu 2"/>
          <p:cNvSpPr>
            <a:spLocks noGrp="1"/>
          </p:cNvSpPr>
          <p:nvPr>
            <p:ph idx="1"/>
          </p:nvPr>
        </p:nvSpPr>
        <p:spPr>
          <a:xfrm>
            <a:off x="1115616" y="1600200"/>
            <a:ext cx="7128792" cy="4873752"/>
          </a:xfrm>
        </p:spPr>
        <p:txBody>
          <a:bodyPr>
            <a:normAutofit fontScale="70000" lnSpcReduction="20000"/>
          </a:bodyPr>
          <a:lstStyle/>
          <a:p>
            <a:pPr algn="just">
              <a:lnSpc>
                <a:spcPct val="150000"/>
              </a:lnSpc>
              <a:spcBef>
                <a:spcPts val="0"/>
              </a:spcBef>
            </a:pPr>
            <a:r>
              <a:rPr lang="tr-TR" dirty="0"/>
              <a:t>Kamu zararı: Kamu Mali Yönetimi ve Kontrol Kanununda belirtilen kamu </a:t>
            </a:r>
            <a:r>
              <a:rPr lang="tr-TR" dirty="0" smtClean="0"/>
              <a:t>zararını,</a:t>
            </a:r>
          </a:p>
          <a:p>
            <a:pPr marL="0" indent="0" algn="just">
              <a:lnSpc>
                <a:spcPct val="150000"/>
              </a:lnSpc>
              <a:spcBef>
                <a:spcPts val="0"/>
              </a:spcBef>
              <a:buNone/>
            </a:pPr>
            <a:r>
              <a:rPr lang="tr-TR" dirty="0" smtClean="0"/>
              <a:t>İfade eder. (Tanımlar kısmında yer alır.)</a:t>
            </a:r>
          </a:p>
          <a:p>
            <a:pPr marL="0" indent="0" algn="just">
              <a:lnSpc>
                <a:spcPct val="150000"/>
              </a:lnSpc>
              <a:spcBef>
                <a:spcPts val="0"/>
              </a:spcBef>
              <a:buNone/>
            </a:pPr>
            <a:r>
              <a:rPr lang="tr-TR" dirty="0"/>
              <a:t>	</a:t>
            </a:r>
            <a:r>
              <a:rPr lang="tr-TR" dirty="0" smtClean="0">
                <a:solidFill>
                  <a:schemeClr val="accent1">
                    <a:lumMod val="75000"/>
                  </a:schemeClr>
                </a:solidFill>
              </a:rPr>
              <a:t>Sayıştay'ın Görevleri</a:t>
            </a:r>
            <a:r>
              <a:rPr lang="tr-TR" dirty="0" smtClean="0"/>
              <a:t>: Genel </a:t>
            </a:r>
            <a:r>
              <a:rPr lang="tr-TR" dirty="0"/>
              <a:t>yönetim kapsamındaki kamu idarelerinin; gelir, gider ve mallarına ilişkin hesap ve işlemlerinin kanunlara ve diğer hukuki düzenlemelere uygun olup olmadığını denetler, </a:t>
            </a:r>
            <a:r>
              <a:rPr lang="tr-TR" dirty="0">
                <a:solidFill>
                  <a:schemeClr val="accent1">
                    <a:lumMod val="75000"/>
                  </a:schemeClr>
                </a:solidFill>
              </a:rPr>
              <a:t>sorumluların hesap ve işlemlerinden kamu zararına yol açan hususları kesin hükme </a:t>
            </a:r>
            <a:r>
              <a:rPr lang="tr-TR" dirty="0" smtClean="0">
                <a:solidFill>
                  <a:schemeClr val="accent1">
                    <a:lumMod val="75000"/>
                  </a:schemeClr>
                </a:solidFill>
              </a:rPr>
              <a:t>bağlar.(</a:t>
            </a:r>
            <a:r>
              <a:rPr lang="tr-TR" dirty="0" smtClean="0"/>
              <a:t>Md. 5/b fıkrası)</a:t>
            </a:r>
          </a:p>
          <a:p>
            <a:pPr marL="0" indent="0">
              <a:buNone/>
            </a:pPr>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70</a:t>
            </a:fld>
            <a:endParaRPr lang="tr-TR"/>
          </a:p>
        </p:txBody>
      </p:sp>
    </p:spTree>
    <p:extLst>
      <p:ext uri="{BB962C8B-B14F-4D97-AF65-F5344CB8AC3E}">
        <p14:creationId xmlns:p14="http://schemas.microsoft.com/office/powerpoint/2010/main" val="365482366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778098"/>
          </a:xfrm>
        </p:spPr>
        <p:txBody>
          <a:bodyPr/>
          <a:lstStyle/>
          <a:p>
            <a:pPr algn="ctr"/>
            <a:r>
              <a:rPr lang="tr-TR" b="1" dirty="0" smtClean="0">
                <a:solidFill>
                  <a:schemeClr val="accent1">
                    <a:lumMod val="60000"/>
                    <a:lumOff val="40000"/>
                  </a:schemeClr>
                </a:solidFill>
              </a:rPr>
              <a:t>SORGU-SAVUNMA</a:t>
            </a:r>
            <a:endParaRPr lang="tr-TR" b="1" dirty="0">
              <a:solidFill>
                <a:schemeClr val="accent1">
                  <a:lumMod val="60000"/>
                  <a:lumOff val="40000"/>
                </a:schemeClr>
              </a:solidFill>
            </a:endParaRPr>
          </a:p>
        </p:txBody>
      </p:sp>
      <p:sp>
        <p:nvSpPr>
          <p:cNvPr id="3" name="İçerik Yer Tutucusu 2"/>
          <p:cNvSpPr>
            <a:spLocks noGrp="1"/>
          </p:cNvSpPr>
          <p:nvPr>
            <p:ph idx="1"/>
          </p:nvPr>
        </p:nvSpPr>
        <p:spPr>
          <a:xfrm>
            <a:off x="1115616" y="1412776"/>
            <a:ext cx="7272808" cy="5061176"/>
          </a:xfrm>
        </p:spPr>
        <p:txBody>
          <a:bodyPr>
            <a:normAutofit fontScale="92500" lnSpcReduction="20000"/>
          </a:bodyPr>
          <a:lstStyle/>
          <a:p>
            <a:r>
              <a:rPr lang="tr-TR" dirty="0"/>
              <a:t>Yargılamaya esas rapor </a:t>
            </a:r>
            <a:endParaRPr lang="tr-TR" dirty="0" smtClean="0"/>
          </a:p>
          <a:p>
            <a:r>
              <a:rPr lang="tr-TR" dirty="0" smtClean="0"/>
              <a:t>MADDE </a:t>
            </a:r>
            <a:r>
              <a:rPr lang="tr-TR" dirty="0"/>
              <a:t>48 –  </a:t>
            </a:r>
            <a:r>
              <a:rPr lang="tr-TR" dirty="0" smtClean="0"/>
              <a:t>Genel </a:t>
            </a:r>
            <a:r>
              <a:rPr lang="tr-TR" dirty="0"/>
              <a:t>yönetim kapsamındaki kamu idarelerinin hesap ve işlemlerinin denetimi sırasında denetçiler tarafından </a:t>
            </a:r>
            <a:r>
              <a:rPr lang="tr-TR" dirty="0">
                <a:solidFill>
                  <a:schemeClr val="accent1">
                    <a:lumMod val="75000"/>
                  </a:schemeClr>
                </a:solidFill>
              </a:rPr>
              <a:t>kamu zararına yol açan bir husus tespit edildiğinde sorumluların savunmaları alınarak mali yıl sonu itibariyle yargılamaya esas rapor düzenlenir</a:t>
            </a:r>
            <a:r>
              <a:rPr lang="tr-TR" dirty="0" smtClean="0">
                <a:solidFill>
                  <a:schemeClr val="accent1">
                    <a:lumMod val="75000"/>
                  </a:schemeClr>
                </a:solidFill>
              </a:rPr>
              <a:t>.</a:t>
            </a:r>
          </a:p>
          <a:p>
            <a:pPr marL="0" indent="0">
              <a:buNone/>
            </a:pPr>
            <a:r>
              <a:rPr lang="tr-TR" dirty="0" smtClean="0">
                <a:solidFill>
                  <a:schemeClr val="accent1">
                    <a:lumMod val="75000"/>
                  </a:schemeClr>
                </a:solidFill>
              </a:rPr>
              <a:t>	</a:t>
            </a:r>
            <a:r>
              <a:rPr lang="tr-TR" dirty="0" smtClean="0"/>
              <a:t>Yargılamaya </a:t>
            </a:r>
            <a:r>
              <a:rPr lang="tr-TR" dirty="0"/>
              <a:t>esas raporun düzenlenmesinde, tebliğ tarihinden itibaren </a:t>
            </a:r>
            <a:r>
              <a:rPr lang="tr-TR" dirty="0">
                <a:solidFill>
                  <a:schemeClr val="accent1">
                    <a:lumMod val="75000"/>
                  </a:schemeClr>
                </a:solidFill>
              </a:rPr>
              <a:t>otuz gün içinde cevap </a:t>
            </a:r>
            <a:r>
              <a:rPr lang="tr-TR" dirty="0"/>
              <a:t>vermeyen sorumluların savunmaları dikkate </a:t>
            </a:r>
            <a:r>
              <a:rPr lang="tr-TR" dirty="0" smtClean="0"/>
              <a:t>alınmaz.</a:t>
            </a:r>
          </a:p>
          <a:p>
            <a:pPr marL="0" indent="0">
              <a:buNone/>
            </a:pPr>
            <a:endParaRPr lang="tr-TR" dirty="0">
              <a:solidFill>
                <a:schemeClr val="accent1">
                  <a:lumMod val="75000"/>
                </a:schemeClr>
              </a:solidFill>
            </a:endParaRPr>
          </a:p>
        </p:txBody>
      </p:sp>
      <p:sp>
        <p:nvSpPr>
          <p:cNvPr id="4" name="Slayt Numarası Yer Tutucusu 3"/>
          <p:cNvSpPr>
            <a:spLocks noGrp="1"/>
          </p:cNvSpPr>
          <p:nvPr>
            <p:ph type="sldNum" sz="quarter" idx="12"/>
          </p:nvPr>
        </p:nvSpPr>
        <p:spPr/>
        <p:txBody>
          <a:bodyPr/>
          <a:lstStyle/>
          <a:p>
            <a:fld id="{F302176B-0E47-46AC-8F43-DAB4B8A37D06}" type="slidenum">
              <a:rPr lang="tr-TR" smtClean="0"/>
              <a:t>71</a:t>
            </a:fld>
            <a:endParaRPr lang="tr-TR"/>
          </a:p>
        </p:txBody>
      </p:sp>
    </p:spTree>
    <p:extLst>
      <p:ext uri="{BB962C8B-B14F-4D97-AF65-F5344CB8AC3E}">
        <p14:creationId xmlns:p14="http://schemas.microsoft.com/office/powerpoint/2010/main" val="379105128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850106"/>
          </a:xfrm>
        </p:spPr>
        <p:txBody>
          <a:bodyPr>
            <a:normAutofit/>
          </a:bodyPr>
          <a:lstStyle/>
          <a:p>
            <a:pPr algn="ctr"/>
            <a:r>
              <a:rPr lang="tr-TR" b="1" dirty="0">
                <a:solidFill>
                  <a:schemeClr val="accent1">
                    <a:lumMod val="60000"/>
                    <a:lumOff val="40000"/>
                  </a:schemeClr>
                </a:solidFill>
              </a:rPr>
              <a:t>SAYIŞTAY YARGILAMASI</a:t>
            </a:r>
          </a:p>
        </p:txBody>
      </p:sp>
      <p:sp>
        <p:nvSpPr>
          <p:cNvPr id="3" name="İçerik Yer Tutucusu 2"/>
          <p:cNvSpPr>
            <a:spLocks noGrp="1"/>
          </p:cNvSpPr>
          <p:nvPr>
            <p:ph idx="1"/>
          </p:nvPr>
        </p:nvSpPr>
        <p:spPr>
          <a:xfrm>
            <a:off x="1115616" y="1412776"/>
            <a:ext cx="6809184" cy="5061176"/>
          </a:xfrm>
        </p:spPr>
        <p:txBody>
          <a:bodyPr>
            <a:normAutofit/>
          </a:bodyPr>
          <a:lstStyle/>
          <a:p>
            <a:pPr>
              <a:buNone/>
            </a:pPr>
            <a:r>
              <a:rPr lang="tr-TR" altLang="tr-TR" sz="3600" b="1" i="1" dirty="0">
                <a:solidFill>
                  <a:schemeClr val="accent1">
                    <a:lumMod val="75000"/>
                  </a:schemeClr>
                </a:solidFill>
              </a:rPr>
              <a:t>Yargılama: </a:t>
            </a:r>
            <a:r>
              <a:rPr lang="tr-TR" altLang="tr-TR" sz="3600" dirty="0" smtClean="0"/>
              <a:t>Sayıştay’da </a:t>
            </a:r>
            <a:r>
              <a:rPr lang="tr-TR" altLang="tr-TR" sz="3600" dirty="0"/>
              <a:t>oluşturulan 8 yargılama </a:t>
            </a:r>
            <a:r>
              <a:rPr lang="tr-TR" altLang="tr-TR" sz="3600" dirty="0" smtClean="0"/>
              <a:t>dairesinde (mahkemesinde) yapılmaktadır.</a:t>
            </a:r>
          </a:p>
          <a:p>
            <a:pPr>
              <a:buNone/>
            </a:pPr>
            <a:r>
              <a:rPr lang="tr-TR" altLang="tr-TR" sz="3600" b="1" i="1" dirty="0" smtClean="0">
                <a:solidFill>
                  <a:schemeClr val="accent1">
                    <a:lumMod val="75000"/>
                  </a:schemeClr>
                </a:solidFill>
              </a:rPr>
              <a:t>Temyiz : </a:t>
            </a:r>
            <a:r>
              <a:rPr lang="tr-TR" altLang="tr-TR" sz="3600" dirty="0" smtClean="0"/>
              <a:t>Sayıştay </a:t>
            </a:r>
            <a:r>
              <a:rPr lang="tr-TR" altLang="tr-TR" sz="3600" dirty="0"/>
              <a:t>dairelerince verilen ilamlar Sayıştay Temyiz Kurulunda temyiz olunur. Bu Kurulca verilen kararlar kesindir. </a:t>
            </a:r>
          </a:p>
          <a:p>
            <a:pPr marL="0" indent="0" algn="just">
              <a:buNone/>
            </a:pPr>
            <a:endParaRPr lang="tr-TR" sz="3600"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72</a:t>
            </a:fld>
            <a:endParaRPr lang="tr-TR"/>
          </a:p>
        </p:txBody>
      </p:sp>
    </p:spTree>
    <p:extLst>
      <p:ext uri="{BB962C8B-B14F-4D97-AF65-F5344CB8AC3E}">
        <p14:creationId xmlns:p14="http://schemas.microsoft.com/office/powerpoint/2010/main" val="55475810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778098"/>
          </a:xfrm>
        </p:spPr>
        <p:txBody>
          <a:bodyPr>
            <a:normAutofit/>
          </a:bodyPr>
          <a:lstStyle/>
          <a:p>
            <a:pPr algn="ctr"/>
            <a:r>
              <a:rPr lang="tr-TR" dirty="0" smtClean="0">
                <a:solidFill>
                  <a:schemeClr val="accent1">
                    <a:lumMod val="60000"/>
                    <a:lumOff val="40000"/>
                  </a:schemeClr>
                </a:solidFill>
              </a:rPr>
              <a:t>DAİREDE YARGILAMA</a:t>
            </a:r>
            <a:endParaRPr lang="tr-TR" dirty="0">
              <a:solidFill>
                <a:schemeClr val="accent1">
                  <a:lumMod val="60000"/>
                  <a:lumOff val="40000"/>
                </a:schemeClr>
              </a:solidFill>
            </a:endParaRPr>
          </a:p>
        </p:txBody>
      </p:sp>
      <p:sp>
        <p:nvSpPr>
          <p:cNvPr id="3" name="İçerik Yer Tutucusu 2"/>
          <p:cNvSpPr>
            <a:spLocks noGrp="1"/>
          </p:cNvSpPr>
          <p:nvPr>
            <p:ph idx="1"/>
          </p:nvPr>
        </p:nvSpPr>
        <p:spPr>
          <a:xfrm>
            <a:off x="971600" y="1196752"/>
            <a:ext cx="6953200" cy="5277200"/>
          </a:xfrm>
        </p:spPr>
        <p:txBody>
          <a:bodyPr>
            <a:normAutofit fontScale="85000" lnSpcReduction="20000"/>
          </a:bodyPr>
          <a:lstStyle/>
          <a:p>
            <a:pPr marL="0" indent="0" algn="just">
              <a:buNone/>
            </a:pPr>
            <a:r>
              <a:rPr lang="tr-TR" dirty="0"/>
              <a:t>Yargılamaya esas raporların dairelerce incelenmesi ve hükme bağlanması </a:t>
            </a:r>
            <a:r>
              <a:rPr lang="tr-TR" dirty="0" smtClean="0"/>
              <a:t>(MADDE 49)</a:t>
            </a:r>
          </a:p>
          <a:p>
            <a:pPr algn="just"/>
            <a:r>
              <a:rPr lang="tr-TR" dirty="0" smtClean="0"/>
              <a:t> </a:t>
            </a:r>
            <a:r>
              <a:rPr lang="tr-TR" dirty="0"/>
              <a:t>(1) Daire başkanları dairelerine verilen yargılamaya esas raporlar hakkında başsavcılığın yazılı düşüncesini alır</a:t>
            </a:r>
            <a:r>
              <a:rPr lang="tr-TR" dirty="0" smtClean="0"/>
              <a:t>.</a:t>
            </a:r>
          </a:p>
          <a:p>
            <a:pPr algn="just"/>
            <a:r>
              <a:rPr lang="tr-TR" dirty="0" smtClean="0"/>
              <a:t> </a:t>
            </a:r>
            <a:r>
              <a:rPr lang="tr-TR" dirty="0"/>
              <a:t>(2) Daire başkanı başsavcılığın yazılı düşüncesini içeren yargılamaya esas raporu düşüncesini bildirmesi için üyelerden birine verir. Üye kendisine verilen yargılamaya esas rapor üzerinde gerekli incelemeyi yapar ve yazılı düşüncesi ile birlikte daire başkanlığına geri verir ve raporda konu edilen hesap ve işlemlerin yargılanmasına başlanır. </a:t>
            </a:r>
            <a:endParaRPr lang="tr-TR" dirty="0" smtClean="0"/>
          </a:p>
          <a:p>
            <a:pPr algn="just"/>
            <a:r>
              <a:rPr lang="tr-TR" dirty="0" smtClean="0"/>
              <a:t>(</a:t>
            </a:r>
            <a:r>
              <a:rPr lang="tr-TR" dirty="0"/>
              <a:t>3) Hesap yargılaması sırasında savcı da hazır bulunur ve görüşünü açıklar.</a:t>
            </a:r>
          </a:p>
        </p:txBody>
      </p:sp>
      <p:sp>
        <p:nvSpPr>
          <p:cNvPr id="4" name="Slayt Numarası Yer Tutucusu 3"/>
          <p:cNvSpPr>
            <a:spLocks noGrp="1"/>
          </p:cNvSpPr>
          <p:nvPr>
            <p:ph type="sldNum" sz="quarter" idx="12"/>
          </p:nvPr>
        </p:nvSpPr>
        <p:spPr/>
        <p:txBody>
          <a:bodyPr/>
          <a:lstStyle/>
          <a:p>
            <a:fld id="{F302176B-0E47-46AC-8F43-DAB4B8A37D06}" type="slidenum">
              <a:rPr lang="tr-TR" smtClean="0"/>
              <a:t>73</a:t>
            </a:fld>
            <a:endParaRPr lang="tr-TR"/>
          </a:p>
        </p:txBody>
      </p:sp>
    </p:spTree>
    <p:extLst>
      <p:ext uri="{BB962C8B-B14F-4D97-AF65-F5344CB8AC3E}">
        <p14:creationId xmlns:p14="http://schemas.microsoft.com/office/powerpoint/2010/main" val="324630138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1066130"/>
          </a:xfrm>
        </p:spPr>
        <p:txBody>
          <a:bodyPr>
            <a:normAutofit/>
          </a:bodyPr>
          <a:lstStyle/>
          <a:p>
            <a:pPr algn="ctr"/>
            <a:r>
              <a:rPr lang="tr-TR" sz="2400" b="1" dirty="0" smtClean="0">
                <a:solidFill>
                  <a:schemeClr val="accent1">
                    <a:lumMod val="60000"/>
                    <a:lumOff val="40000"/>
                  </a:schemeClr>
                </a:solidFill>
              </a:rPr>
              <a:t>DAİRE YARGILAMASI SONUCUNDA ALINABİLECEK KARARLAR</a:t>
            </a:r>
            <a:endParaRPr lang="tr-TR" sz="2400" b="1" dirty="0">
              <a:solidFill>
                <a:schemeClr val="accent1">
                  <a:lumMod val="60000"/>
                  <a:lumOff val="40000"/>
                </a:schemeClr>
              </a:solidFill>
            </a:endParaRPr>
          </a:p>
        </p:txBody>
      </p:sp>
      <p:sp>
        <p:nvSpPr>
          <p:cNvPr id="3" name="İçerik Yer Tutucusu 2"/>
          <p:cNvSpPr>
            <a:spLocks noGrp="1"/>
          </p:cNvSpPr>
          <p:nvPr>
            <p:ph idx="1"/>
          </p:nvPr>
        </p:nvSpPr>
        <p:spPr>
          <a:xfrm>
            <a:off x="1115616" y="1484784"/>
            <a:ext cx="7416824" cy="4989168"/>
          </a:xfrm>
        </p:spPr>
        <p:txBody>
          <a:bodyPr>
            <a:normAutofit fontScale="70000" lnSpcReduction="20000"/>
          </a:bodyPr>
          <a:lstStyle/>
          <a:p>
            <a:pPr>
              <a:lnSpc>
                <a:spcPct val="150000"/>
              </a:lnSpc>
              <a:spcBef>
                <a:spcPts val="0"/>
              </a:spcBef>
            </a:pPr>
            <a:r>
              <a:rPr lang="tr-TR" dirty="0"/>
              <a:t>Hüküm ve tutanaklar </a:t>
            </a:r>
            <a:r>
              <a:rPr lang="tr-TR" dirty="0" smtClean="0"/>
              <a:t>( 6085/ MADDE </a:t>
            </a:r>
            <a:r>
              <a:rPr lang="tr-TR" dirty="0"/>
              <a:t>50 </a:t>
            </a:r>
            <a:r>
              <a:rPr lang="tr-TR" dirty="0" smtClean="0"/>
              <a:t>) </a:t>
            </a:r>
          </a:p>
          <a:p>
            <a:pPr>
              <a:lnSpc>
                <a:spcPct val="150000"/>
              </a:lnSpc>
              <a:spcBef>
                <a:spcPts val="0"/>
              </a:spcBef>
            </a:pPr>
            <a:r>
              <a:rPr lang="tr-TR" dirty="0" smtClean="0"/>
              <a:t>(</a:t>
            </a:r>
            <a:r>
              <a:rPr lang="tr-TR" dirty="0"/>
              <a:t>1) Daireler tarafından yapılan hesap yargılaması sonucunda; hesap ve işlemlerin yasal düzenlemelere uygunluğuna veya kamu zararının sorumlulardan tazminine hükmedilir. Bu hükümler dışında, gerekli görülen hususların ilgili mercilere bildirilmesine karar verilebilir. </a:t>
            </a:r>
            <a:endParaRPr lang="tr-TR" dirty="0" smtClean="0"/>
          </a:p>
          <a:p>
            <a:pPr>
              <a:lnSpc>
                <a:spcPct val="150000"/>
              </a:lnSpc>
              <a:spcBef>
                <a:spcPts val="0"/>
              </a:spcBef>
            </a:pPr>
            <a:r>
              <a:rPr lang="tr-TR" dirty="0" smtClean="0"/>
              <a:t>(</a:t>
            </a:r>
            <a:r>
              <a:rPr lang="tr-TR" dirty="0"/>
              <a:t>2) Verilen hüküm ve kararlar gerekçeli olarak tutanağa bağlanır ve daire başkanı ve üyeler tarafından imzalanır</a:t>
            </a:r>
            <a:r>
              <a:rPr lang="tr-TR" dirty="0" smtClean="0"/>
              <a:t>.</a:t>
            </a:r>
          </a:p>
          <a:p>
            <a:pPr marL="0" indent="0">
              <a:buNone/>
            </a:pPr>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74</a:t>
            </a:fld>
            <a:endParaRPr lang="tr-TR"/>
          </a:p>
        </p:txBody>
      </p:sp>
    </p:spTree>
    <p:extLst>
      <p:ext uri="{BB962C8B-B14F-4D97-AF65-F5344CB8AC3E}">
        <p14:creationId xmlns:p14="http://schemas.microsoft.com/office/powerpoint/2010/main" val="356628505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994122"/>
          </a:xfrm>
        </p:spPr>
        <p:txBody>
          <a:bodyPr>
            <a:normAutofit/>
          </a:bodyPr>
          <a:lstStyle/>
          <a:p>
            <a:pPr algn="ctr"/>
            <a:r>
              <a:rPr lang="tr-TR" sz="2800" b="1" dirty="0">
                <a:solidFill>
                  <a:schemeClr val="accent1">
                    <a:lumMod val="60000"/>
                    <a:lumOff val="40000"/>
                  </a:schemeClr>
                </a:solidFill>
              </a:rPr>
              <a:t>DAİRE YARGILAMASI SONUCUNDA ALINABİLECEK KARARLAR</a:t>
            </a:r>
            <a:endParaRPr lang="tr-TR" sz="2800" b="1" dirty="0"/>
          </a:p>
        </p:txBody>
      </p:sp>
      <p:sp>
        <p:nvSpPr>
          <p:cNvPr id="3" name="İçerik Yer Tutucusu 2"/>
          <p:cNvSpPr>
            <a:spLocks noGrp="1"/>
          </p:cNvSpPr>
          <p:nvPr>
            <p:ph idx="1"/>
          </p:nvPr>
        </p:nvSpPr>
        <p:spPr>
          <a:xfrm>
            <a:off x="1187624" y="1412776"/>
            <a:ext cx="7272808" cy="5061176"/>
          </a:xfrm>
        </p:spPr>
        <p:txBody>
          <a:bodyPr>
            <a:normAutofit fontScale="70000" lnSpcReduction="20000"/>
          </a:bodyPr>
          <a:lstStyle/>
          <a:p>
            <a:pPr>
              <a:lnSpc>
                <a:spcPct val="150000"/>
              </a:lnSpc>
              <a:spcBef>
                <a:spcPts val="0"/>
              </a:spcBef>
            </a:pPr>
            <a:r>
              <a:rPr lang="tr-TR" dirty="0"/>
              <a:t> (3) Hesap yargılaması sırasında, mahkemelere veya yürütülen bir soruşturma için ilgili idari mercilere verilmiş olması nedeniyle belgeleri bulunmayan hesap yargılamasına konu olan bir işleme ilişkin bilgi ve belgelerin yeterli görülmemesi ve kovuşturma veya soruşturma sonucunun beklenmesine gerek görülen hallerde, bu hususlara ilişkin hesap ve işlemlerin yargılanması durdurularak, hüküm dışı bırakılabilir. Hüküm dışı bırakılan hususlara ilişkin noksanlıklar giderildikten sonra bu hesap ve işlemlerin yargılanmasına devam edilir.</a:t>
            </a:r>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75</a:t>
            </a:fld>
            <a:endParaRPr lang="tr-TR"/>
          </a:p>
        </p:txBody>
      </p:sp>
    </p:spTree>
    <p:extLst>
      <p:ext uri="{BB962C8B-B14F-4D97-AF65-F5344CB8AC3E}">
        <p14:creationId xmlns:p14="http://schemas.microsoft.com/office/powerpoint/2010/main" val="15744395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274638"/>
            <a:ext cx="6809184" cy="706090"/>
          </a:xfrm>
        </p:spPr>
        <p:txBody>
          <a:bodyPr>
            <a:normAutofit/>
          </a:bodyPr>
          <a:lstStyle/>
          <a:p>
            <a:pPr algn="ctr"/>
            <a:r>
              <a:rPr lang="tr-TR" sz="3200" dirty="0" smtClean="0">
                <a:solidFill>
                  <a:schemeClr val="accent1">
                    <a:lumMod val="75000"/>
                  </a:schemeClr>
                </a:solidFill>
              </a:rPr>
              <a:t>KANUN YOLLARINA BAŞVURMA</a:t>
            </a:r>
            <a:endParaRPr lang="tr-TR" sz="3200" dirty="0">
              <a:solidFill>
                <a:schemeClr val="accent1">
                  <a:lumMod val="75000"/>
                </a:schemeClr>
              </a:solidFill>
            </a:endParaRPr>
          </a:p>
        </p:txBody>
      </p:sp>
      <p:sp>
        <p:nvSpPr>
          <p:cNvPr id="3" name="İçerik Yer Tutucusu 2"/>
          <p:cNvSpPr>
            <a:spLocks noGrp="1"/>
          </p:cNvSpPr>
          <p:nvPr>
            <p:ph idx="1"/>
          </p:nvPr>
        </p:nvSpPr>
        <p:spPr>
          <a:xfrm>
            <a:off x="1115616" y="1196752"/>
            <a:ext cx="7776864" cy="5277200"/>
          </a:xfrm>
        </p:spPr>
        <p:txBody>
          <a:bodyPr>
            <a:normAutofit fontScale="92500" lnSpcReduction="10000"/>
          </a:bodyPr>
          <a:lstStyle/>
          <a:p>
            <a:pPr marL="0" indent="0">
              <a:buNone/>
            </a:pPr>
            <a:r>
              <a:rPr lang="tr-TR" altLang="tr-TR" sz="2800" b="1" dirty="0" smtClean="0"/>
              <a:t>Kanun Yolları: «</a:t>
            </a:r>
            <a:r>
              <a:rPr lang="tr-TR" altLang="tr-TR" sz="2800" dirty="0" smtClean="0">
                <a:solidFill>
                  <a:schemeClr val="accent1">
                    <a:lumMod val="75000"/>
                  </a:schemeClr>
                </a:solidFill>
              </a:rPr>
              <a:t>Temyiz</a:t>
            </a:r>
            <a:r>
              <a:rPr lang="tr-TR" altLang="tr-TR" sz="2800" dirty="0">
                <a:solidFill>
                  <a:schemeClr val="accent1">
                    <a:lumMod val="75000"/>
                  </a:schemeClr>
                </a:solidFill>
              </a:rPr>
              <a:t>, yargılamanın iadesi ve karar </a:t>
            </a:r>
            <a:r>
              <a:rPr lang="tr-TR" altLang="tr-TR" sz="2800" dirty="0" smtClean="0">
                <a:solidFill>
                  <a:schemeClr val="accent1">
                    <a:lumMod val="75000"/>
                  </a:schemeClr>
                </a:solidFill>
              </a:rPr>
              <a:t>düzeltilmesi»</a:t>
            </a:r>
            <a:r>
              <a:rPr lang="tr-TR" altLang="tr-TR" sz="2800" dirty="0" smtClean="0"/>
              <a:t> </a:t>
            </a:r>
            <a:r>
              <a:rPr lang="tr-TR" altLang="tr-TR" sz="2800" dirty="0" err="1" smtClean="0"/>
              <a:t>dir</a:t>
            </a:r>
            <a:r>
              <a:rPr lang="tr-TR" altLang="tr-TR" sz="2800" dirty="0" smtClean="0"/>
              <a:t>. </a:t>
            </a:r>
          </a:p>
          <a:p>
            <a:pPr marL="0" indent="0">
              <a:buNone/>
            </a:pPr>
            <a:r>
              <a:rPr lang="tr-TR" altLang="tr-TR" sz="2800" dirty="0" smtClean="0"/>
              <a:t>Sorumlular bu taleplerini, </a:t>
            </a:r>
            <a:r>
              <a:rPr lang="tr-TR" altLang="tr-TR" sz="2800" dirty="0"/>
              <a:t>Sayıştay Başkanlığına hitaben yazılmış imzalı dilekçe ile </a:t>
            </a:r>
            <a:r>
              <a:rPr lang="tr-TR" altLang="tr-TR" sz="2800" dirty="0" smtClean="0"/>
              <a:t>yaparlar.</a:t>
            </a:r>
            <a:endParaRPr lang="tr-TR" altLang="tr-TR" sz="2800" b="1" dirty="0"/>
          </a:p>
          <a:p>
            <a:r>
              <a:rPr lang="tr-TR" altLang="tr-TR" sz="2800" b="1" dirty="0" smtClean="0"/>
              <a:t>Temyiz </a:t>
            </a:r>
            <a:r>
              <a:rPr lang="tr-TR" altLang="tr-TR" sz="2800" b="1" dirty="0"/>
              <a:t>süresi </a:t>
            </a:r>
            <a:r>
              <a:rPr lang="tr-TR" altLang="tr-TR" sz="2800" dirty="0"/>
              <a:t>ilamın ilgiliye </a:t>
            </a:r>
            <a:r>
              <a:rPr lang="tr-TR" altLang="tr-TR" sz="2800" dirty="0" smtClean="0"/>
              <a:t>tebliğinden </a:t>
            </a:r>
            <a:r>
              <a:rPr lang="tr-TR" altLang="tr-TR" sz="2800" dirty="0"/>
              <a:t>itibaren</a:t>
            </a:r>
            <a:r>
              <a:rPr lang="tr-TR" altLang="tr-TR" sz="2800" b="1" dirty="0"/>
              <a:t> </a:t>
            </a:r>
            <a:r>
              <a:rPr lang="tr-TR" altLang="tr-TR" sz="2800" b="1" dirty="0">
                <a:solidFill>
                  <a:schemeClr val="accent1">
                    <a:lumMod val="75000"/>
                  </a:schemeClr>
                </a:solidFill>
              </a:rPr>
              <a:t>altmış </a:t>
            </a:r>
            <a:r>
              <a:rPr lang="tr-TR" altLang="tr-TR" sz="2800" b="1" dirty="0" smtClean="0">
                <a:solidFill>
                  <a:schemeClr val="accent1">
                    <a:lumMod val="75000"/>
                  </a:schemeClr>
                </a:solidFill>
              </a:rPr>
              <a:t>gündür.</a:t>
            </a:r>
          </a:p>
          <a:p>
            <a:r>
              <a:rPr lang="tr-TR" sz="2800" b="1" dirty="0"/>
              <a:t>Yargılamanın iadesi isteminde </a:t>
            </a:r>
            <a:r>
              <a:rPr lang="tr-TR" sz="2800" dirty="0"/>
              <a:t>bulunma süresi ilamın tebliği tarihinden itibaren </a:t>
            </a:r>
            <a:r>
              <a:rPr lang="tr-TR" sz="2800" b="1" dirty="0">
                <a:solidFill>
                  <a:schemeClr val="accent1">
                    <a:lumMod val="75000"/>
                  </a:schemeClr>
                </a:solidFill>
              </a:rPr>
              <a:t>beş </a:t>
            </a:r>
            <a:r>
              <a:rPr lang="tr-TR" sz="2800" b="1" dirty="0" smtClean="0">
                <a:solidFill>
                  <a:schemeClr val="accent1">
                    <a:lumMod val="75000"/>
                  </a:schemeClr>
                </a:solidFill>
              </a:rPr>
              <a:t>yıldır.</a:t>
            </a:r>
          </a:p>
          <a:p>
            <a:r>
              <a:rPr lang="tr-TR" sz="2800" b="1" dirty="0"/>
              <a:t>Karar </a:t>
            </a:r>
            <a:r>
              <a:rPr lang="tr-TR" sz="2800" b="1" dirty="0" smtClean="0"/>
              <a:t>düzeltilmesi: </a:t>
            </a:r>
            <a:r>
              <a:rPr lang="tr-TR" sz="2800" dirty="0"/>
              <a:t>Temyiz Kurulu kararları hakkında, 52 </a:t>
            </a:r>
            <a:r>
              <a:rPr lang="tr-TR" sz="2800" dirty="0" err="1"/>
              <a:t>nci</a:t>
            </a:r>
            <a:r>
              <a:rPr lang="tr-TR" sz="2800" dirty="0"/>
              <a:t> maddenin birinci fıkrasında yazılı ilgililer yazılı bildirim tarihinden itibaren </a:t>
            </a:r>
            <a:r>
              <a:rPr lang="tr-TR" sz="2800" b="1" dirty="0" smtClean="0">
                <a:solidFill>
                  <a:schemeClr val="accent1">
                    <a:lumMod val="75000"/>
                  </a:schemeClr>
                </a:solidFill>
              </a:rPr>
              <a:t>on beş </a:t>
            </a:r>
            <a:r>
              <a:rPr lang="tr-TR" sz="2800" b="1" dirty="0">
                <a:solidFill>
                  <a:schemeClr val="accent1">
                    <a:lumMod val="75000"/>
                  </a:schemeClr>
                </a:solidFill>
              </a:rPr>
              <a:t>gün içinde bir defaya mahsus olmak üzere </a:t>
            </a:r>
            <a:r>
              <a:rPr lang="tr-TR" sz="2800" dirty="0"/>
              <a:t>aşağıdaki sebeplerle karar düzeltilmesi isteminde bulunabilirler:</a:t>
            </a:r>
            <a:endParaRPr lang="tr-TR" sz="2800" dirty="0">
              <a:solidFill>
                <a:schemeClr val="accent1">
                  <a:lumMod val="75000"/>
                </a:schemeClr>
              </a:solidFill>
            </a:endParaRPr>
          </a:p>
        </p:txBody>
      </p:sp>
      <p:sp>
        <p:nvSpPr>
          <p:cNvPr id="4" name="Slayt Numarası Yer Tutucusu 3"/>
          <p:cNvSpPr>
            <a:spLocks noGrp="1"/>
          </p:cNvSpPr>
          <p:nvPr>
            <p:ph type="sldNum" sz="quarter" idx="12"/>
          </p:nvPr>
        </p:nvSpPr>
        <p:spPr/>
        <p:txBody>
          <a:bodyPr/>
          <a:lstStyle/>
          <a:p>
            <a:fld id="{F302176B-0E47-46AC-8F43-DAB4B8A37D06}" type="slidenum">
              <a:rPr lang="tr-TR" smtClean="0"/>
              <a:t>76</a:t>
            </a:fld>
            <a:endParaRPr lang="tr-TR"/>
          </a:p>
        </p:txBody>
      </p:sp>
    </p:spTree>
    <p:extLst>
      <p:ext uri="{BB962C8B-B14F-4D97-AF65-F5344CB8AC3E}">
        <p14:creationId xmlns:p14="http://schemas.microsoft.com/office/powerpoint/2010/main" val="290079427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850106"/>
          </a:xfrm>
        </p:spPr>
        <p:txBody>
          <a:bodyPr>
            <a:noAutofit/>
          </a:bodyPr>
          <a:lstStyle/>
          <a:p>
            <a:pPr algn="ctr"/>
            <a:r>
              <a:rPr lang="tr-TR" sz="3600" dirty="0" smtClean="0">
                <a:solidFill>
                  <a:schemeClr val="accent1">
                    <a:lumMod val="75000"/>
                  </a:schemeClr>
                </a:solidFill>
              </a:rPr>
              <a:t>KARAR DÜZELTME</a:t>
            </a:r>
            <a:endParaRPr lang="tr-TR" sz="3600" dirty="0">
              <a:solidFill>
                <a:schemeClr val="accent1">
                  <a:lumMod val="75000"/>
                </a:schemeClr>
              </a:solidFill>
            </a:endParaRPr>
          </a:p>
        </p:txBody>
      </p:sp>
      <p:sp>
        <p:nvSpPr>
          <p:cNvPr id="3" name="İçerik Yer Tutucusu 2"/>
          <p:cNvSpPr>
            <a:spLocks noGrp="1"/>
          </p:cNvSpPr>
          <p:nvPr>
            <p:ph idx="1"/>
          </p:nvPr>
        </p:nvSpPr>
        <p:spPr>
          <a:xfrm>
            <a:off x="971600" y="1340768"/>
            <a:ext cx="7488832" cy="5133184"/>
          </a:xfrm>
        </p:spPr>
        <p:txBody>
          <a:bodyPr>
            <a:normAutofit fontScale="77500" lnSpcReduction="20000"/>
          </a:bodyPr>
          <a:lstStyle/>
          <a:p>
            <a:r>
              <a:rPr lang="tr-TR" dirty="0"/>
              <a:t>a) Hükmün esasına etkili iddia ve itirazların kararda karşılanmamış olması. </a:t>
            </a:r>
            <a:endParaRPr lang="tr-TR" dirty="0" smtClean="0"/>
          </a:p>
          <a:p>
            <a:r>
              <a:rPr lang="tr-TR" dirty="0" smtClean="0"/>
              <a:t>b</a:t>
            </a:r>
            <a:r>
              <a:rPr lang="tr-TR" dirty="0"/>
              <a:t>) Bir kararda aynı konu hakkında birbirine aykırı hükümler bulunması</a:t>
            </a:r>
            <a:r>
              <a:rPr lang="tr-TR" dirty="0" smtClean="0"/>
              <a:t>.</a:t>
            </a:r>
          </a:p>
          <a:p>
            <a:r>
              <a:rPr lang="tr-TR" dirty="0" smtClean="0"/>
              <a:t>c</a:t>
            </a:r>
            <a:r>
              <a:rPr lang="tr-TR" dirty="0"/>
              <a:t>) Temyiz incelemesi sırasında hükmün esasını etkileyen belgelerde hile ve sahtekârlığın ortaya çıkmış olması. </a:t>
            </a:r>
            <a:endParaRPr lang="tr-TR" dirty="0" smtClean="0"/>
          </a:p>
          <a:p>
            <a:r>
              <a:rPr lang="tr-TR" dirty="0" smtClean="0"/>
              <a:t>ç) </a:t>
            </a:r>
            <a:r>
              <a:rPr lang="tr-TR" dirty="0"/>
              <a:t>Temyiz sebeplerinden en az birinin mevcut olması</a:t>
            </a:r>
            <a:r>
              <a:rPr lang="tr-TR" dirty="0" smtClean="0"/>
              <a:t>.</a:t>
            </a:r>
          </a:p>
          <a:p>
            <a:r>
              <a:rPr lang="tr-TR" dirty="0" smtClean="0"/>
              <a:t>(</a:t>
            </a:r>
            <a:r>
              <a:rPr lang="tr-TR" dirty="0"/>
              <a:t>2) Karar düzeltilmesi istem ve incelenmesi temyiz şekil ve usulleri dairesinde yürütülür. </a:t>
            </a:r>
            <a:endParaRPr lang="tr-TR" dirty="0" smtClean="0"/>
          </a:p>
          <a:p>
            <a:r>
              <a:rPr lang="tr-TR" dirty="0" smtClean="0"/>
              <a:t>(</a:t>
            </a:r>
            <a:r>
              <a:rPr lang="tr-TR" dirty="0"/>
              <a:t>3) Temyiz Kurulu, karar düzeltilmesi isteminde ileri sürülen sebeplerle bağlıdır. Karar düzeltilmesi istemi, kesin hükmün yerine getirilmesine engel değildir. Verilen karar, ilgililere tebliğ edilir.</a:t>
            </a:r>
          </a:p>
        </p:txBody>
      </p:sp>
      <p:sp>
        <p:nvSpPr>
          <p:cNvPr id="4" name="Slayt Numarası Yer Tutucusu 3"/>
          <p:cNvSpPr>
            <a:spLocks noGrp="1"/>
          </p:cNvSpPr>
          <p:nvPr>
            <p:ph type="sldNum" sz="quarter" idx="12"/>
          </p:nvPr>
        </p:nvSpPr>
        <p:spPr/>
        <p:txBody>
          <a:bodyPr/>
          <a:lstStyle/>
          <a:p>
            <a:fld id="{F302176B-0E47-46AC-8F43-DAB4B8A37D06}" type="slidenum">
              <a:rPr lang="tr-TR" smtClean="0"/>
              <a:t>77</a:t>
            </a:fld>
            <a:endParaRPr lang="tr-TR"/>
          </a:p>
        </p:txBody>
      </p:sp>
    </p:spTree>
    <p:extLst>
      <p:ext uri="{BB962C8B-B14F-4D97-AF65-F5344CB8AC3E}">
        <p14:creationId xmlns:p14="http://schemas.microsoft.com/office/powerpoint/2010/main" val="138490228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979712" y="274638"/>
            <a:ext cx="5945088" cy="634082"/>
          </a:xfrm>
        </p:spPr>
        <p:txBody>
          <a:bodyPr>
            <a:normAutofit fontScale="90000"/>
          </a:bodyPr>
          <a:lstStyle/>
          <a:p>
            <a:pPr algn="ctr"/>
            <a:r>
              <a:rPr lang="tr-TR" dirty="0">
                <a:solidFill>
                  <a:schemeClr val="accent1">
                    <a:lumMod val="60000"/>
                    <a:lumOff val="40000"/>
                  </a:schemeClr>
                </a:solidFill>
              </a:rPr>
              <a:t>SAYIŞTAY YARGILAMASI</a:t>
            </a:r>
            <a:endParaRPr lang="tr-TR" dirty="0"/>
          </a:p>
        </p:txBody>
      </p:sp>
      <p:sp>
        <p:nvSpPr>
          <p:cNvPr id="3" name="İçerik Yer Tutucusu 2"/>
          <p:cNvSpPr>
            <a:spLocks noGrp="1"/>
          </p:cNvSpPr>
          <p:nvPr>
            <p:ph idx="1"/>
          </p:nvPr>
        </p:nvSpPr>
        <p:spPr>
          <a:xfrm>
            <a:off x="1115616" y="1124744"/>
            <a:ext cx="7848872" cy="5349208"/>
          </a:xfrm>
        </p:spPr>
        <p:txBody>
          <a:bodyPr>
            <a:normAutofit fontScale="92500" lnSpcReduction="10000"/>
          </a:bodyPr>
          <a:lstStyle/>
          <a:p>
            <a:pPr algn="ctr">
              <a:lnSpc>
                <a:spcPct val="120000"/>
              </a:lnSpc>
              <a:buNone/>
            </a:pPr>
            <a:r>
              <a:rPr lang="tr-TR" altLang="tr-TR" sz="2800" b="1" i="1" dirty="0">
                <a:solidFill>
                  <a:schemeClr val="accent1">
                    <a:lumMod val="75000"/>
                  </a:schemeClr>
                </a:solidFill>
              </a:rPr>
              <a:t>İlamların İnfazı </a:t>
            </a:r>
          </a:p>
          <a:p>
            <a:pPr algn="just">
              <a:lnSpc>
                <a:spcPct val="120000"/>
              </a:lnSpc>
              <a:buNone/>
            </a:pPr>
            <a:r>
              <a:rPr lang="tr-TR" altLang="tr-TR" sz="3200" dirty="0" smtClean="0"/>
              <a:t>	Sayıştay </a:t>
            </a:r>
            <a:r>
              <a:rPr lang="tr-TR" altLang="tr-TR" sz="3200" dirty="0"/>
              <a:t>ilamları kesinleştikten sonra doksan gün içerisinde yerine getirilir. </a:t>
            </a:r>
            <a:endParaRPr lang="tr-TR" altLang="tr-TR" sz="3200" dirty="0" smtClean="0"/>
          </a:p>
          <a:p>
            <a:pPr algn="just">
              <a:lnSpc>
                <a:spcPct val="120000"/>
              </a:lnSpc>
              <a:buNone/>
            </a:pPr>
            <a:r>
              <a:rPr lang="tr-TR" altLang="tr-TR" dirty="0"/>
              <a:t>	</a:t>
            </a:r>
            <a:r>
              <a:rPr lang="tr-TR" altLang="tr-TR" sz="3200" dirty="0" smtClean="0"/>
              <a:t>İlam hükümlerinin 	yerine getirilmesinden, ilamların gönderildiği </a:t>
            </a:r>
            <a:r>
              <a:rPr lang="tr-TR" altLang="tr-TR" sz="3200" dirty="0"/>
              <a:t>kamu idarelerinin üst yöneticileri sorumludur. </a:t>
            </a:r>
            <a:endParaRPr lang="tr-TR" altLang="tr-TR" sz="3200" dirty="0" smtClean="0"/>
          </a:p>
          <a:p>
            <a:r>
              <a:rPr lang="tr-TR" dirty="0"/>
              <a:t>İlamlarda gösterilen tazmin miktarı hüküm tarihinden itibaren kanuni faize tabi tutularak, 9/6/1932 tarihli ve 2004 sayılı İcra ve İflas Kanunu hükümlerine göre tahsil </a:t>
            </a:r>
            <a:r>
              <a:rPr lang="tr-TR" dirty="0" smtClean="0"/>
              <a:t>olunur.</a:t>
            </a:r>
            <a:endParaRPr lang="tr-TR" altLang="tr-TR" dirty="0"/>
          </a:p>
          <a:p>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78</a:t>
            </a:fld>
            <a:endParaRPr lang="tr-TR"/>
          </a:p>
        </p:txBody>
      </p:sp>
    </p:spTree>
    <p:extLst>
      <p:ext uri="{BB962C8B-B14F-4D97-AF65-F5344CB8AC3E}">
        <p14:creationId xmlns:p14="http://schemas.microsoft.com/office/powerpoint/2010/main" val="53095384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123728" y="332656"/>
            <a:ext cx="5883424" cy="648072"/>
          </a:xfrm>
        </p:spPr>
        <p:txBody>
          <a:bodyPr>
            <a:normAutofit fontScale="90000"/>
          </a:bodyPr>
          <a:lstStyle/>
          <a:p>
            <a:pPr algn="ctr"/>
            <a:r>
              <a:rPr lang="tr-TR" dirty="0" smtClean="0">
                <a:solidFill>
                  <a:schemeClr val="accent1">
                    <a:lumMod val="60000"/>
                    <a:lumOff val="40000"/>
                  </a:schemeClr>
                </a:solidFill>
              </a:rPr>
              <a:t>İLAMLAR</a:t>
            </a:r>
            <a:endParaRPr lang="tr-TR" dirty="0">
              <a:solidFill>
                <a:schemeClr val="accent1">
                  <a:lumMod val="60000"/>
                  <a:lumOff val="40000"/>
                </a:schemeClr>
              </a:solidFill>
            </a:endParaRPr>
          </a:p>
        </p:txBody>
      </p:sp>
      <p:sp>
        <p:nvSpPr>
          <p:cNvPr id="3" name="İçerik Yer Tutucusu 2"/>
          <p:cNvSpPr>
            <a:spLocks noGrp="1"/>
          </p:cNvSpPr>
          <p:nvPr>
            <p:ph idx="1"/>
          </p:nvPr>
        </p:nvSpPr>
        <p:spPr>
          <a:xfrm>
            <a:off x="1187624" y="1124744"/>
            <a:ext cx="7488832" cy="5349208"/>
          </a:xfrm>
        </p:spPr>
        <p:txBody>
          <a:bodyPr>
            <a:normAutofit/>
          </a:bodyPr>
          <a:lstStyle/>
          <a:p>
            <a:pPr>
              <a:lnSpc>
                <a:spcPct val="150000"/>
              </a:lnSpc>
              <a:spcBef>
                <a:spcPts val="0"/>
              </a:spcBef>
            </a:pPr>
            <a:r>
              <a:rPr lang="tr-TR" dirty="0"/>
              <a:t>İlamlar gerekçeli olarak düzenlenir.</a:t>
            </a:r>
            <a:br>
              <a:rPr lang="tr-TR" dirty="0"/>
            </a:br>
            <a:r>
              <a:rPr lang="tr-TR" altLang="tr-TR" dirty="0" smtClean="0">
                <a:solidFill>
                  <a:srgbClr val="FF0000"/>
                </a:solidFill>
              </a:rPr>
              <a:t>Sayıştay </a:t>
            </a:r>
            <a:r>
              <a:rPr lang="tr-TR" altLang="tr-TR" dirty="0">
                <a:solidFill>
                  <a:srgbClr val="FF0000"/>
                </a:solidFill>
              </a:rPr>
              <a:t>ilamları; </a:t>
            </a:r>
            <a:r>
              <a:rPr lang="tr-TR" altLang="tr-TR" dirty="0" smtClean="0"/>
              <a:t>sorumluların </a:t>
            </a:r>
            <a:r>
              <a:rPr lang="tr-TR" altLang="tr-TR" dirty="0"/>
              <a:t>bağlı olduğu kamu idarelerine, genel bütçe kapsamındaki kamu idareleri için Maliye Bakanlığına, </a:t>
            </a:r>
            <a:r>
              <a:rPr lang="tr-TR" altLang="tr-TR" dirty="0" smtClean="0"/>
              <a:t>ilgili </a:t>
            </a:r>
            <a:r>
              <a:rPr lang="tr-TR" altLang="tr-TR" dirty="0"/>
              <a:t>muhasebe birimine ve başsavcılığa tebliğ edilir. </a:t>
            </a:r>
            <a:endParaRPr lang="tr-TR" altLang="tr-TR" dirty="0" smtClean="0"/>
          </a:p>
          <a:p>
            <a:pPr>
              <a:lnSpc>
                <a:spcPct val="150000"/>
              </a:lnSpc>
              <a:spcBef>
                <a:spcPts val="0"/>
              </a:spcBef>
            </a:pPr>
            <a:endParaRPr lang="tr-TR" altLang="tr-TR" dirty="0" smtClean="0"/>
          </a:p>
          <a:p>
            <a:pPr algn="just">
              <a:lnSpc>
                <a:spcPct val="150000"/>
              </a:lnSpc>
              <a:spcBef>
                <a:spcPts val="0"/>
              </a:spcBef>
              <a:buNone/>
            </a:pPr>
            <a:endParaRPr lang="tr-TR" dirty="0"/>
          </a:p>
        </p:txBody>
      </p:sp>
      <p:sp>
        <p:nvSpPr>
          <p:cNvPr id="4" name="Slayt Numarası Yer Tutucusu 3"/>
          <p:cNvSpPr>
            <a:spLocks noGrp="1"/>
          </p:cNvSpPr>
          <p:nvPr>
            <p:ph type="sldNum" sz="quarter" idx="12"/>
          </p:nvPr>
        </p:nvSpPr>
        <p:spPr/>
        <p:txBody>
          <a:bodyPr/>
          <a:lstStyle/>
          <a:p>
            <a:fld id="{F302176B-0E47-46AC-8F43-DAB4B8A37D06}" type="slidenum">
              <a:rPr lang="tr-TR" smtClean="0"/>
              <a:t>79</a:t>
            </a:fld>
            <a:endParaRPr lang="tr-TR"/>
          </a:p>
        </p:txBody>
      </p:sp>
    </p:spTree>
    <p:extLst>
      <p:ext uri="{BB962C8B-B14F-4D97-AF65-F5344CB8AC3E}">
        <p14:creationId xmlns:p14="http://schemas.microsoft.com/office/powerpoint/2010/main" val="10839518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123728" y="476672"/>
            <a:ext cx="6172200" cy="598218"/>
          </a:xfrm>
        </p:spPr>
        <p:txBody>
          <a:bodyPr>
            <a:normAutofit fontScale="90000"/>
          </a:bodyPr>
          <a:lstStyle/>
          <a:p>
            <a:pPr algn="ctr"/>
            <a:r>
              <a:rPr lang="tr-TR" dirty="0" smtClean="0">
                <a:solidFill>
                  <a:schemeClr val="accent3">
                    <a:lumMod val="60000"/>
                    <a:lumOff val="40000"/>
                  </a:schemeClr>
                </a:solidFill>
              </a:rPr>
              <a:t>BÜTÇE HAKKI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403648" y="1196752"/>
            <a:ext cx="7560840" cy="5256584"/>
          </a:xfrm>
        </p:spPr>
        <p:txBody>
          <a:bodyPr>
            <a:normAutofit/>
          </a:bodyPr>
          <a:lstStyle/>
          <a:p>
            <a:pPr algn="just">
              <a:lnSpc>
                <a:spcPct val="160000"/>
              </a:lnSpc>
              <a:spcBef>
                <a:spcPts val="0"/>
              </a:spcBef>
            </a:pPr>
            <a:r>
              <a:rPr lang="tr-TR" sz="3200" b="0" dirty="0" smtClean="0">
                <a:solidFill>
                  <a:schemeClr val="tx1"/>
                </a:solidFill>
                <a:latin typeface="Times New Roman" pitchFamily="18" charset="0"/>
                <a:cs typeface="Times New Roman" pitchFamily="18" charset="0"/>
              </a:rPr>
              <a:t>Bütçe hakkı ise yasama </a:t>
            </a:r>
            <a:r>
              <a:rPr lang="tr-TR" sz="3200" b="0" dirty="0">
                <a:solidFill>
                  <a:schemeClr val="tx1"/>
                </a:solidFill>
                <a:latin typeface="Times New Roman" pitchFamily="18" charset="0"/>
                <a:cs typeface="Times New Roman" pitchFamily="18" charset="0"/>
              </a:rPr>
              <a:t>organının halk adına kamu </a:t>
            </a:r>
            <a:r>
              <a:rPr lang="tr-TR" sz="3200" b="0" dirty="0" smtClean="0">
                <a:solidFill>
                  <a:schemeClr val="tx1"/>
                </a:solidFill>
                <a:latin typeface="Times New Roman" pitchFamily="18" charset="0"/>
                <a:cs typeface="Times New Roman" pitchFamily="18" charset="0"/>
              </a:rPr>
              <a:t>gelirlerini </a:t>
            </a:r>
            <a:r>
              <a:rPr lang="tr-TR" sz="3200" dirty="0" smtClean="0">
                <a:solidFill>
                  <a:schemeClr val="accent3">
                    <a:lumMod val="60000"/>
                    <a:lumOff val="40000"/>
                  </a:schemeClr>
                </a:solidFill>
                <a:latin typeface="Times New Roman" pitchFamily="18" charset="0"/>
                <a:cs typeface="Times New Roman" pitchFamily="18" charset="0"/>
              </a:rPr>
              <a:t>toplayıp</a:t>
            </a:r>
            <a:r>
              <a:rPr lang="tr-TR" sz="3200" b="0" dirty="0" smtClean="0">
                <a:solidFill>
                  <a:schemeClr val="tx1"/>
                </a:solidFill>
                <a:latin typeface="Times New Roman" pitchFamily="18" charset="0"/>
                <a:cs typeface="Times New Roman" pitchFamily="18" charset="0"/>
              </a:rPr>
              <a:t> </a:t>
            </a:r>
            <a:r>
              <a:rPr lang="tr-TR" sz="3200" b="0" dirty="0">
                <a:solidFill>
                  <a:schemeClr val="tx1"/>
                </a:solidFill>
                <a:latin typeface="Times New Roman" pitchFamily="18" charset="0"/>
                <a:cs typeface="Times New Roman" pitchFamily="18" charset="0"/>
              </a:rPr>
              <a:t>yine halk adına bu gelirleri </a:t>
            </a:r>
            <a:r>
              <a:rPr lang="tr-TR" sz="3200" dirty="0">
                <a:solidFill>
                  <a:schemeClr val="accent3">
                    <a:lumMod val="60000"/>
                    <a:lumOff val="40000"/>
                  </a:schemeClr>
                </a:solidFill>
                <a:latin typeface="Times New Roman" pitchFamily="18" charset="0"/>
                <a:cs typeface="Times New Roman" pitchFamily="18" charset="0"/>
              </a:rPr>
              <a:t>harcamasına</a:t>
            </a:r>
            <a:r>
              <a:rPr lang="tr-TR" sz="3200" b="0" dirty="0">
                <a:solidFill>
                  <a:schemeClr val="tx1"/>
                </a:solidFill>
                <a:latin typeface="Times New Roman" pitchFamily="18" charset="0"/>
                <a:cs typeface="Times New Roman" pitchFamily="18" charset="0"/>
              </a:rPr>
              <a:t> "bütçe hakkı"' denilmektedir</a:t>
            </a:r>
            <a:r>
              <a:rPr lang="tr-TR" sz="3200" b="0" dirty="0" smtClean="0">
                <a:solidFill>
                  <a:schemeClr val="tx1"/>
                </a:solidFill>
                <a:latin typeface="Times New Roman" pitchFamily="18" charset="0"/>
                <a:cs typeface="Times New Roman" pitchFamily="18" charset="0"/>
              </a:rPr>
              <a:t>.</a:t>
            </a:r>
            <a:r>
              <a:rPr lang="tr-TR" sz="3200" b="0" dirty="0"/>
              <a:t> </a:t>
            </a:r>
            <a:endParaRPr lang="tr-TR" sz="3200" b="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34279613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332656"/>
            <a:ext cx="7499176" cy="720080"/>
          </a:xfrm>
        </p:spPr>
        <p:txBody>
          <a:bodyPr>
            <a:normAutofit fontScale="90000"/>
          </a:bodyPr>
          <a:lstStyle/>
          <a:p>
            <a:pPr algn="ctr">
              <a:defRPr/>
            </a:pPr>
            <a:r>
              <a:rPr lang="tr-TR" altLang="tr-TR" dirty="0" smtClean="0"/>
              <a:t/>
            </a:r>
            <a:br>
              <a:rPr lang="tr-TR" altLang="tr-TR" dirty="0" smtClean="0"/>
            </a:br>
            <a:r>
              <a:rPr lang="tr-TR" altLang="tr-TR" dirty="0" smtClean="0"/>
              <a:t/>
            </a:r>
            <a:br>
              <a:rPr lang="tr-TR" altLang="tr-TR" dirty="0" smtClean="0"/>
            </a:br>
            <a:r>
              <a:rPr lang="tr-TR" altLang="tr-TR" dirty="0">
                <a:solidFill>
                  <a:srgbClr val="FF0000"/>
                </a:solidFill>
              </a:rPr>
              <a:t>KAMU KAYNAĞI</a:t>
            </a:r>
            <a:r>
              <a:rPr lang="tr-TR" altLang="tr-TR" dirty="0"/>
              <a:t/>
            </a:r>
            <a:br>
              <a:rPr lang="tr-TR" altLang="tr-TR" dirty="0"/>
            </a:br>
            <a:r>
              <a:rPr lang="tr-TR" altLang="tr-TR" dirty="0" smtClean="0"/>
              <a:t/>
            </a:r>
            <a:br>
              <a:rPr lang="tr-TR" altLang="tr-TR" dirty="0" smtClean="0"/>
            </a:br>
            <a:endParaRPr lang="tr-TR" altLang="tr-TR" dirty="0" smtClean="0"/>
          </a:p>
        </p:txBody>
      </p:sp>
      <p:sp>
        <p:nvSpPr>
          <p:cNvPr id="3" name="İçerik Yer Tutucusu 2"/>
          <p:cNvSpPr>
            <a:spLocks noGrp="1"/>
          </p:cNvSpPr>
          <p:nvPr>
            <p:ph idx="1"/>
          </p:nvPr>
        </p:nvSpPr>
        <p:spPr>
          <a:xfrm>
            <a:off x="1187624" y="1196752"/>
            <a:ext cx="7499176" cy="5256584"/>
          </a:xfrm>
        </p:spPr>
        <p:txBody>
          <a:bodyPr>
            <a:normAutofit/>
          </a:bodyPr>
          <a:lstStyle/>
          <a:p>
            <a:pPr marL="82296" indent="0" eaLnBrk="1" hangingPunct="1">
              <a:lnSpc>
                <a:spcPct val="80000"/>
              </a:lnSpc>
              <a:buClr>
                <a:srgbClr val="FFCC00"/>
              </a:buClr>
              <a:buSzPct val="70000"/>
              <a:buNone/>
              <a:defRPr/>
            </a:pPr>
            <a:r>
              <a:rPr lang="tr-TR" altLang="tr-TR" sz="2800" b="1" dirty="0" smtClean="0">
                <a:solidFill>
                  <a:srgbClr val="7030A0"/>
                </a:solidFill>
              </a:rPr>
              <a:t>Kamu kaynağı; Borçlanma suretiyle elde edilen imkânlar dahil  kamuya ait gelirler, taşınır ve taşınmazlar, hesaplarda bulunan para, alacak ve haklar ile her türlü değerler olarak tanımlanmaktadır. </a:t>
            </a:r>
          </a:p>
          <a:p>
            <a:pPr>
              <a:defRPr/>
            </a:pPr>
            <a:r>
              <a:rPr lang="tr-TR" altLang="tr-TR" sz="2800" dirty="0" smtClean="0">
                <a:solidFill>
                  <a:srgbClr val="0070C0"/>
                </a:solidFill>
              </a:rPr>
              <a:t>- Kamu idareleri tarafından toplanan vergi, resim, harç ve diğer yollarla elde edilen nakit</a:t>
            </a:r>
          </a:p>
          <a:p>
            <a:pPr>
              <a:defRPr/>
            </a:pPr>
            <a:r>
              <a:rPr lang="tr-TR" altLang="tr-TR" sz="2800" dirty="0" smtClean="0">
                <a:solidFill>
                  <a:srgbClr val="FF0000"/>
                </a:solidFill>
              </a:rPr>
              <a:t>- Kamu tarafında elde edilmiş kambiyo senetleri, değerler ve haklar</a:t>
            </a:r>
          </a:p>
          <a:p>
            <a:pPr>
              <a:defRPr/>
            </a:pPr>
            <a:r>
              <a:rPr lang="tr-TR" altLang="tr-TR" sz="2800" dirty="0" smtClean="0">
                <a:solidFill>
                  <a:srgbClr val="292929"/>
                </a:solidFill>
              </a:rPr>
              <a:t>- Kamu idarelerinin elinde bulundurduğu  her türlü taşınır ve taşınmazlar</a:t>
            </a: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2BC9D84F-86E6-4B81-878C-D2B7603D13D2}" type="slidenum">
              <a:rPr lang="tr-TR" altLang="tr-TR" sz="1400"/>
              <a:pPr/>
              <a:t>80</a:t>
            </a:fld>
            <a:endParaRPr lang="tr-TR" altLang="tr-TR" sz="1400"/>
          </a:p>
        </p:txBody>
      </p:sp>
    </p:spTree>
    <p:extLst>
      <p:ext uri="{BB962C8B-B14F-4D97-AF65-F5344CB8AC3E}">
        <p14:creationId xmlns:p14="http://schemas.microsoft.com/office/powerpoint/2010/main" val="277371367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47664" y="476672"/>
            <a:ext cx="7139136" cy="720080"/>
          </a:xfrm>
        </p:spPr>
        <p:txBody>
          <a:bodyPr>
            <a:normAutofit fontScale="90000"/>
          </a:bodyPr>
          <a:lstStyle/>
          <a:p>
            <a:pPr algn="ctr">
              <a:defRPr/>
            </a:pPr>
            <a:r>
              <a:rPr lang="tr-TR" altLang="tr-TR" dirty="0" smtClean="0">
                <a:solidFill>
                  <a:srgbClr val="FF0000"/>
                </a:solidFill>
              </a:rPr>
              <a:t>Kamu kaynağı</a:t>
            </a:r>
          </a:p>
        </p:txBody>
      </p:sp>
      <p:sp>
        <p:nvSpPr>
          <p:cNvPr id="3" name="İçerik Yer Tutucusu 2"/>
          <p:cNvSpPr>
            <a:spLocks noGrp="1"/>
          </p:cNvSpPr>
          <p:nvPr>
            <p:ph idx="1"/>
          </p:nvPr>
        </p:nvSpPr>
        <p:spPr>
          <a:xfrm>
            <a:off x="1115616" y="1628800"/>
            <a:ext cx="7571184" cy="4695800"/>
          </a:xfrm>
        </p:spPr>
        <p:txBody>
          <a:bodyPr>
            <a:normAutofit/>
          </a:bodyPr>
          <a:lstStyle/>
          <a:p>
            <a:pPr>
              <a:defRPr/>
            </a:pPr>
            <a:r>
              <a:rPr lang="tr-TR" sz="3600" dirty="0" smtClean="0">
                <a:solidFill>
                  <a:srgbClr val="FF0000"/>
                </a:solidFill>
              </a:rPr>
              <a:t>- Hisse senetlerinin, taşınır ve taşınmaz mallar ile diğer kıymetlerin işletilmesi , kiralanması ve satışından elde edilen gelirler</a:t>
            </a:r>
          </a:p>
          <a:p>
            <a:pPr>
              <a:defRPr/>
            </a:pPr>
            <a:r>
              <a:rPr lang="tr-TR" sz="3600" dirty="0" smtClean="0">
                <a:solidFill>
                  <a:srgbClr val="6600CC"/>
                </a:solidFill>
              </a:rPr>
              <a:t> Kısaca kamu kaynağı; kamu idarelerinin sahip olduğu ve para ile ölçülebilen ve ekonomik değeri olan her şeydir.</a:t>
            </a:r>
            <a:endParaRPr lang="tr-TR" sz="3600" dirty="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0CD5DA49-5855-4186-B80E-F5344991924D}" type="slidenum">
              <a:rPr lang="tr-TR" altLang="tr-TR" sz="1400"/>
              <a:pPr/>
              <a:t>81</a:t>
            </a:fld>
            <a:endParaRPr lang="tr-TR" altLang="tr-TR" sz="1400"/>
          </a:p>
        </p:txBody>
      </p:sp>
    </p:spTree>
    <p:extLst>
      <p:ext uri="{BB962C8B-B14F-4D97-AF65-F5344CB8AC3E}">
        <p14:creationId xmlns:p14="http://schemas.microsoft.com/office/powerpoint/2010/main" val="370136215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852704"/>
          </a:xfrm>
        </p:spPr>
        <p:txBody>
          <a:bodyPr/>
          <a:lstStyle/>
          <a:p>
            <a:pPr algn="ctr">
              <a:defRPr/>
            </a:pPr>
            <a:r>
              <a:rPr lang="tr-TR" dirty="0" smtClean="0">
                <a:solidFill>
                  <a:srgbClr val="FF0000"/>
                </a:solidFill>
              </a:rPr>
              <a:t>Kamu Zararı </a:t>
            </a:r>
            <a:endParaRPr lang="tr-TR" dirty="0">
              <a:solidFill>
                <a:srgbClr val="FF0000"/>
              </a:solidFill>
            </a:endParaRPr>
          </a:p>
        </p:txBody>
      </p:sp>
      <p:sp>
        <p:nvSpPr>
          <p:cNvPr id="3" name="2 İçerik Yer Tutucusu"/>
          <p:cNvSpPr>
            <a:spLocks noGrp="1"/>
          </p:cNvSpPr>
          <p:nvPr>
            <p:ph idx="1"/>
          </p:nvPr>
        </p:nvSpPr>
        <p:spPr>
          <a:xfrm>
            <a:off x="971600" y="1556792"/>
            <a:ext cx="7920880" cy="4968552"/>
          </a:xfrm>
        </p:spPr>
        <p:txBody>
          <a:bodyPr>
            <a:normAutofit/>
          </a:bodyPr>
          <a:lstStyle/>
          <a:p>
            <a:pPr>
              <a:defRPr/>
            </a:pPr>
            <a:r>
              <a:rPr lang="tr-TR" altLang="tr-TR" sz="3200" dirty="0" smtClean="0">
                <a:solidFill>
                  <a:srgbClr val="FF0000"/>
                </a:solidFill>
                <a:latin typeface="+mj-lt"/>
                <a:cs typeface="Arial" charset="0"/>
              </a:rPr>
              <a:t>5018 SAYILI KANUNUN 71.NCİ MADDESİNDE KAMU ZARARI; </a:t>
            </a:r>
            <a:r>
              <a:rPr lang="tr-TR" altLang="tr-TR" sz="3200" dirty="0" smtClean="0">
                <a:solidFill>
                  <a:srgbClr val="6600CC"/>
                </a:solidFill>
                <a:latin typeface="+mj-lt"/>
                <a:cs typeface="Arial" charset="0"/>
              </a:rPr>
              <a:t>“KAMU GÖREVLİLERİNİN KASIT, KUSUR VEYA İHMALLERİNDEN KAYNAKLANAN MEVZUATA AYKIRI KARAR, İŞLEM VEYA EYLEMLERİ SONUCUNDA KAMU KAYNAĞINDA ARTIŞA ENGEL VEYA EKSİLMEYE NEDEN OLUNMASI” </a:t>
            </a:r>
            <a:r>
              <a:rPr lang="tr-TR" altLang="tr-TR" sz="3200" dirty="0" smtClean="0">
                <a:solidFill>
                  <a:srgbClr val="FF0000"/>
                </a:solidFill>
                <a:latin typeface="+mj-lt"/>
                <a:cs typeface="Arial" charset="0"/>
              </a:rPr>
              <a:t>OLARAK TANIMLANMIŞTIR</a:t>
            </a:r>
            <a:endParaRPr lang="tr-TR" altLang="tr-TR" sz="3200" dirty="0" smtClean="0">
              <a:solidFill>
                <a:srgbClr val="FF0000"/>
              </a:solidFill>
              <a:latin typeface="+mj-lt"/>
            </a:endParaRPr>
          </a:p>
        </p:txBody>
      </p:sp>
      <p:sp>
        <p:nvSpPr>
          <p:cNvPr id="4" name="3 Slayt Numarası Yer Tutucusu"/>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C6338C2D-4075-4733-ABB7-F9111D446839}" type="slidenum">
              <a:rPr lang="tr-TR" altLang="tr-TR" sz="1400"/>
              <a:pPr/>
              <a:t>82</a:t>
            </a:fld>
            <a:endParaRPr lang="tr-TR" altLang="tr-TR" sz="1400"/>
          </a:p>
        </p:txBody>
      </p:sp>
    </p:spTree>
    <p:extLst>
      <p:ext uri="{BB962C8B-B14F-4D97-AF65-F5344CB8AC3E}">
        <p14:creationId xmlns:p14="http://schemas.microsoft.com/office/powerpoint/2010/main" val="239487644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31640" y="476672"/>
            <a:ext cx="7355160" cy="792088"/>
          </a:xfrm>
        </p:spPr>
        <p:txBody>
          <a:bodyPr>
            <a:normAutofit/>
          </a:bodyPr>
          <a:lstStyle/>
          <a:p>
            <a:pPr>
              <a:defRPr/>
            </a:pPr>
            <a:r>
              <a:rPr lang="tr-TR" altLang="tr-TR" dirty="0" smtClean="0">
                <a:solidFill>
                  <a:srgbClr val="FF0000"/>
                </a:solidFill>
              </a:rPr>
              <a:t>Kamu zararının unsurları</a:t>
            </a:r>
          </a:p>
        </p:txBody>
      </p:sp>
      <p:sp>
        <p:nvSpPr>
          <p:cNvPr id="3" name="İçerik Yer Tutucusu 2"/>
          <p:cNvSpPr>
            <a:spLocks noGrp="1"/>
          </p:cNvSpPr>
          <p:nvPr>
            <p:ph idx="1"/>
          </p:nvPr>
        </p:nvSpPr>
        <p:spPr>
          <a:xfrm>
            <a:off x="899592" y="1484784"/>
            <a:ext cx="7787208" cy="4839816"/>
          </a:xfrm>
        </p:spPr>
        <p:txBody>
          <a:bodyPr/>
          <a:lstStyle/>
          <a:p>
            <a:pPr>
              <a:defRPr/>
            </a:pPr>
            <a:r>
              <a:rPr lang="tr-TR" altLang="tr-TR" sz="3600" dirty="0" smtClean="0">
                <a:solidFill>
                  <a:srgbClr val="6600CC"/>
                </a:solidFill>
              </a:rPr>
              <a:t>1- Kamu Görevlisi</a:t>
            </a:r>
          </a:p>
          <a:p>
            <a:pPr>
              <a:defRPr/>
            </a:pPr>
            <a:r>
              <a:rPr lang="tr-TR" altLang="tr-TR" sz="3600" dirty="0" smtClean="0">
                <a:solidFill>
                  <a:srgbClr val="C00000"/>
                </a:solidFill>
              </a:rPr>
              <a:t>Kamu zararına neden olacak karar, işlem veya eylem bir kamu görevlisi tarafından gerçekleştirilebilir. </a:t>
            </a:r>
          </a:p>
          <a:p>
            <a:pPr>
              <a:defRPr/>
            </a:pPr>
            <a:r>
              <a:rPr lang="tr-TR" altLang="tr-TR" sz="3600" dirty="0" smtClean="0">
                <a:solidFill>
                  <a:srgbClr val="C00000"/>
                </a:solidFill>
              </a:rPr>
              <a:t>Kamu görevlisi, DMK ya göre memurlar, sözleşmeli personel, geçici personel ve işçilerdir</a:t>
            </a:r>
            <a:r>
              <a:rPr lang="tr-TR" altLang="tr-TR" dirty="0" smtClean="0">
                <a:solidFill>
                  <a:srgbClr val="C00000"/>
                </a:solidFill>
              </a:rPr>
              <a:t>.</a:t>
            </a:r>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5FC20A83-85DF-4CDC-8875-90EBCF6DF464}" type="slidenum">
              <a:rPr lang="tr-TR" altLang="tr-TR" sz="1400"/>
              <a:pPr/>
              <a:t>83</a:t>
            </a:fld>
            <a:endParaRPr lang="tr-TR" altLang="tr-TR" sz="1400"/>
          </a:p>
        </p:txBody>
      </p:sp>
    </p:spTree>
    <p:extLst>
      <p:ext uri="{BB962C8B-B14F-4D97-AF65-F5344CB8AC3E}">
        <p14:creationId xmlns:p14="http://schemas.microsoft.com/office/powerpoint/2010/main" val="338079579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altLang="tr-TR" smtClean="0">
                <a:solidFill>
                  <a:srgbClr val="FF0000"/>
                </a:solidFill>
              </a:rPr>
              <a:t>Kamu zararının unsurları</a:t>
            </a:r>
            <a:endParaRPr lang="tr-TR" altLang="tr-TR" smtClean="0"/>
          </a:p>
        </p:txBody>
      </p:sp>
      <p:sp>
        <p:nvSpPr>
          <p:cNvPr id="3" name="İçerik Yer Tutucusu 2"/>
          <p:cNvSpPr>
            <a:spLocks noGrp="1"/>
          </p:cNvSpPr>
          <p:nvPr>
            <p:ph idx="1"/>
          </p:nvPr>
        </p:nvSpPr>
        <p:spPr/>
        <p:txBody>
          <a:bodyPr>
            <a:normAutofit/>
          </a:bodyPr>
          <a:lstStyle/>
          <a:p>
            <a:pPr>
              <a:defRPr/>
            </a:pPr>
            <a:r>
              <a:rPr lang="tr-TR" altLang="tr-TR" dirty="0" smtClean="0">
                <a:solidFill>
                  <a:srgbClr val="6600CC"/>
                </a:solidFill>
                <a:latin typeface="+mj-lt"/>
              </a:rPr>
              <a:t>2-Kamu görevlisinin karar, işlem ve eylemi</a:t>
            </a:r>
          </a:p>
          <a:p>
            <a:pPr>
              <a:defRPr/>
            </a:pPr>
            <a:r>
              <a:rPr lang="tr-TR" altLang="tr-TR" sz="3000" dirty="0" smtClean="0">
                <a:solidFill>
                  <a:srgbClr val="C00000"/>
                </a:solidFill>
                <a:latin typeface="+mj-lt"/>
              </a:rPr>
              <a:t>Kamu görevlisinin mevzuata aykırı bir karar, işlem ve eylemi söz konusu olacak.</a:t>
            </a:r>
          </a:p>
          <a:p>
            <a:pPr>
              <a:defRPr/>
            </a:pPr>
            <a:r>
              <a:rPr lang="tr-TR" altLang="tr-TR" sz="3000" dirty="0" smtClean="0">
                <a:solidFill>
                  <a:srgbClr val="C00000"/>
                </a:solidFill>
                <a:latin typeface="+mj-lt"/>
              </a:rPr>
              <a:t>İşlem: İdarenin tek yanlı irade açıklamasıdır.</a:t>
            </a:r>
          </a:p>
          <a:p>
            <a:pPr>
              <a:defRPr/>
            </a:pPr>
            <a:r>
              <a:rPr lang="tr-TR" altLang="tr-TR" sz="3000" dirty="0" smtClean="0">
                <a:solidFill>
                  <a:srgbClr val="C00000"/>
                </a:solidFill>
                <a:latin typeface="+mj-lt"/>
              </a:rPr>
              <a:t>Eylem : İdarenin fiziksel olarak sergilediği davranış.</a:t>
            </a:r>
          </a:p>
          <a:p>
            <a:pPr>
              <a:defRPr/>
            </a:pPr>
            <a:r>
              <a:rPr lang="tr-TR" altLang="tr-TR" sz="3000" dirty="0" smtClean="0">
                <a:solidFill>
                  <a:srgbClr val="C00000"/>
                </a:solidFill>
                <a:latin typeface="+mj-lt"/>
              </a:rPr>
              <a:t>Karar: Kişi veya kurul tarafından idari işlemin hazırlanmasına veya sonuçlandırılmasına yönelik iç işlemler. </a:t>
            </a: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252D3369-E87B-4B75-9389-6FF77607606A}" type="slidenum">
              <a:rPr lang="tr-TR" altLang="tr-TR" sz="1400"/>
              <a:pPr/>
              <a:t>84</a:t>
            </a:fld>
            <a:endParaRPr lang="tr-TR" altLang="tr-TR" sz="1400"/>
          </a:p>
        </p:txBody>
      </p:sp>
    </p:spTree>
    <p:extLst>
      <p:ext uri="{BB962C8B-B14F-4D97-AF65-F5344CB8AC3E}">
        <p14:creationId xmlns:p14="http://schemas.microsoft.com/office/powerpoint/2010/main" val="85549662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defRPr/>
            </a:pPr>
            <a:r>
              <a:rPr lang="tr-TR" sz="3600" dirty="0" smtClean="0">
                <a:solidFill>
                  <a:srgbClr val="6600CC"/>
                </a:solidFill>
              </a:rPr>
              <a:t>3-Kamu kaynağında artışa engel veya eksilme</a:t>
            </a:r>
            <a:endParaRPr lang="tr-TR" sz="3600" dirty="0">
              <a:solidFill>
                <a:srgbClr val="6600CC"/>
              </a:solidFill>
            </a:endParaRPr>
          </a:p>
        </p:txBody>
      </p:sp>
      <p:sp>
        <p:nvSpPr>
          <p:cNvPr id="3" name="İçerik Yer Tutucusu 2"/>
          <p:cNvSpPr>
            <a:spLocks noGrp="1"/>
          </p:cNvSpPr>
          <p:nvPr>
            <p:ph idx="1"/>
          </p:nvPr>
        </p:nvSpPr>
        <p:spPr/>
        <p:txBody>
          <a:bodyPr/>
          <a:lstStyle/>
          <a:p>
            <a:pPr>
              <a:defRPr/>
            </a:pPr>
            <a:r>
              <a:rPr lang="tr-TR" dirty="0" smtClean="0">
                <a:solidFill>
                  <a:srgbClr val="C00000"/>
                </a:solidFill>
              </a:rPr>
              <a:t>Kamu görevlisinin karar, işlem ve eyleminin sonucu olarak kamu kaynağında artışa engel veya eksilmeye neden olunması gerekmektedir.</a:t>
            </a:r>
          </a:p>
          <a:p>
            <a:pPr>
              <a:defRPr/>
            </a:pPr>
            <a:r>
              <a:rPr lang="tr-TR" dirty="0" smtClean="0">
                <a:solidFill>
                  <a:srgbClr val="C00000"/>
                </a:solidFill>
              </a:rPr>
              <a:t>Örneğin;</a:t>
            </a:r>
            <a:endParaRPr lang="tr-TR" dirty="0">
              <a:solidFill>
                <a:srgbClr val="C00000"/>
              </a:solidFill>
            </a:endParaRPr>
          </a:p>
          <a:p>
            <a:pPr>
              <a:defRPr/>
            </a:pPr>
            <a:r>
              <a:rPr lang="tr-TR" dirty="0" smtClean="0">
                <a:solidFill>
                  <a:srgbClr val="C00000"/>
                </a:solidFill>
              </a:rPr>
              <a:t>        - Eksik vergi tahsilatı (artışa engel)</a:t>
            </a:r>
          </a:p>
          <a:p>
            <a:pPr>
              <a:defRPr/>
            </a:pPr>
            <a:r>
              <a:rPr lang="tr-TR" dirty="0" smtClean="0">
                <a:solidFill>
                  <a:srgbClr val="C00000"/>
                </a:solidFill>
              </a:rPr>
              <a:t>        - </a:t>
            </a:r>
            <a:r>
              <a:rPr lang="tr-TR" dirty="0" err="1" smtClean="0">
                <a:solidFill>
                  <a:srgbClr val="C00000"/>
                </a:solidFill>
              </a:rPr>
              <a:t>Hakedişin</a:t>
            </a:r>
            <a:r>
              <a:rPr lang="tr-TR" dirty="0" smtClean="0">
                <a:solidFill>
                  <a:srgbClr val="C00000"/>
                </a:solidFill>
              </a:rPr>
              <a:t> fazla ödenmesi (eksilme)</a:t>
            </a:r>
            <a:endParaRPr lang="tr-TR" dirty="0">
              <a:solidFill>
                <a:srgbClr val="C000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043E3004-3B00-429A-9FEF-3616C1096D8C}" type="slidenum">
              <a:rPr lang="tr-TR" altLang="tr-TR" sz="1400"/>
              <a:pPr/>
              <a:t>85</a:t>
            </a:fld>
            <a:endParaRPr lang="tr-TR" altLang="tr-TR" sz="1400"/>
          </a:p>
        </p:txBody>
      </p:sp>
    </p:spTree>
    <p:extLst>
      <p:ext uri="{BB962C8B-B14F-4D97-AF65-F5344CB8AC3E}">
        <p14:creationId xmlns:p14="http://schemas.microsoft.com/office/powerpoint/2010/main" val="286258753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852704"/>
          </a:xfrm>
        </p:spPr>
        <p:txBody>
          <a:bodyPr/>
          <a:lstStyle/>
          <a:p>
            <a:pPr>
              <a:defRPr/>
            </a:pPr>
            <a:r>
              <a:rPr lang="tr-TR" altLang="tr-TR" dirty="0" smtClean="0">
                <a:solidFill>
                  <a:srgbClr val="6600CC"/>
                </a:solidFill>
              </a:rPr>
              <a:t>4-Uygun illiyet bağı</a:t>
            </a:r>
          </a:p>
        </p:txBody>
      </p:sp>
      <p:sp>
        <p:nvSpPr>
          <p:cNvPr id="3" name="İçerik Yer Tutucusu 2"/>
          <p:cNvSpPr>
            <a:spLocks noGrp="1"/>
          </p:cNvSpPr>
          <p:nvPr>
            <p:ph idx="1"/>
          </p:nvPr>
        </p:nvSpPr>
        <p:spPr/>
        <p:txBody>
          <a:bodyPr>
            <a:normAutofit/>
          </a:bodyPr>
          <a:lstStyle/>
          <a:p>
            <a:pPr>
              <a:defRPr/>
            </a:pPr>
            <a:r>
              <a:rPr lang="tr-TR" sz="3200" dirty="0" smtClean="0">
                <a:solidFill>
                  <a:srgbClr val="C00000"/>
                </a:solidFill>
              </a:rPr>
              <a:t>Kamu kaynağında artışa engel veya eksilmeye sebep olma şeklinde gerçekleşen kamu zararının, kamu görevlisinin karar, eylem ve işlemlerinden kaynaklanması gerekmektedir.</a:t>
            </a:r>
          </a:p>
          <a:p>
            <a:pPr>
              <a:defRPr/>
            </a:pPr>
            <a:r>
              <a:rPr lang="tr-TR" sz="3200" dirty="0" smtClean="0">
                <a:solidFill>
                  <a:srgbClr val="C00000"/>
                </a:solidFill>
              </a:rPr>
              <a:t>Nedensellik, sebep-sonuç ilişkisi olacak. </a:t>
            </a:r>
            <a:endParaRPr lang="tr-TR" sz="3200" dirty="0">
              <a:solidFill>
                <a:srgbClr val="C000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B2EAFEEE-209B-4DF3-B118-A1BB7E66F4D1}" type="slidenum">
              <a:rPr lang="tr-TR" altLang="tr-TR" sz="1400"/>
              <a:pPr/>
              <a:t>86</a:t>
            </a:fld>
            <a:endParaRPr lang="tr-TR" altLang="tr-TR" sz="1400"/>
          </a:p>
        </p:txBody>
      </p:sp>
    </p:spTree>
    <p:extLst>
      <p:ext uri="{BB962C8B-B14F-4D97-AF65-F5344CB8AC3E}">
        <p14:creationId xmlns:p14="http://schemas.microsoft.com/office/powerpoint/2010/main" val="389876643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altLang="tr-TR" smtClean="0">
                <a:solidFill>
                  <a:srgbClr val="6600CC"/>
                </a:solidFill>
              </a:rPr>
              <a:t>5-Mevzuata aykırılık</a:t>
            </a:r>
          </a:p>
        </p:txBody>
      </p:sp>
      <p:sp>
        <p:nvSpPr>
          <p:cNvPr id="3" name="İçerik Yer Tutucusu 2"/>
          <p:cNvSpPr>
            <a:spLocks noGrp="1"/>
          </p:cNvSpPr>
          <p:nvPr>
            <p:ph idx="1"/>
          </p:nvPr>
        </p:nvSpPr>
        <p:spPr/>
        <p:txBody>
          <a:bodyPr/>
          <a:lstStyle/>
          <a:p>
            <a:pPr>
              <a:defRPr/>
            </a:pPr>
            <a:r>
              <a:rPr lang="tr-TR" altLang="tr-TR" smtClean="0">
                <a:solidFill>
                  <a:srgbClr val="C00000"/>
                </a:solidFill>
              </a:rPr>
              <a:t>Kamu zararından söz edebilmek için kamu görevlisinin karar, işlem ve eyleminin mevzuata aykırı olması gerekmektedir.</a:t>
            </a:r>
          </a:p>
          <a:p>
            <a:pPr>
              <a:defRPr/>
            </a:pPr>
            <a:endParaRPr lang="tr-TR" altLang="tr-TR" smtClean="0">
              <a:solidFill>
                <a:srgbClr val="C00000"/>
              </a:solidFill>
            </a:endParaRPr>
          </a:p>
          <a:p>
            <a:pPr>
              <a:defRPr/>
            </a:pPr>
            <a:r>
              <a:rPr lang="tr-TR" altLang="tr-TR" smtClean="0">
                <a:solidFill>
                  <a:srgbClr val="C00000"/>
                </a:solidFill>
              </a:rPr>
              <a:t>Mevzuata aykırılık yargı kararı yada inceleme. Araştırma veya soruşturma yahut Sayıştay’ca kesin hükme bağlama şeklinde belirlenebilir.</a:t>
            </a: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F3CC7138-7C70-4077-AE8F-D6752D7A76AA}" type="slidenum">
              <a:rPr lang="tr-TR" altLang="tr-TR" sz="1400"/>
              <a:pPr/>
              <a:t>87</a:t>
            </a:fld>
            <a:endParaRPr lang="tr-TR" altLang="tr-TR" sz="1400"/>
          </a:p>
        </p:txBody>
      </p:sp>
    </p:spTree>
    <p:extLst>
      <p:ext uri="{BB962C8B-B14F-4D97-AF65-F5344CB8AC3E}">
        <p14:creationId xmlns:p14="http://schemas.microsoft.com/office/powerpoint/2010/main" val="355581142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smtClean="0">
                <a:solidFill>
                  <a:srgbClr val="3333CC"/>
                </a:solidFill>
              </a:rPr>
              <a:t>6-Kasıt, kusur, ihmal</a:t>
            </a:r>
            <a:endParaRPr lang="tr-TR" dirty="0">
              <a:solidFill>
                <a:srgbClr val="3333CC"/>
              </a:solidFill>
            </a:endParaRPr>
          </a:p>
        </p:txBody>
      </p:sp>
      <p:sp>
        <p:nvSpPr>
          <p:cNvPr id="3" name="İçerik Yer Tutucusu 2"/>
          <p:cNvSpPr>
            <a:spLocks noGrp="1"/>
          </p:cNvSpPr>
          <p:nvPr>
            <p:ph idx="1"/>
          </p:nvPr>
        </p:nvSpPr>
        <p:spPr/>
        <p:txBody>
          <a:bodyPr/>
          <a:lstStyle/>
          <a:p>
            <a:pPr>
              <a:defRPr/>
            </a:pPr>
            <a:r>
              <a:rPr lang="tr-TR" dirty="0" smtClean="0">
                <a:solidFill>
                  <a:srgbClr val="C00000"/>
                </a:solidFill>
              </a:rPr>
              <a:t>Kamu zararına neden olan ve kamu görevlisince gerçekleştirilen karar, eylem ve işlemin mevzuata aykırılığının yanında ayrıca kasten, kusurlu olarak veya </a:t>
            </a:r>
            <a:r>
              <a:rPr lang="tr-TR" dirty="0" err="1" smtClean="0">
                <a:solidFill>
                  <a:srgbClr val="C00000"/>
                </a:solidFill>
              </a:rPr>
              <a:t>ihmalen</a:t>
            </a:r>
            <a:r>
              <a:rPr lang="tr-TR" dirty="0" smtClean="0">
                <a:solidFill>
                  <a:srgbClr val="C00000"/>
                </a:solidFill>
              </a:rPr>
              <a:t> gerçekleştirilmesi gerekir.</a:t>
            </a:r>
          </a:p>
          <a:p>
            <a:pPr>
              <a:defRPr/>
            </a:pPr>
            <a:r>
              <a:rPr lang="tr-TR" dirty="0" smtClean="0">
                <a:solidFill>
                  <a:srgbClr val="C00000"/>
                </a:solidFill>
              </a:rPr>
              <a:t>Kusur; </a:t>
            </a:r>
            <a:r>
              <a:rPr lang="tr-TR" dirty="0" smtClean="0">
                <a:solidFill>
                  <a:srgbClr val="FF0000"/>
                </a:solidFill>
              </a:rPr>
              <a:t>bir kimsenin hukuk düzeni tarafından tasvip edilmeyen ve uygun görülmeyen davranışıdır.</a:t>
            </a:r>
            <a:endParaRPr lang="tr-TR" dirty="0">
              <a:solidFill>
                <a:srgbClr val="FF00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A778547F-0A9C-4241-9052-5619C503F240}" type="slidenum">
              <a:rPr lang="tr-TR" altLang="tr-TR" sz="1400"/>
              <a:pPr/>
              <a:t>88</a:t>
            </a:fld>
            <a:endParaRPr lang="tr-TR" altLang="tr-TR" sz="1400"/>
          </a:p>
        </p:txBody>
      </p:sp>
    </p:spTree>
    <p:extLst>
      <p:ext uri="{BB962C8B-B14F-4D97-AF65-F5344CB8AC3E}">
        <p14:creationId xmlns:p14="http://schemas.microsoft.com/office/powerpoint/2010/main" val="306000499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15616" y="1124744"/>
            <a:ext cx="7571184" cy="5199856"/>
          </a:xfrm>
        </p:spPr>
        <p:txBody>
          <a:bodyPr/>
          <a:lstStyle/>
          <a:p>
            <a:pPr>
              <a:defRPr/>
            </a:pPr>
            <a:r>
              <a:rPr lang="tr-TR" dirty="0" smtClean="0">
                <a:solidFill>
                  <a:srgbClr val="C00000"/>
                </a:solidFill>
              </a:rPr>
              <a:t>Bir kimse belli bir davranışının sonucunda meydana gelecek zararı bilerek isteyerek hareket ettiği takdirde </a:t>
            </a:r>
            <a:r>
              <a:rPr lang="tr-TR" dirty="0" smtClean="0">
                <a:solidFill>
                  <a:srgbClr val="FF0000"/>
                </a:solidFill>
              </a:rPr>
              <a:t>kasıt,</a:t>
            </a:r>
          </a:p>
          <a:p>
            <a:pPr>
              <a:defRPr/>
            </a:pPr>
            <a:r>
              <a:rPr lang="tr-TR" dirty="0" smtClean="0">
                <a:solidFill>
                  <a:srgbClr val="C00000"/>
                </a:solidFill>
              </a:rPr>
              <a:t>Zararlı sonucun gerçekleşmesini istemediği halde gerekli özeni göstermediği için zarar meydana gelmişse </a:t>
            </a:r>
            <a:r>
              <a:rPr lang="tr-TR" dirty="0" smtClean="0">
                <a:solidFill>
                  <a:srgbClr val="FF0000"/>
                </a:solidFill>
              </a:rPr>
              <a:t>ihmal,</a:t>
            </a:r>
          </a:p>
          <a:p>
            <a:pPr>
              <a:defRPr/>
            </a:pPr>
            <a:r>
              <a:rPr lang="tr-TR" dirty="0" smtClean="0">
                <a:solidFill>
                  <a:srgbClr val="C00000"/>
                </a:solidFill>
              </a:rPr>
              <a:t> </a:t>
            </a:r>
            <a:r>
              <a:rPr lang="tr-TR" dirty="0" err="1" smtClean="0">
                <a:solidFill>
                  <a:srgbClr val="C00000"/>
                </a:solidFill>
              </a:rPr>
              <a:t>Sözkonusudur</a:t>
            </a:r>
            <a:r>
              <a:rPr lang="tr-TR" dirty="0" smtClean="0">
                <a:solidFill>
                  <a:srgbClr val="C00000"/>
                </a:solidFill>
              </a:rPr>
              <a:t>.</a:t>
            </a:r>
            <a:endParaRPr lang="tr-TR" dirty="0">
              <a:solidFill>
                <a:srgbClr val="C00000"/>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4BC24DBE-B45D-469E-A73A-A0B5BC02974D}" type="slidenum">
              <a:rPr lang="tr-TR" altLang="tr-TR" sz="1400"/>
              <a:pPr/>
              <a:t>89</a:t>
            </a:fld>
            <a:endParaRPr lang="tr-TR" altLang="tr-TR" sz="1400"/>
          </a:p>
        </p:txBody>
      </p:sp>
    </p:spTree>
    <p:extLst>
      <p:ext uri="{BB962C8B-B14F-4D97-AF65-F5344CB8AC3E}">
        <p14:creationId xmlns:p14="http://schemas.microsoft.com/office/powerpoint/2010/main" val="26380650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123728" y="476672"/>
            <a:ext cx="6172200" cy="598218"/>
          </a:xfrm>
        </p:spPr>
        <p:txBody>
          <a:bodyPr>
            <a:normAutofit fontScale="90000"/>
          </a:bodyPr>
          <a:lstStyle/>
          <a:p>
            <a:pPr algn="ctr"/>
            <a:r>
              <a:rPr lang="tr-TR" dirty="0" smtClean="0">
                <a:solidFill>
                  <a:schemeClr val="accent3">
                    <a:lumMod val="60000"/>
                    <a:lumOff val="40000"/>
                  </a:schemeClr>
                </a:solidFill>
              </a:rPr>
              <a:t>BÜTÇE VE BÜTÇE HAKKI</a:t>
            </a:r>
            <a:endParaRPr lang="tr-TR" dirty="0">
              <a:solidFill>
                <a:schemeClr val="accent3">
                  <a:lumMod val="60000"/>
                  <a:lumOff val="40000"/>
                </a:schemeClr>
              </a:solidFill>
            </a:endParaRPr>
          </a:p>
        </p:txBody>
      </p:sp>
      <p:sp>
        <p:nvSpPr>
          <p:cNvPr id="3" name="Alt Başlık 2"/>
          <p:cNvSpPr>
            <a:spLocks noGrp="1"/>
          </p:cNvSpPr>
          <p:nvPr>
            <p:ph type="subTitle" idx="1"/>
          </p:nvPr>
        </p:nvSpPr>
        <p:spPr>
          <a:xfrm>
            <a:off x="1907704" y="1340768"/>
            <a:ext cx="6748264" cy="5040560"/>
          </a:xfrm>
        </p:spPr>
        <p:txBody>
          <a:bodyPr>
            <a:noAutofit/>
          </a:bodyPr>
          <a:lstStyle/>
          <a:p>
            <a:pPr algn="just"/>
            <a:r>
              <a:rPr lang="tr-TR" sz="3600" b="0" dirty="0" smtClean="0">
                <a:solidFill>
                  <a:schemeClr val="tx1"/>
                </a:solidFill>
                <a:latin typeface="Times New Roman" pitchFamily="18" charset="0"/>
                <a:cs typeface="Times New Roman" pitchFamily="18" charset="0"/>
              </a:rPr>
              <a:t>Bütçe Kanunu’nun içerisinde değinilmemiş herhangi bir gelir </a:t>
            </a:r>
            <a:r>
              <a:rPr lang="tr-TR" sz="3600" b="0" dirty="0" smtClean="0">
                <a:solidFill>
                  <a:schemeClr val="accent3">
                    <a:lumMod val="60000"/>
                    <a:lumOff val="40000"/>
                  </a:schemeClr>
                </a:solidFill>
                <a:latin typeface="Times New Roman" pitchFamily="18" charset="0"/>
                <a:cs typeface="Times New Roman" pitchFamily="18" charset="0"/>
              </a:rPr>
              <a:t>toplanamayacağı</a:t>
            </a:r>
            <a:r>
              <a:rPr lang="tr-TR" sz="3600" b="0" dirty="0" smtClean="0">
                <a:solidFill>
                  <a:schemeClr val="tx1"/>
                </a:solidFill>
                <a:latin typeface="Times New Roman" pitchFamily="18" charset="0"/>
                <a:cs typeface="Times New Roman" pitchFamily="18" charset="0"/>
              </a:rPr>
              <a:t> gibi Kanunda yer verilmeyen herhangi bir gider de aynı şekilde </a:t>
            </a:r>
            <a:r>
              <a:rPr lang="tr-TR" sz="3600" b="0" dirty="0" smtClean="0">
                <a:solidFill>
                  <a:schemeClr val="accent3">
                    <a:lumMod val="60000"/>
                    <a:lumOff val="40000"/>
                  </a:schemeClr>
                </a:solidFill>
                <a:latin typeface="Times New Roman" pitchFamily="18" charset="0"/>
                <a:cs typeface="Times New Roman" pitchFamily="18" charset="0"/>
              </a:rPr>
              <a:t>yapılamaz</a:t>
            </a:r>
            <a:r>
              <a:rPr lang="tr-TR" sz="3600" b="0" dirty="0" smtClean="0">
                <a:solidFill>
                  <a:schemeClr val="tx1"/>
                </a:solidFill>
                <a:latin typeface="Times New Roman" pitchFamily="18" charset="0"/>
                <a:cs typeface="Times New Roman" pitchFamily="18" charset="0"/>
              </a:rPr>
              <a:t>. </a:t>
            </a:r>
            <a:endParaRPr lang="tr-TR" sz="3600" b="0" dirty="0">
              <a:solidFill>
                <a:schemeClr val="tx1"/>
              </a:solidFill>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4365104"/>
            <a:ext cx="5040560"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279613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59632" y="704088"/>
            <a:ext cx="7427168" cy="924712"/>
          </a:xfrm>
        </p:spPr>
        <p:txBody>
          <a:bodyPr/>
          <a:lstStyle/>
          <a:p>
            <a:pPr>
              <a:defRPr/>
            </a:pPr>
            <a:r>
              <a:rPr lang="tr-TR" dirty="0" smtClean="0">
                <a:solidFill>
                  <a:srgbClr val="FF0000"/>
                </a:solidFill>
              </a:rPr>
              <a:t>Kamu Zararının Tahsili</a:t>
            </a:r>
            <a:endParaRPr lang="tr-TR" dirty="0">
              <a:solidFill>
                <a:srgbClr val="FF0000"/>
              </a:solidFill>
            </a:endParaRPr>
          </a:p>
        </p:txBody>
      </p:sp>
      <p:sp>
        <p:nvSpPr>
          <p:cNvPr id="3" name="İçerik Yer Tutucusu 2"/>
          <p:cNvSpPr>
            <a:spLocks noGrp="1"/>
          </p:cNvSpPr>
          <p:nvPr>
            <p:ph idx="1"/>
          </p:nvPr>
        </p:nvSpPr>
        <p:spPr>
          <a:xfrm>
            <a:off x="1043608" y="1844824"/>
            <a:ext cx="7776864" cy="4479776"/>
          </a:xfrm>
        </p:spPr>
        <p:txBody>
          <a:bodyPr>
            <a:normAutofit/>
          </a:bodyPr>
          <a:lstStyle/>
          <a:p>
            <a:pPr>
              <a:defRPr/>
            </a:pPr>
            <a:r>
              <a:rPr lang="tr-TR" altLang="tr-TR" sz="3200" dirty="0" smtClean="0">
                <a:solidFill>
                  <a:srgbClr val="6600CC"/>
                </a:solidFill>
              </a:rPr>
              <a:t>Kamu Zararının Tahsiline İlişkin Usul ve Esaslar Hakkında Yönetmelik</a:t>
            </a:r>
          </a:p>
          <a:p>
            <a:pPr>
              <a:defRPr/>
            </a:pPr>
            <a:r>
              <a:rPr lang="tr-TR" altLang="tr-TR" sz="3200" b="1" dirty="0" smtClean="0">
                <a:solidFill>
                  <a:srgbClr val="002060"/>
                </a:solidFill>
                <a:effectLst/>
              </a:rPr>
              <a:t>Yayımlandığı Resmi Gazete: 19.10.2006</a:t>
            </a:r>
          </a:p>
          <a:p>
            <a:pPr>
              <a:defRPr/>
            </a:pPr>
            <a:r>
              <a:rPr lang="tr-TR" altLang="tr-TR" sz="3200" b="1" dirty="0" smtClean="0">
                <a:solidFill>
                  <a:srgbClr val="002060"/>
                </a:solidFill>
                <a:effectLst/>
              </a:rPr>
              <a:t>Resmi Gazete Sayısı: 26324</a:t>
            </a:r>
          </a:p>
          <a:p>
            <a:pPr>
              <a:defRPr/>
            </a:pPr>
            <a:r>
              <a:rPr lang="tr-TR" altLang="tr-TR" sz="3200" b="1" dirty="0" smtClean="0">
                <a:solidFill>
                  <a:srgbClr val="002060"/>
                </a:solidFill>
                <a:effectLst/>
              </a:rPr>
              <a:t>Karar : 2006 / 11058 sayılı Bakanlar Kurulu Kararı</a:t>
            </a: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95801A3A-4CB9-4D3E-9361-EB62A452EAAA}" type="slidenum">
              <a:rPr lang="tr-TR" altLang="tr-TR" sz="1400"/>
              <a:pPr/>
              <a:t>90</a:t>
            </a:fld>
            <a:endParaRPr lang="tr-TR" altLang="tr-TR" sz="1400"/>
          </a:p>
        </p:txBody>
      </p:sp>
    </p:spTree>
    <p:extLst>
      <p:ext uri="{BB962C8B-B14F-4D97-AF65-F5344CB8AC3E}">
        <p14:creationId xmlns:p14="http://schemas.microsoft.com/office/powerpoint/2010/main" val="409089904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476672"/>
            <a:ext cx="7499176" cy="936104"/>
          </a:xfrm>
        </p:spPr>
        <p:txBody>
          <a:bodyPr>
            <a:noAutofit/>
          </a:bodyPr>
          <a:lstStyle/>
          <a:p>
            <a:pPr algn="ctr">
              <a:defRPr/>
            </a:pPr>
            <a:r>
              <a:rPr lang="tr-TR" altLang="tr-TR" sz="4400" dirty="0" smtClean="0">
                <a:solidFill>
                  <a:srgbClr val="FF0000"/>
                </a:solidFill>
              </a:rPr>
              <a:t>Yönetmelik - Amaç - Kapsam </a:t>
            </a:r>
          </a:p>
        </p:txBody>
      </p:sp>
      <p:sp>
        <p:nvSpPr>
          <p:cNvPr id="3" name="İçerik Yer Tutucusu 2"/>
          <p:cNvSpPr>
            <a:spLocks noGrp="1"/>
          </p:cNvSpPr>
          <p:nvPr>
            <p:ph idx="1"/>
          </p:nvPr>
        </p:nvSpPr>
        <p:spPr>
          <a:xfrm>
            <a:off x="1115616" y="1628800"/>
            <a:ext cx="7571184" cy="4695800"/>
          </a:xfrm>
        </p:spPr>
        <p:txBody>
          <a:bodyPr>
            <a:normAutofit fontScale="92500" lnSpcReduction="10000"/>
          </a:bodyPr>
          <a:lstStyle/>
          <a:p>
            <a:pPr indent="0" algn="just">
              <a:lnSpc>
                <a:spcPct val="115000"/>
              </a:lnSpc>
              <a:buNone/>
              <a:defRPr/>
            </a:pPr>
            <a:r>
              <a:rPr lang="tr-TR" altLang="tr-TR" sz="3000" b="1" dirty="0" smtClean="0">
                <a:solidFill>
                  <a:srgbClr val="FF0000"/>
                </a:solidFill>
                <a:effectLst/>
                <a:latin typeface="Times New Roman" pitchFamily="18" charset="0"/>
                <a:cs typeface="Times New Roman" pitchFamily="18" charset="0"/>
              </a:rPr>
              <a:t>Bu Yönetmeliğin amacı, </a:t>
            </a:r>
            <a:r>
              <a:rPr lang="tr-TR" altLang="tr-TR" sz="3000" b="1" dirty="0" smtClean="0">
                <a:solidFill>
                  <a:srgbClr val="6600CC"/>
                </a:solidFill>
                <a:effectLst/>
                <a:latin typeface="Times New Roman" pitchFamily="18" charset="0"/>
                <a:cs typeface="Times New Roman" pitchFamily="18" charset="0"/>
              </a:rPr>
              <a:t>kontrol, denetim, inceleme, kesin hükme bağlama veya yargılama sonucunda tespit edilen kamu zararlarının tahsiline ilişkin usul ve esasları belirlemektir.</a:t>
            </a:r>
          </a:p>
          <a:p>
            <a:pPr indent="449263" algn="just">
              <a:lnSpc>
                <a:spcPct val="115000"/>
              </a:lnSpc>
              <a:defRPr/>
            </a:pPr>
            <a:r>
              <a:rPr lang="tr-TR" altLang="tr-TR" sz="3000" b="1" dirty="0" smtClean="0">
                <a:solidFill>
                  <a:srgbClr val="FF0000"/>
                </a:solidFill>
                <a:latin typeface="Times New Roman" pitchFamily="18" charset="0"/>
                <a:cs typeface="Times New Roman" pitchFamily="18" charset="0"/>
              </a:rPr>
              <a:t>Kapsamı; Bu </a:t>
            </a:r>
            <a:r>
              <a:rPr lang="tr-TR" altLang="tr-TR" sz="3000" b="1" dirty="0">
                <a:solidFill>
                  <a:srgbClr val="FF0000"/>
                </a:solidFill>
                <a:latin typeface="Times New Roman" pitchFamily="18" charset="0"/>
                <a:cs typeface="Times New Roman" pitchFamily="18" charset="0"/>
              </a:rPr>
              <a:t>Yönetmelik, </a:t>
            </a:r>
            <a:r>
              <a:rPr lang="tr-TR" altLang="tr-TR" sz="3000" b="1" dirty="0">
                <a:solidFill>
                  <a:srgbClr val="6600CC"/>
                </a:solidFill>
                <a:latin typeface="Times New Roman" pitchFamily="18" charset="0"/>
                <a:cs typeface="Times New Roman" pitchFamily="18" charset="0"/>
              </a:rPr>
              <a:t>düzenleyici ve denetleyici kurumlar hariç olmak üzere, genel yönetim kapsamındaki kamu idarelerinde tespit edilen kamu zararlarından doğan alacakları kapsar.</a:t>
            </a:r>
            <a:endParaRPr lang="tr-TR" altLang="tr-TR" sz="3000" b="1" dirty="0">
              <a:solidFill>
                <a:srgbClr val="6600CC"/>
              </a:solidFill>
              <a:latin typeface="Times New Roman" pitchFamily="18" charset="0"/>
              <a:ea typeface="Calibri" pitchFamily="34" charset="0"/>
              <a:cs typeface="Times New Roman" pitchFamily="18" charset="0"/>
            </a:endParaRPr>
          </a:p>
          <a:p>
            <a:pPr indent="449263" algn="just">
              <a:lnSpc>
                <a:spcPct val="115000"/>
              </a:lnSpc>
              <a:defRPr/>
            </a:pPr>
            <a:endParaRPr lang="tr-TR" altLang="tr-TR" sz="3000" b="1" dirty="0" smtClean="0">
              <a:solidFill>
                <a:srgbClr val="6600CC"/>
              </a:solidFill>
              <a:effectLst/>
              <a:latin typeface="Times New Roman" pitchFamily="18" charset="0"/>
              <a:ea typeface="Calibri" pitchFamily="34" charset="0"/>
              <a:cs typeface="Times New Roman" pitchFamily="18" charset="0"/>
            </a:endParaRPr>
          </a:p>
          <a:p>
            <a:pPr indent="449263">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62610B78-C8BE-4745-92B1-916E040889DD}" type="slidenum">
              <a:rPr lang="tr-TR" altLang="tr-TR" sz="1400"/>
              <a:pPr/>
              <a:t>91</a:t>
            </a:fld>
            <a:endParaRPr lang="tr-TR" altLang="tr-TR" sz="1400"/>
          </a:p>
        </p:txBody>
      </p:sp>
    </p:spTree>
    <p:extLst>
      <p:ext uri="{BB962C8B-B14F-4D97-AF65-F5344CB8AC3E}">
        <p14:creationId xmlns:p14="http://schemas.microsoft.com/office/powerpoint/2010/main" val="271435006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b="1" dirty="0" smtClean="0">
                <a:solidFill>
                  <a:srgbClr val="FF0000"/>
                </a:solidFill>
              </a:rPr>
              <a:t>İstisna</a:t>
            </a:r>
            <a:endParaRPr lang="tr-TR" b="1" dirty="0">
              <a:solidFill>
                <a:srgbClr val="FF0000"/>
              </a:solidFill>
            </a:endParaRPr>
          </a:p>
        </p:txBody>
      </p:sp>
      <p:sp>
        <p:nvSpPr>
          <p:cNvPr id="95235" name="İçerik Yer Tutucusu 2"/>
          <p:cNvSpPr>
            <a:spLocks noGrp="1"/>
          </p:cNvSpPr>
          <p:nvPr>
            <p:ph idx="1"/>
          </p:nvPr>
        </p:nvSpPr>
        <p:spPr/>
        <p:txBody>
          <a:bodyPr>
            <a:normAutofit fontScale="92500" lnSpcReduction="10000"/>
          </a:bodyPr>
          <a:lstStyle/>
          <a:p>
            <a:r>
              <a:rPr lang="tr-TR" altLang="tr-TR" b="1" smtClean="0">
                <a:solidFill>
                  <a:srgbClr val="6600CC"/>
                </a:solidFill>
                <a:effectLst/>
              </a:rPr>
              <a:t>Devlet Memurları Kanununun 1.nci  maddesinin birinci fıkrasında belirtilen memurların kullanımındaki taşınır ve taşınmazlara verdikleri zararlar ile kişilere verdikleri zararlar hakkında bu yönetmelik değil Devlet ve Kişilere Memurlarca Verilen Zararların Nevi ve Miktarının Tespiti, Takibi, Amirlerinin Sorumlulukları, Yapılacak Diğer İşlemler Hakkında Yönetmelik hükümleri uygulanacaktır </a:t>
            </a: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35D80FFE-8077-479A-955A-90632A193E39}" type="slidenum">
              <a:rPr lang="tr-TR" altLang="tr-TR" sz="1400"/>
              <a:pPr/>
              <a:t>92</a:t>
            </a:fld>
            <a:endParaRPr lang="tr-TR" altLang="tr-TR" sz="1400"/>
          </a:p>
        </p:txBody>
      </p:sp>
    </p:spTree>
    <p:extLst>
      <p:ext uri="{BB962C8B-B14F-4D97-AF65-F5344CB8AC3E}">
        <p14:creationId xmlns:p14="http://schemas.microsoft.com/office/powerpoint/2010/main" val="249713563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defRPr/>
            </a:pPr>
            <a:r>
              <a:rPr lang="tr-TR" altLang="tr-TR" b="1" smtClean="0">
                <a:solidFill>
                  <a:srgbClr val="FF0000"/>
                </a:solidFill>
                <a:effectLst/>
              </a:rPr>
              <a:t>DMK 1.nci  maddesinin birinci fıkrasında belirtilen memurlar</a:t>
            </a:r>
            <a:endParaRPr lang="tr-TR" altLang="tr-TR" smtClean="0">
              <a:solidFill>
                <a:srgbClr val="FF0000"/>
              </a:solidFill>
            </a:endParaRPr>
          </a:p>
        </p:txBody>
      </p:sp>
      <p:sp>
        <p:nvSpPr>
          <p:cNvPr id="3" name="İçerik Yer Tutucusu 2"/>
          <p:cNvSpPr>
            <a:spLocks noGrp="1"/>
          </p:cNvSpPr>
          <p:nvPr>
            <p:ph idx="1"/>
          </p:nvPr>
        </p:nvSpPr>
        <p:spPr/>
        <p:txBody>
          <a:bodyPr>
            <a:normAutofit lnSpcReduction="10000"/>
          </a:bodyPr>
          <a:lstStyle/>
          <a:p>
            <a:pPr>
              <a:defRPr/>
            </a:pPr>
            <a:r>
              <a:rPr lang="tr-TR" altLang="tr-TR" smtClean="0">
                <a:effectLst/>
              </a:rPr>
              <a:t>	</a:t>
            </a:r>
            <a:r>
              <a:rPr lang="tr-TR" altLang="tr-TR" b="1" smtClean="0">
                <a:solidFill>
                  <a:srgbClr val="3333CC"/>
                </a:solidFill>
                <a:effectLst/>
              </a:rPr>
              <a:t>Genel ve Katma Bütçeli Kurumlar, İl Özel İdareleri, Belediyeler, İl Özel İdareleri ve Belediyelerin kurdukları birlikler ile bunlara bağlı döner sermayeli kuruluşlarda, kanunlarla kurulan fonlarda, kefalet sandıklarında veya Beden Terbiyesi Bölge Müdürlüklerinde çalışan memurlardır.</a:t>
            </a:r>
          </a:p>
          <a:p>
            <a:pPr>
              <a:defRPr/>
            </a:pPr>
            <a:endParaRPr lang="tr-TR" altLang="tr-TR"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ECE602EA-BFB7-4941-8070-25FDC60BAAD1}" type="slidenum">
              <a:rPr lang="tr-TR" altLang="tr-TR" sz="1400"/>
              <a:pPr/>
              <a:t>93</a:t>
            </a:fld>
            <a:endParaRPr lang="tr-TR" altLang="tr-TR" sz="1400"/>
          </a:p>
        </p:txBody>
      </p:sp>
    </p:spTree>
    <p:extLst>
      <p:ext uri="{BB962C8B-B14F-4D97-AF65-F5344CB8AC3E}">
        <p14:creationId xmlns:p14="http://schemas.microsoft.com/office/powerpoint/2010/main" val="361411107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59632" y="476672"/>
            <a:ext cx="7427168" cy="1008112"/>
          </a:xfrm>
        </p:spPr>
        <p:txBody>
          <a:bodyPr>
            <a:normAutofit/>
          </a:bodyPr>
          <a:lstStyle/>
          <a:p>
            <a:pPr algn="ctr">
              <a:defRPr/>
            </a:pPr>
            <a:r>
              <a:rPr lang="tr-TR" dirty="0" smtClean="0">
                <a:solidFill>
                  <a:srgbClr val="FF0000"/>
                </a:solidFill>
              </a:rPr>
              <a:t>Sorumluluk (Yön: Md.5)</a:t>
            </a:r>
            <a:endParaRPr lang="tr-TR" dirty="0">
              <a:solidFill>
                <a:srgbClr val="FF0000"/>
              </a:solidFill>
            </a:endParaRPr>
          </a:p>
        </p:txBody>
      </p:sp>
      <p:sp>
        <p:nvSpPr>
          <p:cNvPr id="3" name="İçerik Yer Tutucusu 2"/>
          <p:cNvSpPr>
            <a:spLocks noGrp="1"/>
          </p:cNvSpPr>
          <p:nvPr>
            <p:ph idx="1"/>
          </p:nvPr>
        </p:nvSpPr>
        <p:spPr>
          <a:xfrm>
            <a:off x="1043608" y="1772816"/>
            <a:ext cx="7643192" cy="4551784"/>
          </a:xfrm>
        </p:spPr>
        <p:txBody>
          <a:bodyPr>
            <a:normAutofit fontScale="92500"/>
          </a:bodyPr>
          <a:lstStyle/>
          <a:p>
            <a:pPr indent="449263" algn="just">
              <a:lnSpc>
                <a:spcPct val="115000"/>
              </a:lnSpc>
              <a:defRPr/>
            </a:pPr>
            <a:r>
              <a:rPr lang="tr-TR" altLang="tr-TR" sz="3200" b="1" dirty="0" smtClean="0">
                <a:solidFill>
                  <a:srgbClr val="FF0000"/>
                </a:solidFill>
                <a:effectLst/>
                <a:latin typeface="Times New Roman" pitchFamily="18" charset="0"/>
                <a:cs typeface="Times New Roman" pitchFamily="18" charset="0"/>
              </a:rPr>
              <a:t>Kamu görevlileri; </a:t>
            </a:r>
            <a:r>
              <a:rPr lang="tr-TR" altLang="tr-TR" sz="3200" b="1" dirty="0" smtClean="0">
                <a:solidFill>
                  <a:srgbClr val="3333CC"/>
                </a:solidFill>
                <a:effectLst/>
                <a:latin typeface="Times New Roman" pitchFamily="18" charset="0"/>
                <a:cs typeface="Times New Roman" pitchFamily="18" charset="0"/>
              </a:rPr>
              <a:t>kamu kaynaklarının </a:t>
            </a:r>
            <a:r>
              <a:rPr lang="tr-TR" altLang="tr-TR" sz="3200" b="1" dirty="0" smtClean="0">
                <a:solidFill>
                  <a:srgbClr val="3333CC"/>
                </a:solidFill>
                <a:effectLst>
                  <a:outerShdw blurRad="38100" dist="38100" dir="2700000" algn="tl">
                    <a:srgbClr val="000000">
                      <a:alpha val="43137"/>
                    </a:srgbClr>
                  </a:outerShdw>
                </a:effectLst>
                <a:latin typeface="Times New Roman" pitchFamily="18" charset="0"/>
                <a:cs typeface="Times New Roman" pitchFamily="18" charset="0"/>
              </a:rPr>
              <a:t>etkili, ekonomik, verimli ve hukuka uygun </a:t>
            </a:r>
            <a:r>
              <a:rPr lang="tr-TR" altLang="tr-TR" sz="3200" b="1" dirty="0" smtClean="0">
                <a:solidFill>
                  <a:srgbClr val="3333CC"/>
                </a:solidFill>
                <a:effectLst/>
                <a:latin typeface="Times New Roman" pitchFamily="18" charset="0"/>
                <a:cs typeface="Times New Roman" pitchFamily="18" charset="0"/>
              </a:rPr>
              <a:t>olarak elde edilmesinden, yönetilmesinden, kullanılmasından, korunmasından, kötüye kullanılmaması ve </a:t>
            </a:r>
            <a:r>
              <a:rPr lang="tr-TR" altLang="tr-TR" sz="3200" b="1" u="sng" dirty="0" smtClean="0">
                <a:solidFill>
                  <a:srgbClr val="3333CC"/>
                </a:solidFill>
                <a:effectLst/>
                <a:latin typeface="Times New Roman" pitchFamily="18" charset="0"/>
                <a:cs typeface="Times New Roman" pitchFamily="18" charset="0"/>
              </a:rPr>
              <a:t>her an hizmete hazır bulundurulması</a:t>
            </a:r>
            <a:r>
              <a:rPr lang="tr-TR" altLang="tr-TR" sz="3200" b="1" dirty="0" smtClean="0">
                <a:solidFill>
                  <a:srgbClr val="3333CC"/>
                </a:solidFill>
                <a:effectLst/>
                <a:latin typeface="Times New Roman" pitchFamily="18" charset="0"/>
                <a:cs typeface="Times New Roman" pitchFamily="18" charset="0"/>
              </a:rPr>
              <a:t> için gerekli önlemlerin alınmasından sorumludurlar.</a:t>
            </a:r>
            <a:endParaRPr lang="tr-TR" altLang="tr-TR" sz="3200" b="1" dirty="0" smtClean="0">
              <a:solidFill>
                <a:srgbClr val="3333CC"/>
              </a:solidFill>
              <a:effectLst/>
              <a:latin typeface="Times New Roman" pitchFamily="18" charset="0"/>
              <a:ea typeface="Calibri" pitchFamily="34" charset="0"/>
              <a:cs typeface="Times New Roman" pitchFamily="18" charset="0"/>
            </a:endParaRPr>
          </a:p>
          <a:p>
            <a:pPr indent="449263">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7E197F90-A01C-4F3C-8726-33D1D70FEA5F}" type="slidenum">
              <a:rPr lang="tr-TR" altLang="tr-TR" sz="1400"/>
              <a:pPr/>
              <a:t>94</a:t>
            </a:fld>
            <a:endParaRPr lang="tr-TR" altLang="tr-TR" sz="1400"/>
          </a:p>
        </p:txBody>
      </p:sp>
    </p:spTree>
    <p:extLst>
      <p:ext uri="{BB962C8B-B14F-4D97-AF65-F5344CB8AC3E}">
        <p14:creationId xmlns:p14="http://schemas.microsoft.com/office/powerpoint/2010/main" val="417549214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259632" y="764704"/>
            <a:ext cx="7427168" cy="5760640"/>
          </a:xfrm>
        </p:spPr>
        <p:txBody>
          <a:bodyPr>
            <a:normAutofit fontScale="92500"/>
          </a:bodyPr>
          <a:lstStyle/>
          <a:p>
            <a:pPr>
              <a:defRPr/>
            </a:pPr>
            <a:r>
              <a:rPr lang="tr-TR" altLang="tr-TR" dirty="0" smtClean="0">
                <a:solidFill>
                  <a:srgbClr val="FF0000"/>
                </a:solidFill>
                <a:effectLst/>
              </a:rPr>
              <a:t>Etkililik: </a:t>
            </a:r>
            <a:r>
              <a:rPr lang="tr-TR" altLang="tr-TR" dirty="0" smtClean="0">
                <a:effectLst/>
              </a:rPr>
              <a:t>Bir faaliyetin, planlanan ve gerçekleşen etkisi arasındaki ilişkiyi, hedefe ulaşma derecesini ve yerindeliğini,</a:t>
            </a:r>
            <a:endParaRPr lang="tr-TR" altLang="tr-TR" dirty="0" smtClean="0">
              <a:effectLst/>
            </a:endParaRPr>
          </a:p>
          <a:p>
            <a:pPr>
              <a:defRPr/>
            </a:pPr>
            <a:r>
              <a:rPr lang="tr-TR" altLang="tr-TR" dirty="0" smtClean="0">
                <a:solidFill>
                  <a:srgbClr val="FF0000"/>
                </a:solidFill>
                <a:effectLst/>
              </a:rPr>
              <a:t>Ekonomiklik:</a:t>
            </a:r>
            <a:r>
              <a:rPr lang="tr-TR" altLang="tr-TR" dirty="0" smtClean="0">
                <a:effectLst/>
              </a:rPr>
              <a:t> B</a:t>
            </a:r>
            <a:r>
              <a:rPr lang="tr-TR" dirty="0" smtClean="0"/>
              <a:t>ir faaliyetin planlanmış sonuçlarına ya da çıktılarına ulaşmak için kullanılan kaynakların maliyetini en aza indirme,</a:t>
            </a:r>
            <a:endParaRPr lang="tr-TR" dirty="0">
              <a:solidFill>
                <a:schemeClr val="accent2"/>
              </a:solidFill>
            </a:endParaRPr>
          </a:p>
          <a:p>
            <a:pPr>
              <a:defRPr/>
            </a:pPr>
            <a:r>
              <a:rPr lang="tr-TR" altLang="tr-TR" dirty="0" smtClean="0">
                <a:solidFill>
                  <a:srgbClr val="FF0000"/>
                </a:solidFill>
              </a:rPr>
              <a:t>Verimlilik:</a:t>
            </a:r>
            <a:r>
              <a:rPr lang="tr-TR" dirty="0"/>
              <a:t> Kullanılan kaynaklarla,</a:t>
            </a:r>
            <a:r>
              <a:rPr lang="tr-TR" altLang="tr-TR" dirty="0" smtClean="0">
                <a:solidFill>
                  <a:srgbClr val="FF0000"/>
                </a:solidFill>
              </a:rPr>
              <a:t> </a:t>
            </a:r>
            <a:r>
              <a:rPr lang="tr-TR" altLang="tr-TR" dirty="0" smtClean="0"/>
              <a:t>bir faaliyetin sonuçlarını ya da çıktılarını azamiye çıkarma,</a:t>
            </a:r>
          </a:p>
          <a:p>
            <a:pPr marL="82296" indent="0">
              <a:buNone/>
              <a:defRPr/>
            </a:pPr>
            <a:r>
              <a:rPr lang="tr-TR" altLang="tr-TR" sz="3000" dirty="0" smtClean="0"/>
              <a:t>(İç Denetçilerin Çalışma Esas ve Usulleri Hakkında </a:t>
            </a:r>
            <a:r>
              <a:rPr lang="tr-TR" altLang="tr-TR" sz="3000" dirty="0" err="1" smtClean="0"/>
              <a:t>Yönetmelik’de</a:t>
            </a:r>
            <a:r>
              <a:rPr lang="tr-TR" altLang="tr-TR" sz="3000" dirty="0" smtClean="0"/>
              <a:t>) şeklinde tanımlanmıştır.</a:t>
            </a:r>
          </a:p>
          <a:p>
            <a:pPr>
              <a:defRPr/>
            </a:pPr>
            <a:endParaRPr lang="tr-TR" altLang="tr-TR" dirty="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6BE5C73D-387D-40E7-AE5B-E834D6DDFAFE}" type="slidenum">
              <a:rPr lang="tr-TR" altLang="tr-TR" sz="1400"/>
              <a:pPr/>
              <a:t>95</a:t>
            </a:fld>
            <a:endParaRPr lang="tr-TR" altLang="tr-TR" sz="1400"/>
          </a:p>
        </p:txBody>
      </p:sp>
    </p:spTree>
    <p:extLst>
      <p:ext uri="{BB962C8B-B14F-4D97-AF65-F5344CB8AC3E}">
        <p14:creationId xmlns:p14="http://schemas.microsoft.com/office/powerpoint/2010/main" val="156380685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15616" y="620688"/>
            <a:ext cx="7571184" cy="5472608"/>
          </a:xfrm>
        </p:spPr>
        <p:txBody>
          <a:bodyPr>
            <a:normAutofit/>
          </a:bodyPr>
          <a:lstStyle/>
          <a:p>
            <a:pPr indent="0" algn="just">
              <a:lnSpc>
                <a:spcPct val="115000"/>
              </a:lnSpc>
              <a:buNone/>
              <a:defRPr/>
            </a:pPr>
            <a:endParaRPr lang="tr-TR" altLang="tr-TR" dirty="0" smtClean="0">
              <a:solidFill>
                <a:srgbClr val="FF0000"/>
              </a:solidFill>
              <a:effectLst/>
              <a:latin typeface="Times New Roman" pitchFamily="18" charset="0"/>
              <a:cs typeface="Times New Roman" pitchFamily="18" charset="0"/>
            </a:endParaRPr>
          </a:p>
          <a:p>
            <a:pPr indent="449263" algn="just">
              <a:lnSpc>
                <a:spcPct val="115000"/>
              </a:lnSpc>
              <a:defRPr/>
            </a:pPr>
            <a:r>
              <a:rPr lang="tr-TR" altLang="tr-TR" dirty="0" smtClean="0">
                <a:solidFill>
                  <a:srgbClr val="FF0000"/>
                </a:solidFill>
                <a:effectLst/>
                <a:latin typeface="Times New Roman" pitchFamily="18" charset="0"/>
                <a:cs typeface="Times New Roman" pitchFamily="18" charset="0"/>
              </a:rPr>
              <a:t>Kontrol</a:t>
            </a:r>
            <a:r>
              <a:rPr lang="tr-TR" altLang="tr-TR" dirty="0" smtClean="0">
                <a:solidFill>
                  <a:srgbClr val="FF0000"/>
                </a:solidFill>
                <a:effectLst/>
                <a:latin typeface="Times New Roman" pitchFamily="18" charset="0"/>
                <a:cs typeface="Times New Roman" pitchFamily="18" charset="0"/>
              </a:rPr>
              <a:t>, denetim, inceleme, kesin hükme bağlama veya yargılama sonucunda tespit edilen kamu zararının geri ödenmesi sürecine, kamu görevlileri ile birlikte ilgililer de dahil edilir</a:t>
            </a:r>
            <a:r>
              <a:rPr lang="tr-TR" altLang="tr-TR" dirty="0" smtClean="0">
                <a:solidFill>
                  <a:srgbClr val="FF0000"/>
                </a:solidFill>
                <a:effectLst/>
                <a:latin typeface="Times New Roman" pitchFamily="18" charset="0"/>
                <a:cs typeface="Times New Roman" pitchFamily="18" charset="0"/>
              </a:rPr>
              <a:t>.</a:t>
            </a:r>
            <a:endParaRPr lang="tr-TR" altLang="tr-TR" dirty="0" smtClean="0">
              <a:effectLst/>
              <a:latin typeface="Times New Roman" pitchFamily="18" charset="0"/>
              <a:cs typeface="Times New Roman" pitchFamily="18" charset="0"/>
            </a:endParaRPr>
          </a:p>
          <a:p>
            <a:pPr indent="449263" algn="just">
              <a:lnSpc>
                <a:spcPct val="115000"/>
              </a:lnSpc>
              <a:defRPr/>
            </a:pPr>
            <a:r>
              <a:rPr lang="tr-TR" altLang="tr-TR" dirty="0" smtClean="0">
                <a:solidFill>
                  <a:srgbClr val="FF0000"/>
                </a:solidFill>
                <a:effectLst/>
                <a:latin typeface="Times New Roman" pitchFamily="18" charset="0"/>
                <a:cs typeface="Times New Roman" pitchFamily="18" charset="0"/>
              </a:rPr>
              <a:t>İlgili:</a:t>
            </a:r>
            <a:r>
              <a:rPr lang="tr-TR" altLang="tr-TR" dirty="0" smtClean="0">
                <a:effectLst/>
                <a:latin typeface="Times New Roman" pitchFamily="18" charset="0"/>
                <a:cs typeface="Times New Roman" pitchFamily="18" charset="0"/>
              </a:rPr>
              <a:t> </a:t>
            </a:r>
            <a:r>
              <a:rPr lang="tr-TR" altLang="tr-TR" b="1" dirty="0" smtClean="0">
                <a:solidFill>
                  <a:srgbClr val="6600CC"/>
                </a:solidFill>
                <a:effectLst/>
                <a:latin typeface="Times New Roman" pitchFamily="18" charset="0"/>
                <a:cs typeface="Times New Roman" pitchFamily="18" charset="0"/>
              </a:rPr>
              <a:t>Kendisine yersiz veya fazla ödeme yapılan gerçek ve/veya tüzel kişi ya da kişilerdir</a:t>
            </a:r>
            <a:endParaRPr lang="tr-TR" altLang="tr-TR" sz="3600" b="1" dirty="0" smtClean="0">
              <a:solidFill>
                <a:srgbClr val="6600CC"/>
              </a:solidFill>
              <a:effectLst/>
              <a:latin typeface="Times New Roman" pitchFamily="18" charset="0"/>
              <a:ea typeface="Calibri" pitchFamily="34" charset="0"/>
              <a:cs typeface="Calibri" pitchFamily="34" charset="0"/>
            </a:endParaRPr>
          </a:p>
          <a:p>
            <a:pPr indent="449263">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CA326207-6391-46FA-820A-6E37C8AC1E6A}" type="slidenum">
              <a:rPr lang="tr-TR" altLang="tr-TR" sz="1400"/>
              <a:pPr/>
              <a:t>96</a:t>
            </a:fld>
            <a:endParaRPr lang="tr-TR" altLang="tr-TR" sz="1400"/>
          </a:p>
        </p:txBody>
      </p:sp>
    </p:spTree>
    <p:extLst>
      <p:ext uri="{BB962C8B-B14F-4D97-AF65-F5344CB8AC3E}">
        <p14:creationId xmlns:p14="http://schemas.microsoft.com/office/powerpoint/2010/main" val="344108915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704088"/>
            <a:ext cx="8229600" cy="636680"/>
          </a:xfrm>
        </p:spPr>
        <p:txBody>
          <a:bodyPr>
            <a:normAutofit fontScale="90000"/>
          </a:bodyPr>
          <a:lstStyle/>
          <a:p>
            <a:pPr algn="ctr">
              <a:defRPr/>
            </a:pPr>
            <a:r>
              <a:rPr lang="tr-TR" dirty="0" smtClean="0">
                <a:solidFill>
                  <a:srgbClr val="FF0000"/>
                </a:solidFill>
              </a:rPr>
              <a:t>Kamu Zararının Belirlenmesi</a:t>
            </a:r>
            <a:endParaRPr lang="tr-TR" dirty="0">
              <a:solidFill>
                <a:srgbClr val="FF0000"/>
              </a:solidFill>
            </a:endParaRPr>
          </a:p>
        </p:txBody>
      </p:sp>
      <p:sp>
        <p:nvSpPr>
          <p:cNvPr id="3" name="İçerik Yer Tutucusu 2"/>
          <p:cNvSpPr>
            <a:spLocks noGrp="1"/>
          </p:cNvSpPr>
          <p:nvPr>
            <p:ph idx="1"/>
          </p:nvPr>
        </p:nvSpPr>
        <p:spPr>
          <a:xfrm>
            <a:off x="1043608" y="1628800"/>
            <a:ext cx="7643192" cy="4695800"/>
          </a:xfrm>
        </p:spPr>
        <p:txBody>
          <a:bodyPr/>
          <a:lstStyle/>
          <a:p>
            <a:pPr indent="449263" algn="just">
              <a:lnSpc>
                <a:spcPct val="115000"/>
              </a:lnSpc>
              <a:defRPr/>
            </a:pPr>
            <a:r>
              <a:rPr lang="tr-TR" altLang="tr-TR" b="1" dirty="0" smtClean="0">
                <a:solidFill>
                  <a:srgbClr val="FF0000"/>
                </a:solidFill>
                <a:effectLst/>
                <a:latin typeface="Times New Roman" pitchFamily="18" charset="0"/>
                <a:cs typeface="Times New Roman" pitchFamily="18" charset="0"/>
              </a:rPr>
              <a:t>Kamu zararının belirlenmesinde 9 esas belirlenmiştir. Bunlar:</a:t>
            </a:r>
          </a:p>
          <a:p>
            <a:pPr indent="449263" algn="just">
              <a:lnSpc>
                <a:spcPct val="115000"/>
              </a:lnSpc>
              <a:defRPr/>
            </a:pPr>
            <a:r>
              <a:rPr lang="tr-TR" altLang="tr-TR" sz="2800" b="1" dirty="0" smtClean="0">
                <a:solidFill>
                  <a:srgbClr val="6600CC"/>
                </a:solidFill>
                <a:effectLst/>
                <a:latin typeface="Times New Roman" pitchFamily="18" charset="0"/>
                <a:cs typeface="Times New Roman" pitchFamily="18" charset="0"/>
              </a:rPr>
              <a:t>a) Yapılan iş, alınan mal veya hizmet karşılığı olarak ilgili mevzuatında belirtilen ya da mevzuatında öngörülen karar, onay, sözleşme ve benzeri belgelerde belirlenen tutardan fazla ödeme yapılması,</a:t>
            </a:r>
            <a:endParaRPr lang="tr-TR" altLang="tr-TR" sz="2800" b="1" dirty="0" smtClean="0">
              <a:solidFill>
                <a:srgbClr val="6600CC"/>
              </a:solidFill>
              <a:effectLst/>
              <a:latin typeface="Times New Roman" pitchFamily="18" charset="0"/>
              <a:ea typeface="Calibri" pitchFamily="34" charset="0"/>
              <a:cs typeface="Calibri" pitchFamily="34" charset="0"/>
            </a:endParaRPr>
          </a:p>
          <a:p>
            <a:pPr indent="449263">
              <a:defRPr/>
            </a:pPr>
            <a:endParaRPr lang="tr-TR" altLang="tr-TR" sz="2800" b="1" dirty="0" smtClean="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8DE5DFCD-D183-42B1-95FB-A17F115B9E2D}" type="slidenum">
              <a:rPr lang="tr-TR" altLang="tr-TR" sz="1400"/>
              <a:pPr/>
              <a:t>97</a:t>
            </a:fld>
            <a:endParaRPr lang="tr-TR" altLang="tr-TR" sz="1400"/>
          </a:p>
        </p:txBody>
      </p:sp>
    </p:spTree>
    <p:extLst>
      <p:ext uri="{BB962C8B-B14F-4D97-AF65-F5344CB8AC3E}">
        <p14:creationId xmlns:p14="http://schemas.microsoft.com/office/powerpoint/2010/main" val="407863251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87624" y="836712"/>
            <a:ext cx="7776864" cy="5397232"/>
          </a:xfrm>
        </p:spPr>
        <p:txBody>
          <a:bodyPr/>
          <a:lstStyle/>
          <a:p>
            <a:pPr marL="82296" indent="0">
              <a:buNone/>
              <a:defRPr/>
            </a:pPr>
            <a:r>
              <a:rPr lang="tr-TR" altLang="tr-TR" sz="3600" b="1" dirty="0" smtClean="0">
                <a:solidFill>
                  <a:srgbClr val="6600CC"/>
                </a:solidFill>
                <a:effectLst/>
                <a:latin typeface="Times New Roman" pitchFamily="18" charset="0"/>
                <a:cs typeface="Times New Roman" pitchFamily="18" charset="0"/>
              </a:rPr>
              <a:t>b</a:t>
            </a:r>
            <a:r>
              <a:rPr lang="tr-TR" altLang="tr-TR" sz="3600" b="1" dirty="0" smtClean="0">
                <a:solidFill>
                  <a:srgbClr val="6600CC"/>
                </a:solidFill>
                <a:effectLst/>
                <a:latin typeface="Times New Roman" pitchFamily="18" charset="0"/>
                <a:cs typeface="Times New Roman" pitchFamily="18" charset="0"/>
              </a:rPr>
              <a:t>) İlgili mevzuatında öngörülen haller dışında, iş yaptırılmadan, mal veya hizmet alınmadan önce ödeme yapılması,</a:t>
            </a:r>
            <a:endParaRPr lang="tr-TR" altLang="tr-TR" sz="3600" b="1" dirty="0" smtClean="0">
              <a:solidFill>
                <a:srgbClr val="6600CC"/>
              </a:solidFill>
              <a:effectLst/>
              <a:latin typeface="Times New Roman" pitchFamily="18" charset="0"/>
              <a:ea typeface="Calibri" pitchFamily="34" charset="0"/>
              <a:cs typeface="Calibri" pitchFamily="34" charset="0"/>
            </a:endParaRPr>
          </a:p>
          <a:p>
            <a:pPr marL="82296" indent="0">
              <a:buNone/>
              <a:defRPr/>
            </a:pPr>
            <a:r>
              <a:rPr lang="tr-TR" altLang="tr-TR" b="1" dirty="0">
                <a:solidFill>
                  <a:srgbClr val="6600CC"/>
                </a:solidFill>
                <a:latin typeface="Times New Roman" pitchFamily="18" charset="0"/>
                <a:cs typeface="Times New Roman" pitchFamily="18" charset="0"/>
              </a:rPr>
              <a:t>c) Transfer niteliğindeki giderlerde, fazla veya yersiz ödemede bulunulması,</a:t>
            </a:r>
            <a:endParaRPr lang="tr-TR" altLang="tr-TR" b="1" dirty="0">
              <a:solidFill>
                <a:srgbClr val="6600CC"/>
              </a:solidFill>
              <a:latin typeface="Times New Roman" pitchFamily="18" charset="0"/>
              <a:ea typeface="Calibri" pitchFamily="34" charset="0"/>
              <a:cs typeface="Calibri" pitchFamily="34" charset="0"/>
            </a:endParaRPr>
          </a:p>
          <a:p>
            <a:pPr marL="82296" indent="0">
              <a:buNone/>
              <a:defRPr/>
            </a:pPr>
            <a:r>
              <a:rPr lang="tr-TR" altLang="tr-TR" b="1" dirty="0">
                <a:solidFill>
                  <a:srgbClr val="6600CC"/>
                </a:solidFill>
                <a:latin typeface="Times New Roman" pitchFamily="18" charset="0"/>
                <a:cs typeface="Times New Roman" pitchFamily="18" charset="0"/>
              </a:rPr>
              <a:t>ç) İlgili mevzuatı gereğince görevlendirilen komisyon veya kişilerce rayiç bedelinden daha yüksek fiyatla iş yaptırılması, mal veya hizmet alınması,</a:t>
            </a:r>
            <a:endParaRPr lang="tr-TR" altLang="tr-TR" b="1" dirty="0">
              <a:solidFill>
                <a:srgbClr val="6600CC"/>
              </a:solidFill>
              <a:latin typeface="Times New Roman" pitchFamily="18" charset="0"/>
              <a:ea typeface="Calibri" pitchFamily="34" charset="0"/>
              <a:cs typeface="Calibri" pitchFamily="34" charset="0"/>
            </a:endParaRPr>
          </a:p>
          <a:p>
            <a:pPr>
              <a:defRPr/>
            </a:pPr>
            <a:endParaRPr lang="tr-TR" altLang="tr-TR" dirty="0"/>
          </a:p>
          <a:p>
            <a:pPr>
              <a:defRPr/>
            </a:pPr>
            <a:endParaRPr lang="tr-TR" altLang="tr-TR" dirty="0" smtClean="0"/>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93D3C07C-5D2E-4673-B71C-778EE8BC22F4}" type="slidenum">
              <a:rPr lang="tr-TR" altLang="tr-TR" sz="1400"/>
              <a:pPr/>
              <a:t>98</a:t>
            </a:fld>
            <a:endParaRPr lang="tr-TR" altLang="tr-TR" sz="1400"/>
          </a:p>
        </p:txBody>
      </p:sp>
    </p:spTree>
    <p:extLst>
      <p:ext uri="{BB962C8B-B14F-4D97-AF65-F5344CB8AC3E}">
        <p14:creationId xmlns:p14="http://schemas.microsoft.com/office/powerpoint/2010/main" val="11133283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435608" y="1124744"/>
            <a:ext cx="7498080" cy="5123656"/>
          </a:xfrm>
        </p:spPr>
        <p:txBody>
          <a:bodyPr/>
          <a:lstStyle/>
          <a:p>
            <a:pPr indent="449263" algn="just">
              <a:lnSpc>
                <a:spcPct val="115000"/>
              </a:lnSpc>
              <a:defRPr/>
            </a:pPr>
            <a:r>
              <a:rPr lang="tr-TR" altLang="tr-TR" sz="3600" b="1" dirty="0" smtClean="0">
                <a:solidFill>
                  <a:srgbClr val="6600CC"/>
                </a:solidFill>
                <a:effectLst/>
                <a:latin typeface="Times New Roman" pitchFamily="18" charset="0"/>
                <a:cs typeface="Times New Roman" pitchFamily="18" charset="0"/>
              </a:rPr>
              <a:t>d) Kamu idarelerine ait malların kiraya verilmesi, tahsisi, yönetimi, kullanımı ve elden çıkarılması işlemlerinin mevzuata uygun bir şekilde yapılmaması,</a:t>
            </a:r>
            <a:endParaRPr lang="tr-TR" altLang="tr-TR" sz="3600" b="1" dirty="0" smtClean="0">
              <a:solidFill>
                <a:srgbClr val="6600CC"/>
              </a:solidFill>
              <a:effectLst/>
              <a:latin typeface="Times New Roman" pitchFamily="18" charset="0"/>
              <a:ea typeface="Calibri" pitchFamily="34" charset="0"/>
              <a:cs typeface="Times New Roman" pitchFamily="18" charset="0"/>
            </a:endParaRPr>
          </a:p>
          <a:p>
            <a:pPr indent="449263">
              <a:defRPr/>
            </a:pPr>
            <a:endParaRPr lang="tr-TR" altLang="tr-TR" sz="3600" b="1" dirty="0" smtClean="0">
              <a:solidFill>
                <a:srgbClr val="6600CC"/>
              </a:solidFill>
            </a:endParaRPr>
          </a:p>
        </p:txBody>
      </p:sp>
      <p:sp>
        <p:nvSpPr>
          <p:cNvPr id="4" name="Slayt Numarası Yer Tutucusu 3"/>
          <p:cNvSpPr>
            <a:spLocks noGrp="1"/>
          </p:cNvSpPr>
          <p:nvPr>
            <p:ph type="sldNum" sz="quarter" idx="12"/>
          </p:nvPr>
        </p:nvSpPr>
        <p:spPr/>
        <p:txBody>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fld id="{9DEB8C85-2A8F-424E-BB4B-4EE0DE8DACAC}" type="slidenum">
              <a:rPr lang="tr-TR" altLang="tr-TR" sz="1400"/>
              <a:pPr/>
              <a:t>99</a:t>
            </a:fld>
            <a:endParaRPr lang="tr-TR" altLang="tr-TR" sz="1400"/>
          </a:p>
        </p:txBody>
      </p:sp>
    </p:spTree>
    <p:extLst>
      <p:ext uri="{BB962C8B-B14F-4D97-AF65-F5344CB8AC3E}">
        <p14:creationId xmlns:p14="http://schemas.microsoft.com/office/powerpoint/2010/main" val="8203546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2677</TotalTime>
  <Words>5992</Words>
  <Application>Microsoft Office PowerPoint</Application>
  <PresentationFormat>Ekran Gösterisi (4:3)</PresentationFormat>
  <Paragraphs>704</Paragraphs>
  <Slides>145</Slides>
  <Notes>4</Notes>
  <HiddenSlides>0</HiddenSlides>
  <MMClips>0</MMClips>
  <ScaleCrop>false</ScaleCrop>
  <HeadingPairs>
    <vt:vector size="4" baseType="variant">
      <vt:variant>
        <vt:lpstr>Tema</vt:lpstr>
      </vt:variant>
      <vt:variant>
        <vt:i4>1</vt:i4>
      </vt:variant>
      <vt:variant>
        <vt:lpstr>Slayt Başlıkları</vt:lpstr>
      </vt:variant>
      <vt:variant>
        <vt:i4>145</vt:i4>
      </vt:variant>
    </vt:vector>
  </HeadingPairs>
  <TitlesOfParts>
    <vt:vector size="146" baseType="lpstr">
      <vt:lpstr>Gündönümü</vt:lpstr>
      <vt:lpstr>PowerPoint Sunusu</vt:lpstr>
      <vt:lpstr>5018 - Kavramlar</vt:lpstr>
      <vt:lpstr>5018 - Kavramlar</vt:lpstr>
      <vt:lpstr>Kanunun amacı; </vt:lpstr>
      <vt:lpstr>KAPSAM</vt:lpstr>
      <vt:lpstr>Genel yönetim kapsamındaki kamu idareleri:</vt:lpstr>
      <vt:lpstr>BÜTÇE</vt:lpstr>
      <vt:lpstr>BÜTÇE HAKKI</vt:lpstr>
      <vt:lpstr>BÜTÇE VE BÜTÇE HAKKI</vt:lpstr>
      <vt:lpstr>Mali kontrol:</vt:lpstr>
      <vt:lpstr>Mali Saydamlık - Hesap Verebilirlik</vt:lpstr>
      <vt:lpstr>Kamu Kaynağı- Stratejik Plan</vt:lpstr>
      <vt:lpstr>Str. Plan Yönetmelik-Rehber-Kılavuz</vt:lpstr>
      <vt:lpstr>Str. Plan-Sorumluluk</vt:lpstr>
      <vt:lpstr>Performans Programı</vt:lpstr>
      <vt:lpstr> İç Kontrol Nedir? (MD.55)  </vt:lpstr>
      <vt:lpstr>İç kontrol</vt:lpstr>
      <vt:lpstr>İç kontrolün amacı </vt:lpstr>
      <vt:lpstr>Kontrolün yapısı ve işleyişi</vt:lpstr>
      <vt:lpstr> Özellikleri nelerdir? </vt:lpstr>
      <vt:lpstr>İç Kontrol Sistemi</vt:lpstr>
      <vt:lpstr>         ÖN MALİ KONTROL</vt:lpstr>
      <vt:lpstr>          ÖN MALİ KONTROL</vt:lpstr>
      <vt:lpstr>          ÖN MALİ KONTROL</vt:lpstr>
      <vt:lpstr>ÖN MALİ KONTROL GÖREVİ</vt:lpstr>
      <vt:lpstr>TAAHHÜT EVRAKI  VE SÖZLEŞME TASARILARI</vt:lpstr>
      <vt:lpstr>ÖN MALİ KONTROL GÖREVİ-  HARCAMA BİRİMLERİNDE</vt:lpstr>
      <vt:lpstr>  BİRLEŞEMEYECEK GÖREVLER</vt:lpstr>
      <vt:lpstr>Hesap Verme Sorumluluğu</vt:lpstr>
      <vt:lpstr>HESAP VERME SORUMLULUĞU (I)</vt:lpstr>
      <vt:lpstr>PowerPoint Sunusu</vt:lpstr>
      <vt:lpstr>PowerPoint Sunusu</vt:lpstr>
      <vt:lpstr>5018’de SORUMLU- SORUMLULUK</vt:lpstr>
      <vt:lpstr>SORUMLULULAR KİMLERDİR ? </vt:lpstr>
      <vt:lpstr>Bakan (MD.10)</vt:lpstr>
      <vt:lpstr>Üst Yönetici (MD.11)</vt:lpstr>
      <vt:lpstr>Üst Yönetici</vt:lpstr>
      <vt:lpstr>HARCAMA SÜRECİ</vt:lpstr>
      <vt:lpstr>HARCAMA SÜRECİ</vt:lpstr>
      <vt:lpstr>HARCAMA YETKİLİSİ KİMDİR? (MD.31-32)</vt:lpstr>
      <vt:lpstr>HARCAMA YETKİLİSİNİN SORUMLULUĞU</vt:lpstr>
      <vt:lpstr>HARCAMA YETKİLİSİNİN SORUMLULUĞU</vt:lpstr>
      <vt:lpstr>HARCAMA YETKİSİ DEVREDİLİRSE</vt:lpstr>
      <vt:lpstr>VEKÂLET GÖREVİ NEDENİYLE YETKİ DEVRİNDE HARCAMA YETKİSİ</vt:lpstr>
      <vt:lpstr>GERÇEKLEŞTİRME GÖREVLİSİ</vt:lpstr>
      <vt:lpstr>GERÇEKLEŞTİRME GÖREVLİSİNİN SORUMLULUĞU</vt:lpstr>
      <vt:lpstr>GERÇEKLEŞTİRME GÖREVLİSİNİN ÖN MALİ KONTROL SORUMLULUĞU</vt:lpstr>
      <vt:lpstr>PowerPoint Sunusu</vt:lpstr>
      <vt:lpstr>SAYIŞTAY DENETİMİ</vt:lpstr>
      <vt:lpstr>PERFORMANS DENETİMİ</vt:lpstr>
      <vt:lpstr>Performans Denetimi</vt:lpstr>
      <vt:lpstr>DÜZENLİLİK DENETİMİ</vt:lpstr>
      <vt:lpstr>MALİ DENETİM</vt:lpstr>
      <vt:lpstr>UYGUNLUK DENETİMİ</vt:lpstr>
      <vt:lpstr>HESAPLARIN VERİLMESİ</vt:lpstr>
      <vt:lpstr>SAYIŞTAY DENETİMİ</vt:lpstr>
      <vt:lpstr>SAYIŞTAY'IN YETKİLERİ:</vt:lpstr>
      <vt:lpstr>SAYIŞTAY DENETİMİ</vt:lpstr>
      <vt:lpstr>SAYIŞTAY DENETİMİ</vt:lpstr>
      <vt:lpstr>SAYIŞTAY DENETİMİ</vt:lpstr>
      <vt:lpstr>SAYIŞTAY DENETİMİ</vt:lpstr>
      <vt:lpstr>SAYIŞTAY DENETİMİ (M./9)</vt:lpstr>
      <vt:lpstr>SAYIŞTAY DENETİMİ (M./9)</vt:lpstr>
      <vt:lpstr>6085 SAYILI KANUNDA SORUMLULUK</vt:lpstr>
      <vt:lpstr>6085 SAYILI KANUNDA SORUMLULUK</vt:lpstr>
      <vt:lpstr>SAYIŞTAY DENETİMİ SONUCUNDAKİ RAPORLAR</vt:lpstr>
      <vt:lpstr>DENETİM RAPORU:  </vt:lpstr>
      <vt:lpstr>KAMU ZARARI (5018/71)</vt:lpstr>
      <vt:lpstr>KAMU ZARARI (5018/71)</vt:lpstr>
      <vt:lpstr>6085 SAYILI SAYIŞTAY KANUNU</vt:lpstr>
      <vt:lpstr>SORGU-SAVUNMA</vt:lpstr>
      <vt:lpstr>SAYIŞTAY YARGILAMASI</vt:lpstr>
      <vt:lpstr>DAİREDE YARGILAMA</vt:lpstr>
      <vt:lpstr>DAİRE YARGILAMASI SONUCUNDA ALINABİLECEK KARARLAR</vt:lpstr>
      <vt:lpstr>DAİRE YARGILAMASI SONUCUNDA ALINABİLECEK KARARLAR</vt:lpstr>
      <vt:lpstr>KANUN YOLLARINA BAŞVURMA</vt:lpstr>
      <vt:lpstr>KARAR DÜZELTME</vt:lpstr>
      <vt:lpstr>SAYIŞTAY YARGILAMASI</vt:lpstr>
      <vt:lpstr>İLAMLAR</vt:lpstr>
      <vt:lpstr>  KAMU KAYNAĞI  </vt:lpstr>
      <vt:lpstr>Kamu kaynağı</vt:lpstr>
      <vt:lpstr>Kamu Zararı </vt:lpstr>
      <vt:lpstr>Kamu zararının unsurları</vt:lpstr>
      <vt:lpstr>Kamu zararının unsurları</vt:lpstr>
      <vt:lpstr>3-Kamu kaynağında artışa engel veya eksilme</vt:lpstr>
      <vt:lpstr>4-Uygun illiyet bağı</vt:lpstr>
      <vt:lpstr>5-Mevzuata aykırılık</vt:lpstr>
      <vt:lpstr>6-Kasıt, kusur, ihmal</vt:lpstr>
      <vt:lpstr>PowerPoint Sunusu</vt:lpstr>
      <vt:lpstr>Kamu Zararının Tahsili</vt:lpstr>
      <vt:lpstr>Yönetmelik - Amaç - Kapsam </vt:lpstr>
      <vt:lpstr>İstisna</vt:lpstr>
      <vt:lpstr>DMK 1.nci  maddesinin birinci fıkrasında belirtilen memurlar</vt:lpstr>
      <vt:lpstr>Sorumluluk (Yön: Md.5)</vt:lpstr>
      <vt:lpstr>PowerPoint Sunusu</vt:lpstr>
      <vt:lpstr>PowerPoint Sunusu</vt:lpstr>
      <vt:lpstr>Kamu Zararının Belirlenmesi</vt:lpstr>
      <vt:lpstr>PowerPoint Sunusu</vt:lpstr>
      <vt:lpstr>PowerPoint Sunusu</vt:lpstr>
      <vt:lpstr>e) Görevlilere teslim edilen taşınırların zarara uğraması</vt:lpstr>
      <vt:lpstr>PowerPoint Sunusu</vt:lpstr>
      <vt:lpstr>İdareye ek mali külfet yüklenmesi ne demek.</vt:lpstr>
      <vt:lpstr>PowerPoint Sunusu</vt:lpstr>
      <vt:lpstr>Kamu Zararının Tespiti</vt:lpstr>
      <vt:lpstr>PowerPoint Sunusu</vt:lpstr>
      <vt:lpstr>PowerPoint Sunusu</vt:lpstr>
      <vt:lpstr>PowerPoint Sunusu</vt:lpstr>
      <vt:lpstr>PowerPoint Sunusu</vt:lpstr>
      <vt:lpstr>PowerPoint Sunusu</vt:lpstr>
      <vt:lpstr>Alacak takip dosyası</vt:lpstr>
      <vt:lpstr>PowerPoint Sunusu</vt:lpstr>
      <vt:lpstr>PowerPoint Sunusu</vt:lpstr>
      <vt:lpstr>Kamu zararından doğan alacakların muhasebe kayıtlarına alınması</vt:lpstr>
      <vt:lpstr>PowerPoint Sunusu</vt:lpstr>
      <vt:lpstr>Kamu zararından doğan alacağın tebliği ve takibi</vt:lpstr>
      <vt:lpstr>Tebliğe ne zaman başlanır?</vt:lpstr>
      <vt:lpstr>Tebliğde belirtilecek hususlar</vt:lpstr>
      <vt:lpstr>İtiraz yeri ve süresi</vt:lpstr>
      <vt:lpstr>Alacağın süresinde rızaen ödenmemesi</vt:lpstr>
      <vt:lpstr>Kamu zararından doğan alacağın güvence altına alınması</vt:lpstr>
      <vt:lpstr>2004 sayılı Kanun Madde 257</vt:lpstr>
      <vt:lpstr>Kamu Zararından doğan alacağın tahsil şekilleri</vt:lpstr>
      <vt:lpstr>a) Rızaen ve sulh yoluyla tahsilat</vt:lpstr>
      <vt:lpstr>PowerPoint Sunusu</vt:lpstr>
      <vt:lpstr>PowerPoint Sunusu</vt:lpstr>
      <vt:lpstr>PowerPoint Sunusu</vt:lpstr>
      <vt:lpstr>b) Takas suretiyle tahsilat</vt:lpstr>
      <vt:lpstr>Takasın şartları</vt:lpstr>
      <vt:lpstr>PowerPoint Sunusu</vt:lpstr>
      <vt:lpstr>PowerPoint Sunusu</vt:lpstr>
      <vt:lpstr>c) İcra yoluyla tahsilat</vt:lpstr>
      <vt:lpstr>Taksitlendirme</vt:lpstr>
      <vt:lpstr>Kamu zararının oluştuğu tarih</vt:lpstr>
      <vt:lpstr>PowerPoint Sunusu</vt:lpstr>
      <vt:lpstr>PowerPoint Sunusu</vt:lpstr>
      <vt:lpstr>PowerPoint Sunusu</vt:lpstr>
      <vt:lpstr>PowerPoint Sunusu</vt:lpstr>
      <vt:lpstr>PowerPoint Sunusu</vt:lpstr>
      <vt:lpstr>Kamu zararından doğan alacaklarda faiz</vt:lpstr>
      <vt:lpstr>İlamlarda faizin başlangıcı</vt:lpstr>
      <vt:lpstr>Kamu zararının tespiti ve tahsilinde zamanaşımı</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BÜTÇE VE BÜTÇE HAKKI</dc:title>
  <dc:creator>LNU-4469-MK</dc:creator>
  <cp:lastModifiedBy>Kurtuluş KUTAY</cp:lastModifiedBy>
  <cp:revision>126</cp:revision>
  <dcterms:created xsi:type="dcterms:W3CDTF">2014-08-24T11:05:06Z</dcterms:created>
  <dcterms:modified xsi:type="dcterms:W3CDTF">2018-01-14T19:21:33Z</dcterms:modified>
</cp:coreProperties>
</file>