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321" r:id="rId2"/>
    <p:sldId id="345" r:id="rId3"/>
    <p:sldId id="368" r:id="rId4"/>
    <p:sldId id="348" r:id="rId5"/>
    <p:sldId id="349"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44" r:id="rId25"/>
    <p:sldId id="322" r:id="rId26"/>
    <p:sldId id="324" r:id="rId27"/>
    <p:sldId id="323" r:id="rId28"/>
    <p:sldId id="325" r:id="rId29"/>
    <p:sldId id="326" r:id="rId30"/>
    <p:sldId id="337" r:id="rId31"/>
    <p:sldId id="305" r:id="rId32"/>
    <p:sldId id="338" r:id="rId33"/>
    <p:sldId id="336" r:id="rId34"/>
    <p:sldId id="339" r:id="rId35"/>
    <p:sldId id="340" r:id="rId36"/>
    <p:sldId id="341" r:id="rId37"/>
    <p:sldId id="342" r:id="rId38"/>
    <p:sldId id="343" r:id="rId39"/>
    <p:sldId id="335" r:id="rId4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1" autoAdjust="0"/>
    <p:restoredTop sz="94660"/>
  </p:normalViewPr>
  <p:slideViewPr>
    <p:cSldViewPr snapToGrid="0">
      <p:cViewPr varScale="1">
        <p:scale>
          <a:sx n="74" d="100"/>
          <a:sy n="74" d="100"/>
        </p:scale>
        <p:origin x="51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6B4B808F-43EA-47B5-96C7-1163B958F3C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4B808F-43EA-47B5-96C7-1163B958F3C0}" type="slidenum">
              <a:rPr lang="tr-TR" smtClean="0"/>
              <a:pPr/>
              <a:t>‹#›</a:t>
            </a:fld>
            <a:endParaRPr lang="tr-TR"/>
          </a:p>
        </p:txBody>
      </p:sp>
    </p:spTree>
  </p:cSld>
  <p:clrMapOvr>
    <a:masterClrMapping/>
  </p:clrMapOvr>
  <p:transition spd="med">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523EF4F8-2303-41F3-8719-355DBF0E18C8}" type="datetimeFigureOut">
              <a:rPr lang="tr-TR" smtClean="0"/>
              <a:pPr/>
              <a:t>18.01.2018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10769600" y="6356351"/>
            <a:ext cx="812800" cy="365125"/>
          </a:xfrm>
        </p:spPr>
        <p:txBody>
          <a:bodyPr/>
          <a:lstStyle/>
          <a:p>
            <a:fld id="{6B4B808F-43EA-47B5-96C7-1163B958F3C0}" type="slidenum">
              <a:rPr lang="tr-TR" smtClean="0"/>
              <a:pPr/>
              <a:t>‹#›</a:t>
            </a:fld>
            <a:endParaRPr lang="tr-T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23EF4F8-2303-41F3-8719-355DBF0E18C8}" type="datetimeFigureOut">
              <a:rPr lang="tr-TR" smtClean="0"/>
              <a:pPr/>
              <a:t>18.01.2018</a:t>
            </a:fld>
            <a:endParaRPr lang="tr-T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B4B808F-43EA-47B5-96C7-1163B958F3C0}" type="slidenum">
              <a:rPr lang="tr-TR" smtClean="0"/>
              <a:pPr/>
              <a:t>‹#›</a:t>
            </a:fld>
            <a:endParaRPr lang="tr-T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ransition spd="med">
    <p:push dir="u"/>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262979"/>
          </a:xfrm>
          <a:prstGeom prst="rect">
            <a:avLst/>
          </a:prstGeom>
        </p:spPr>
        <p:txBody>
          <a:bodyPr wrap="square">
            <a:spAutoFit/>
          </a:bodyPr>
          <a:lstStyle/>
          <a:p>
            <a:pPr algn="ctr">
              <a:lnSpc>
                <a:spcPct val="150000"/>
              </a:lnSpc>
            </a:pPr>
            <a:r>
              <a:rPr lang="tr-TR" sz="3200" b="1" dirty="0">
                <a:solidFill>
                  <a:srgbClr val="002060"/>
                </a:solidFill>
                <a:latin typeface="Times New Roman" panose="02020603050405020304" pitchFamily="18" charset="0"/>
                <a:cs typeface="Times New Roman" panose="02020603050405020304" pitchFamily="18" charset="0"/>
              </a:rPr>
              <a:t>T.C. SAYIŞTAY </a:t>
            </a:r>
            <a:r>
              <a:rPr lang="tr-TR" sz="3200" b="1" dirty="0" smtClean="0">
                <a:solidFill>
                  <a:srgbClr val="002060"/>
                </a:solidFill>
                <a:latin typeface="Times New Roman" panose="02020603050405020304" pitchFamily="18" charset="0"/>
                <a:cs typeface="Times New Roman" panose="02020603050405020304" pitchFamily="18" charset="0"/>
              </a:rPr>
              <a:t>BAŞKANLIĞI</a:t>
            </a:r>
          </a:p>
          <a:p>
            <a:pPr algn="ctr">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2016 </a:t>
            </a:r>
            <a:r>
              <a:rPr lang="tr-TR" sz="3200" b="1" dirty="0">
                <a:solidFill>
                  <a:srgbClr val="002060"/>
                </a:solidFill>
                <a:latin typeface="Times New Roman" panose="02020603050405020304" pitchFamily="18" charset="0"/>
                <a:cs typeface="Times New Roman" panose="02020603050405020304" pitchFamily="18" charset="0"/>
              </a:rPr>
              <a:t>YILI</a:t>
            </a:r>
          </a:p>
          <a:p>
            <a:pPr algn="ctr">
              <a:lnSpc>
                <a:spcPct val="150000"/>
              </a:lnSpc>
            </a:pPr>
            <a:r>
              <a:rPr lang="tr-TR" sz="3200" b="1" dirty="0">
                <a:solidFill>
                  <a:srgbClr val="002060"/>
                </a:solidFill>
                <a:latin typeface="Times New Roman" panose="02020603050405020304" pitchFamily="18" charset="0"/>
                <a:cs typeface="Times New Roman" panose="02020603050405020304" pitchFamily="18" charset="0"/>
              </a:rPr>
              <a:t>DIŞ DENETİM</a:t>
            </a:r>
          </a:p>
          <a:p>
            <a:pPr algn="ctr">
              <a:lnSpc>
                <a:spcPct val="150000"/>
              </a:lnSpc>
            </a:pPr>
            <a:r>
              <a:rPr lang="tr-TR" sz="3200" b="1" dirty="0">
                <a:solidFill>
                  <a:srgbClr val="002060"/>
                </a:solidFill>
                <a:latin typeface="Times New Roman" panose="02020603050405020304" pitchFamily="18" charset="0"/>
                <a:cs typeface="Times New Roman" panose="02020603050405020304" pitchFamily="18" charset="0"/>
              </a:rPr>
              <a:t>GENEL DEĞERLENDİRME </a:t>
            </a:r>
            <a:r>
              <a:rPr lang="tr-TR" sz="3200" b="1" dirty="0" smtClean="0">
                <a:solidFill>
                  <a:srgbClr val="002060"/>
                </a:solidFill>
                <a:latin typeface="Times New Roman" panose="02020603050405020304" pitchFamily="18" charset="0"/>
                <a:cs typeface="Times New Roman" panose="02020603050405020304" pitchFamily="18" charset="0"/>
              </a:rPr>
              <a:t>RAPORUNDA YER ALAN HUSUSLAR VE MALİ DENETİM BULGULARI</a:t>
            </a:r>
          </a:p>
          <a:p>
            <a:pPr algn="ctr">
              <a:lnSpc>
                <a:spcPct val="150000"/>
              </a:lnSpc>
            </a:pPr>
            <a:endParaRPr lang="tr-TR" sz="3200" b="1" dirty="0" smtClean="0">
              <a:solidFill>
                <a:srgbClr val="002060"/>
              </a:solidFill>
              <a:latin typeface="Times New Roman" panose="02020603050405020304" pitchFamily="18" charset="0"/>
              <a:cs typeface="Times New Roman" panose="02020603050405020304" pitchFamily="18" charset="0"/>
            </a:endParaRPr>
          </a:p>
          <a:p>
            <a:pPr algn="ctr">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OCAK 2018</a:t>
            </a:r>
            <a:endParaRPr lang="tr-TR" sz="32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25372"/>
      </p:ext>
    </p:extLst>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539978"/>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Kurum Cevabı</a:t>
            </a:r>
            <a:r>
              <a:rPr lang="tr-TR" sz="28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2000" b="1" dirty="0" smtClean="0">
                <a:solidFill>
                  <a:srgbClr val="002060"/>
                </a:solidFill>
                <a:latin typeface="Times New Roman" panose="02020603050405020304" pitchFamily="18" charset="0"/>
                <a:cs typeface="Times New Roman" panose="02020603050405020304" pitchFamily="18" charset="0"/>
              </a:rPr>
              <a:t>-Bundan sonra Ara ve Kesin Raporların takibi için gerekli çalışmalar yapılacaktır. </a:t>
            </a:r>
          </a:p>
          <a:p>
            <a:pPr algn="just">
              <a:lnSpc>
                <a:spcPct val="150000"/>
              </a:lnSpc>
            </a:pPr>
            <a:r>
              <a:rPr lang="tr-TR" sz="2000" b="1" dirty="0" smtClean="0">
                <a:solidFill>
                  <a:srgbClr val="002060"/>
                </a:solidFill>
                <a:latin typeface="Times New Roman" panose="02020603050405020304" pitchFamily="18" charset="0"/>
                <a:cs typeface="Times New Roman" panose="02020603050405020304" pitchFamily="18" charset="0"/>
              </a:rPr>
              <a:t>-BAP </a:t>
            </a:r>
            <a:r>
              <a:rPr lang="tr-TR" sz="2000" b="1" dirty="0">
                <a:solidFill>
                  <a:srgbClr val="002060"/>
                </a:solidFill>
                <a:latin typeface="Times New Roman" panose="02020603050405020304" pitchFamily="18" charset="0"/>
                <a:cs typeface="Times New Roman" panose="02020603050405020304" pitchFamily="18" charset="0"/>
              </a:rPr>
              <a:t>Otomasyon Sistemi’nde </a:t>
            </a:r>
            <a:r>
              <a:rPr lang="tr-TR" sz="2000" b="1" dirty="0" smtClean="0">
                <a:solidFill>
                  <a:srgbClr val="002060"/>
                </a:solidFill>
                <a:latin typeface="Times New Roman" panose="02020603050405020304" pitchFamily="18" charset="0"/>
                <a:cs typeface="Times New Roman" panose="02020603050405020304" pitchFamily="18" charset="0"/>
              </a:rPr>
              <a:t>yapılacak </a:t>
            </a:r>
            <a:r>
              <a:rPr lang="tr-TR" sz="2000" b="1" dirty="0">
                <a:solidFill>
                  <a:srgbClr val="002060"/>
                </a:solidFill>
                <a:latin typeface="Times New Roman" panose="02020603050405020304" pitchFamily="18" charset="0"/>
                <a:cs typeface="Times New Roman" panose="02020603050405020304" pitchFamily="18" charset="0"/>
              </a:rPr>
              <a:t>güncellemeler neticesinde sistem proje yürütücülerinin Kesin/Sonuç Rapor vermesiyle ilgili otomatik olarak bildirimde bulunacaktır</a:t>
            </a:r>
            <a:r>
              <a:rPr lang="tr-TR" sz="20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2000" b="1" dirty="0" smtClean="0">
                <a:solidFill>
                  <a:srgbClr val="002060"/>
                </a:solidFill>
                <a:latin typeface="Times New Roman" panose="02020603050405020304" pitchFamily="18" charset="0"/>
                <a:cs typeface="Times New Roman" panose="02020603050405020304" pitchFamily="18" charset="0"/>
              </a:rPr>
              <a:t>-Yönergemizin 18’inci maddesi “</a:t>
            </a:r>
            <a:r>
              <a:rPr lang="tr-TR" sz="2000" b="1" dirty="0">
                <a:solidFill>
                  <a:srgbClr val="002060"/>
                </a:solidFill>
                <a:latin typeface="Times New Roman" panose="02020603050405020304" pitchFamily="18" charset="0"/>
                <a:cs typeface="Times New Roman" panose="02020603050405020304" pitchFamily="18" charset="0"/>
              </a:rPr>
              <a:t>Uygulanacak Müeyyideler” 2’inci bendinde “Proje sonuç raporunu süresi içinde sunmayan </a:t>
            </a:r>
            <a:r>
              <a:rPr lang="tr-TR" sz="2000" b="1" dirty="0" smtClean="0">
                <a:solidFill>
                  <a:srgbClr val="002060"/>
                </a:solidFill>
                <a:latin typeface="Times New Roman" panose="02020603050405020304" pitchFamily="18" charset="0"/>
                <a:cs typeface="Times New Roman" panose="02020603050405020304" pitchFamily="18" charset="0"/>
              </a:rPr>
              <a:t>proje </a:t>
            </a:r>
            <a:r>
              <a:rPr lang="tr-TR" sz="2000" b="1" dirty="0">
                <a:solidFill>
                  <a:srgbClr val="002060"/>
                </a:solidFill>
                <a:latin typeface="Times New Roman" panose="02020603050405020304" pitchFamily="18" charset="0"/>
                <a:cs typeface="Times New Roman" panose="02020603050405020304" pitchFamily="18" charset="0"/>
              </a:rPr>
              <a:t>yürütücülerinin yürütmekte olduğu tüm projelere ait işlemler rapor teslim edilinceye kadar durdurulur. Yapılan uyarıya rağmen Komisyon tarafından geçerli kabul edilen bir mazeret bulunmaksızın bir ay içerisinde sonuç </a:t>
            </a:r>
            <a:r>
              <a:rPr lang="tr-TR" sz="2000" b="1" dirty="0" smtClean="0">
                <a:solidFill>
                  <a:srgbClr val="002060"/>
                </a:solidFill>
                <a:latin typeface="Times New Roman" panose="02020603050405020304" pitchFamily="18" charset="0"/>
                <a:cs typeface="Times New Roman" panose="02020603050405020304" pitchFamily="18" charset="0"/>
              </a:rPr>
              <a:t>raporunun </a:t>
            </a:r>
            <a:r>
              <a:rPr lang="tr-TR" sz="2000" b="1" dirty="0">
                <a:solidFill>
                  <a:srgbClr val="002060"/>
                </a:solidFill>
                <a:latin typeface="Times New Roman" panose="02020603050405020304" pitchFamily="18" charset="0"/>
                <a:cs typeface="Times New Roman" panose="02020603050405020304" pitchFamily="18" charset="0"/>
              </a:rPr>
              <a:t>verilmemesi durumunda ise proje çalışması iptal edilir. Bu şekilde projesi iptal edilen kişi ya da kişiler 3 (üç) yıl süre ile proje desteğinden yararlanamaz” </a:t>
            </a:r>
            <a:endParaRPr lang="tr-TR" sz="20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2000" b="1" dirty="0" smtClean="0">
                <a:solidFill>
                  <a:srgbClr val="002060"/>
                </a:solidFill>
                <a:latin typeface="Times New Roman" panose="02020603050405020304" pitchFamily="18" charset="0"/>
                <a:cs typeface="Times New Roman" panose="02020603050405020304" pitchFamily="18" charset="0"/>
              </a:rPr>
              <a:t>	şeklinde </a:t>
            </a:r>
            <a:r>
              <a:rPr lang="tr-TR" sz="2000" b="1" dirty="0">
                <a:solidFill>
                  <a:srgbClr val="002060"/>
                </a:solidFill>
                <a:latin typeface="Times New Roman" panose="02020603050405020304" pitchFamily="18" charset="0"/>
                <a:cs typeface="Times New Roman" panose="02020603050405020304" pitchFamily="18" charset="0"/>
              </a:rPr>
              <a:t>müeyyide getirilmiştir</a:t>
            </a:r>
            <a:r>
              <a:rPr lang="tr-TR" sz="2000" b="1" dirty="0" smtClean="0">
                <a:solidFill>
                  <a:srgbClr val="002060"/>
                </a:solidFill>
                <a:latin typeface="Times New Roman" panose="02020603050405020304" pitchFamily="18" charset="0"/>
                <a:cs typeface="Times New Roman" panose="02020603050405020304" pitchFamily="18" charset="0"/>
              </a:rPr>
              <a:t>.</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5766497"/>
      </p:ext>
    </p:extLst>
  </p:cSld>
  <p:clrMapOvr>
    <a:masterClrMapping/>
  </p:clrMapOvr>
  <p:transition spd="med">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3072957"/>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Fiilen Tamamlandığı Halde Kapatılmayan Proje Hesaplarının Bulunması</a:t>
            </a: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8282076"/>
      </p:ext>
    </p:extLst>
  </p:cSld>
  <p:clrMapOvr>
    <a:masterClrMapping/>
  </p:clrMapOvr>
  <p:transition spd="med">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3072957"/>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Devam Etmesi İmkansız Hale Gelen Projelerin İptal Edilmemesi</a:t>
            </a: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5787034"/>
      </p:ext>
    </p:extLst>
  </p:cSld>
  <p:clrMapOvr>
    <a:masterClrMapping/>
  </p:clrMapOvr>
  <p:transition spd="med">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4431983"/>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BULGU</a:t>
            </a:r>
            <a:r>
              <a:rPr lang="tr-TR" sz="28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İptal Edilen Projelere İlişkin Yönergelerde Belirlenen Mali Yaptırımlar ve 3 Yıl Boyunca Aynı Yürütücülere Proje Verilmemesi Gibi Yaptırımların Uygulanmaması</a:t>
            </a:r>
          </a:p>
          <a:p>
            <a:pPr algn="just">
              <a:lnSpc>
                <a:spcPct val="150000"/>
              </a:lnSpc>
            </a:pPr>
            <a:endParaRPr lang="tr-TR" sz="32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200" b="1" dirty="0">
                <a:solidFill>
                  <a:srgbClr val="002060"/>
                </a:solidFill>
                <a:latin typeface="Times New Roman" panose="02020603050405020304" pitchFamily="18" charset="0"/>
                <a:cs typeface="Times New Roman" panose="02020603050405020304" pitchFamily="18" charset="0"/>
              </a:rPr>
              <a:t>İptal Edilen </a:t>
            </a:r>
            <a:r>
              <a:rPr lang="tr-TR" sz="3200" b="1" dirty="0" smtClean="0">
                <a:solidFill>
                  <a:srgbClr val="002060"/>
                </a:solidFill>
                <a:latin typeface="Times New Roman" panose="02020603050405020304" pitchFamily="18" charset="0"/>
                <a:cs typeface="Times New Roman" panose="02020603050405020304" pitchFamily="18" charset="0"/>
              </a:rPr>
              <a:t>Projelere İlişkin </a:t>
            </a:r>
            <a:r>
              <a:rPr lang="tr-TR" sz="3200" b="1" dirty="0">
                <a:solidFill>
                  <a:srgbClr val="002060"/>
                </a:solidFill>
                <a:latin typeface="Times New Roman" panose="02020603050405020304" pitchFamily="18" charset="0"/>
                <a:cs typeface="Times New Roman" panose="02020603050405020304" pitchFamily="18" charset="0"/>
              </a:rPr>
              <a:t>Mali Yaptırım </a:t>
            </a:r>
            <a:r>
              <a:rPr lang="tr-TR" sz="3200" b="1" dirty="0" smtClean="0">
                <a:solidFill>
                  <a:srgbClr val="002060"/>
                </a:solidFill>
                <a:latin typeface="Times New Roman" panose="02020603050405020304" pitchFamily="18" charset="0"/>
                <a:cs typeface="Times New Roman" panose="02020603050405020304" pitchFamily="18" charset="0"/>
              </a:rPr>
              <a:t>Düzenlenmemesi</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850137"/>
      </p:ext>
    </p:extLst>
  </p:cSld>
  <p:clrMapOvr>
    <a:masterClrMapping/>
  </p:clrMapOvr>
  <p:transition spd="med">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5078313"/>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Proje Mevzuatına Göre Başarıyla Tamamlanmamış Projelerin Bitirilmiş Kabul Edilerek Kapatılması</a:t>
            </a:r>
          </a:p>
          <a:p>
            <a:pPr algn="just">
              <a:lnSpc>
                <a:spcPct val="150000"/>
              </a:lnSpc>
            </a:pPr>
            <a:endParaRPr lang="tr-TR" sz="36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Proje Süresinin Bitmesine ve Ek Sürede Alınmamasına Rağmen Harcamada Bulunulmaya Devam Edilmesi</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490956"/>
      </p:ext>
    </p:extLst>
  </p:cSld>
  <p:clrMapOvr>
    <a:masterClrMapping/>
  </p:clrMapOvr>
  <p:transition spd="med">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2485745"/>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BAP’lara İlişkin Tutarların 333 Emanetler Hesabında İzlenmes</a:t>
            </a:r>
            <a:r>
              <a:rPr lang="tr-TR" sz="3600" b="1" dirty="0">
                <a:solidFill>
                  <a:srgbClr val="002060"/>
                </a:solidFill>
                <a:latin typeface="Times New Roman" panose="02020603050405020304" pitchFamily="18" charset="0"/>
                <a:cs typeface="Times New Roman" panose="02020603050405020304" pitchFamily="18" charset="0"/>
              </a:rPr>
              <a:t>i</a:t>
            </a:r>
            <a:endParaRPr lang="tr-TR" sz="36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785663"/>
      </p:ext>
    </p:extLst>
  </p:cSld>
  <p:clrMapOvr>
    <a:masterClrMapping/>
  </p:clrMapOvr>
  <p:transition spd="med">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27709"/>
            <a:ext cx="11160000" cy="4539704"/>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BULGU</a:t>
            </a:r>
            <a:r>
              <a:rPr lang="tr-TR" sz="28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2600" b="1" dirty="0" smtClean="0">
                <a:solidFill>
                  <a:srgbClr val="002060"/>
                </a:solidFill>
                <a:latin typeface="Times New Roman" panose="02020603050405020304" pitchFamily="18" charset="0"/>
                <a:cs typeface="Times New Roman" panose="02020603050405020304" pitchFamily="18" charset="0"/>
              </a:rPr>
              <a:t>Proje Özel Hesabındaki Dövizler İçin Ay Sonunda Değerleme Yapılmaması</a:t>
            </a:r>
          </a:p>
          <a:p>
            <a:pPr algn="just"/>
            <a:r>
              <a:rPr lang="tr-TR" sz="2600" b="1" dirty="0" smtClean="0">
                <a:solidFill>
                  <a:srgbClr val="002060"/>
                </a:solidFill>
                <a:latin typeface="Times New Roman" panose="02020603050405020304" pitchFamily="18" charset="0"/>
                <a:cs typeface="Times New Roman" panose="02020603050405020304" pitchFamily="18" charset="0"/>
              </a:rPr>
              <a:t>	</a:t>
            </a:r>
          </a:p>
          <a:p>
            <a:pPr algn="just"/>
            <a:r>
              <a:rPr lang="tr-TR" sz="2600" b="1" dirty="0">
                <a:solidFill>
                  <a:srgbClr val="002060"/>
                </a:solidFill>
                <a:latin typeface="Times New Roman" panose="02020603050405020304" pitchFamily="18" charset="0"/>
                <a:cs typeface="Times New Roman" panose="02020603050405020304" pitchFamily="18" charset="0"/>
              </a:rPr>
              <a:t>	</a:t>
            </a:r>
            <a:r>
              <a:rPr lang="tr-TR" sz="2600" b="1" dirty="0" smtClean="0">
                <a:solidFill>
                  <a:srgbClr val="002060"/>
                </a:solidFill>
                <a:latin typeface="Times New Roman" panose="02020603050405020304" pitchFamily="18" charset="0"/>
                <a:cs typeface="Times New Roman" panose="02020603050405020304" pitchFamily="18" charset="0"/>
              </a:rPr>
              <a:t>Kur Artışı									</a:t>
            </a:r>
          </a:p>
          <a:p>
            <a:pPr algn="just"/>
            <a:r>
              <a:rPr lang="tr-TR" sz="2600" dirty="0" smtClean="0">
                <a:solidFill>
                  <a:srgbClr val="002060"/>
                </a:solidFill>
                <a:latin typeface="Times New Roman" panose="02020603050405020304" pitchFamily="18" charset="0"/>
                <a:cs typeface="Times New Roman" panose="02020603050405020304" pitchFamily="18" charset="0"/>
              </a:rPr>
              <a:t>104 Proje </a:t>
            </a:r>
            <a:r>
              <a:rPr lang="tr-TR" sz="2600" dirty="0">
                <a:solidFill>
                  <a:srgbClr val="002060"/>
                </a:solidFill>
                <a:latin typeface="Times New Roman" panose="02020603050405020304" pitchFamily="18" charset="0"/>
                <a:cs typeface="Times New Roman" panose="02020603050405020304" pitchFamily="18" charset="0"/>
              </a:rPr>
              <a:t>Özel </a:t>
            </a:r>
            <a:r>
              <a:rPr lang="tr-TR" sz="2600" dirty="0" smtClean="0">
                <a:solidFill>
                  <a:srgbClr val="002060"/>
                </a:solidFill>
                <a:latin typeface="Times New Roman" panose="02020603050405020304" pitchFamily="18" charset="0"/>
                <a:cs typeface="Times New Roman" panose="02020603050405020304" pitchFamily="18" charset="0"/>
              </a:rPr>
              <a:t>Hesabı    </a:t>
            </a:r>
            <a:r>
              <a:rPr lang="tr-TR" sz="2600" dirty="0">
                <a:solidFill>
                  <a:srgbClr val="002060"/>
                </a:solidFill>
                <a:latin typeface="Times New Roman" panose="02020603050405020304" pitchFamily="18" charset="0"/>
                <a:cs typeface="Times New Roman" panose="02020603050405020304" pitchFamily="18" charset="0"/>
              </a:rPr>
              <a:t>XXX 	</a:t>
            </a:r>
            <a:endParaRPr lang="tr-TR" sz="2600" dirty="0" smtClean="0">
              <a:solidFill>
                <a:srgbClr val="002060"/>
              </a:solidFill>
              <a:latin typeface="Times New Roman" panose="02020603050405020304" pitchFamily="18" charset="0"/>
              <a:cs typeface="Times New Roman" panose="02020603050405020304" pitchFamily="18" charset="0"/>
            </a:endParaRPr>
          </a:p>
          <a:p>
            <a:pPr algn="just"/>
            <a:r>
              <a:rPr lang="tr-TR" sz="2600" dirty="0" smtClean="0">
                <a:solidFill>
                  <a:srgbClr val="002060"/>
                </a:solidFill>
                <a:latin typeface="Times New Roman" panose="02020603050405020304" pitchFamily="18" charset="0"/>
                <a:cs typeface="Times New Roman" panose="02020603050405020304" pitchFamily="18" charset="0"/>
              </a:rPr>
              <a:t>	600.11.1 Gelirler Hesabı	XXX	600.11.99</a:t>
            </a:r>
          </a:p>
          <a:p>
            <a:pPr algn="just"/>
            <a:r>
              <a:rPr lang="tr-TR" sz="2600" b="1" dirty="0" smtClean="0">
                <a:solidFill>
                  <a:srgbClr val="002060"/>
                </a:solidFill>
                <a:latin typeface="Times New Roman" panose="02020603050405020304" pitchFamily="18" charset="0"/>
                <a:cs typeface="Times New Roman" panose="02020603050405020304" pitchFamily="18" charset="0"/>
              </a:rPr>
              <a:t>	</a:t>
            </a:r>
          </a:p>
          <a:p>
            <a:pPr algn="just"/>
            <a:r>
              <a:rPr lang="tr-TR" sz="2600" b="1" dirty="0">
                <a:solidFill>
                  <a:srgbClr val="002060"/>
                </a:solidFill>
                <a:latin typeface="Times New Roman" panose="02020603050405020304" pitchFamily="18" charset="0"/>
                <a:cs typeface="Times New Roman" panose="02020603050405020304" pitchFamily="18" charset="0"/>
              </a:rPr>
              <a:t>	</a:t>
            </a:r>
            <a:r>
              <a:rPr lang="tr-TR" sz="2600" b="1" dirty="0" smtClean="0">
                <a:solidFill>
                  <a:srgbClr val="002060"/>
                </a:solidFill>
                <a:latin typeface="Times New Roman" panose="02020603050405020304" pitchFamily="18" charset="0"/>
                <a:cs typeface="Times New Roman" panose="02020603050405020304" pitchFamily="18" charset="0"/>
              </a:rPr>
              <a:t>Kur Azalışı</a:t>
            </a:r>
          </a:p>
          <a:p>
            <a:pPr algn="just"/>
            <a:r>
              <a:rPr lang="tr-TR" sz="2600" dirty="0" smtClean="0">
                <a:solidFill>
                  <a:srgbClr val="002060"/>
                </a:solidFill>
                <a:latin typeface="Times New Roman" panose="02020603050405020304" pitchFamily="18" charset="0"/>
                <a:cs typeface="Times New Roman" panose="02020603050405020304" pitchFamily="18" charset="0"/>
              </a:rPr>
              <a:t>630.11.1 Giderler </a:t>
            </a:r>
            <a:r>
              <a:rPr lang="tr-TR" sz="2600" dirty="0">
                <a:solidFill>
                  <a:srgbClr val="002060"/>
                </a:solidFill>
                <a:latin typeface="Times New Roman" panose="02020603050405020304" pitchFamily="18" charset="0"/>
                <a:cs typeface="Times New Roman" panose="02020603050405020304" pitchFamily="18" charset="0"/>
              </a:rPr>
              <a:t>Hesabı	</a:t>
            </a:r>
            <a:r>
              <a:rPr lang="tr-TR" sz="2600" dirty="0" smtClean="0">
                <a:solidFill>
                  <a:srgbClr val="002060"/>
                </a:solidFill>
                <a:latin typeface="Times New Roman" panose="02020603050405020304" pitchFamily="18" charset="0"/>
                <a:cs typeface="Times New Roman" panose="02020603050405020304" pitchFamily="18" charset="0"/>
              </a:rPr>
              <a:t>XXX		630.11.99	</a:t>
            </a:r>
          </a:p>
          <a:p>
            <a:pPr algn="just"/>
            <a:r>
              <a:rPr lang="tr-TR" sz="2600" dirty="0" smtClean="0">
                <a:solidFill>
                  <a:srgbClr val="002060"/>
                </a:solidFill>
                <a:latin typeface="Times New Roman" panose="02020603050405020304" pitchFamily="18" charset="0"/>
                <a:cs typeface="Times New Roman" panose="02020603050405020304" pitchFamily="18" charset="0"/>
              </a:rPr>
              <a:t>	104 Proje </a:t>
            </a:r>
            <a:r>
              <a:rPr lang="tr-TR" sz="2600" dirty="0">
                <a:solidFill>
                  <a:srgbClr val="002060"/>
                </a:solidFill>
                <a:latin typeface="Times New Roman" panose="02020603050405020304" pitchFamily="18" charset="0"/>
                <a:cs typeface="Times New Roman" panose="02020603050405020304" pitchFamily="18" charset="0"/>
              </a:rPr>
              <a:t>Özel </a:t>
            </a:r>
            <a:r>
              <a:rPr lang="tr-TR" sz="2600" dirty="0" smtClean="0">
                <a:solidFill>
                  <a:srgbClr val="002060"/>
                </a:solidFill>
                <a:latin typeface="Times New Roman" panose="02020603050405020304" pitchFamily="18" charset="0"/>
                <a:cs typeface="Times New Roman" panose="02020603050405020304" pitchFamily="18" charset="0"/>
              </a:rPr>
              <a:t>Hesabı  	XXX</a:t>
            </a:r>
          </a:p>
        </p:txBody>
      </p:sp>
      <p:cxnSp>
        <p:nvCxnSpPr>
          <p:cNvPr id="5" name="Düz Bağlayıcı 4"/>
          <p:cNvCxnSpPr/>
          <p:nvPr/>
        </p:nvCxnSpPr>
        <p:spPr>
          <a:xfrm>
            <a:off x="6043729" y="4496497"/>
            <a:ext cx="14719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V="1">
            <a:off x="6043728" y="5695950"/>
            <a:ext cx="1471962" cy="76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904740"/>
      </p:ext>
    </p:extLst>
  </p:cSld>
  <p:clrMapOvr>
    <a:masterClrMapping/>
  </p:clrMapOvr>
  <p:transition spd="med">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4616648"/>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BULGU</a:t>
            </a:r>
            <a:r>
              <a:rPr lang="tr-TR" sz="28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-Bilimsel Projeler Hesabı ve Bilimsel Projeler Karşılığı hesaplarının kullanılmaması </a:t>
            </a:r>
          </a:p>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-Bilimsel Projeler Hesabı ile Bilimsel Projeler Karşılığı Hesaplarından Çıkış Yapılmaması</a:t>
            </a:r>
          </a:p>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962 Bilimsel Projeler Hesabı</a:t>
            </a:r>
          </a:p>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963 Bilimsel </a:t>
            </a:r>
            <a:r>
              <a:rPr lang="tr-TR" sz="2800" b="1" dirty="0">
                <a:solidFill>
                  <a:srgbClr val="002060"/>
                </a:solidFill>
                <a:latin typeface="Times New Roman" panose="02020603050405020304" pitchFamily="18" charset="0"/>
                <a:cs typeface="Times New Roman" panose="02020603050405020304" pitchFamily="18" charset="0"/>
              </a:rPr>
              <a:t>Projeler Karşılığı </a:t>
            </a:r>
            <a:r>
              <a:rPr lang="tr-TR" sz="2800" b="1" dirty="0" smtClean="0">
                <a:solidFill>
                  <a:srgbClr val="002060"/>
                </a:solidFill>
                <a:latin typeface="Times New Roman" panose="02020603050405020304" pitchFamily="18" charset="0"/>
                <a:cs typeface="Times New Roman" panose="02020603050405020304" pitchFamily="18" charset="0"/>
              </a:rPr>
              <a:t>Hesabı</a:t>
            </a:r>
            <a:endParaRPr lang="tr-TR" sz="28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1706607"/>
      </p:ext>
    </p:extLst>
  </p:cSld>
  <p:clrMapOvr>
    <a:masterClrMapping/>
  </p:clrMapOvr>
  <p:transition spd="med">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4147739"/>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BAP Özel Hesabında Bulunan Mali Kaynakların Etkili ve Verimli Kullanılmaması</a:t>
            </a:r>
          </a:p>
          <a:p>
            <a:pPr algn="just">
              <a:lnSpc>
                <a:spcPct val="150000"/>
              </a:lnSpc>
            </a:pPr>
            <a:endParaRPr lang="tr-TR" sz="36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(Faiz Geliri)</a:t>
            </a:r>
            <a:endParaRPr lang="tr-TR" sz="36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6578405"/>
      </p:ext>
    </p:extLst>
  </p:cSld>
  <p:clrMapOvr>
    <a:masterClrMapping/>
  </p:clrMapOvr>
  <p:transition spd="med">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4616648"/>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BULGU</a:t>
            </a:r>
            <a:r>
              <a:rPr lang="tr-TR" sz="2800" b="1" dirty="0" smtClean="0">
                <a:solidFill>
                  <a:srgbClr val="002060"/>
                </a:solidFill>
                <a:latin typeface="Times New Roman" panose="02020603050405020304" pitchFamily="18" charset="0"/>
                <a:cs typeface="Times New Roman" panose="02020603050405020304" pitchFamily="18" charset="0"/>
              </a:rPr>
              <a:t>: Taşınır İşlemleri</a:t>
            </a:r>
          </a:p>
          <a:p>
            <a:pPr algn="just">
              <a:lnSpc>
                <a:spcPct val="150000"/>
              </a:lnSpc>
            </a:pPr>
            <a:r>
              <a:rPr lang="tr-TR" sz="2400" b="1" dirty="0">
                <a:solidFill>
                  <a:srgbClr val="002060"/>
                </a:solidFill>
                <a:latin typeface="Times New Roman" panose="02020603050405020304" pitchFamily="18" charset="0"/>
                <a:cs typeface="Times New Roman" panose="02020603050405020304" pitchFamily="18" charset="0"/>
              </a:rPr>
              <a:t>-Tüketime Yönelik Taşınırlarda TİF düzenlenmemesi </a:t>
            </a:r>
            <a:r>
              <a:rPr lang="tr-TR" sz="2400" b="1" dirty="0" smtClean="0">
                <a:solidFill>
                  <a:srgbClr val="002060"/>
                </a:solidFill>
                <a:latin typeface="Times New Roman" panose="02020603050405020304" pitchFamily="18" charset="0"/>
                <a:cs typeface="Times New Roman" panose="02020603050405020304" pitchFamily="18" charset="0"/>
              </a:rPr>
              <a:t>(</a:t>
            </a:r>
            <a:r>
              <a:rPr lang="tr-TR" sz="2400" b="1" dirty="0">
                <a:solidFill>
                  <a:srgbClr val="002060"/>
                </a:solidFill>
                <a:latin typeface="Times New Roman" panose="02020603050405020304" pitchFamily="18" charset="0"/>
                <a:cs typeface="Times New Roman" panose="02020603050405020304" pitchFamily="18" charset="0"/>
              </a:rPr>
              <a:t>ö</a:t>
            </a:r>
            <a:r>
              <a:rPr lang="tr-TR" sz="2400" b="1" dirty="0" smtClean="0">
                <a:solidFill>
                  <a:srgbClr val="002060"/>
                </a:solidFill>
                <a:latin typeface="Times New Roman" panose="02020603050405020304" pitchFamily="18" charset="0"/>
                <a:cs typeface="Times New Roman" panose="02020603050405020304" pitchFamily="18" charset="0"/>
              </a:rPr>
              <a:t>zellikle TÜBİTAK)</a:t>
            </a:r>
            <a:endParaRPr lang="tr-TR" sz="24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-Taşınırların Teslim Belgesi ile Zimmetlenmeden </a:t>
            </a:r>
            <a:r>
              <a:rPr lang="tr-TR" sz="2400" b="1" dirty="0">
                <a:solidFill>
                  <a:srgbClr val="002060"/>
                </a:solidFill>
                <a:latin typeface="Times New Roman" panose="02020603050405020304" pitchFamily="18" charset="0"/>
                <a:cs typeface="Times New Roman" panose="02020603050405020304" pitchFamily="18" charset="0"/>
              </a:rPr>
              <a:t>P</a:t>
            </a:r>
            <a:r>
              <a:rPr lang="tr-TR" sz="2400" b="1" dirty="0" smtClean="0">
                <a:solidFill>
                  <a:srgbClr val="002060"/>
                </a:solidFill>
                <a:latin typeface="Times New Roman" panose="02020603050405020304" pitchFamily="18" charset="0"/>
                <a:cs typeface="Times New Roman" panose="02020603050405020304" pitchFamily="18" charset="0"/>
              </a:rPr>
              <a:t>roje </a:t>
            </a:r>
            <a:r>
              <a:rPr lang="tr-TR" sz="2400" b="1" dirty="0">
                <a:solidFill>
                  <a:srgbClr val="002060"/>
                </a:solidFill>
                <a:latin typeface="Times New Roman" panose="02020603050405020304" pitchFamily="18" charset="0"/>
                <a:cs typeface="Times New Roman" panose="02020603050405020304" pitchFamily="18" charset="0"/>
              </a:rPr>
              <a:t>Y</a:t>
            </a:r>
            <a:r>
              <a:rPr lang="tr-TR" sz="2400" b="1" dirty="0" smtClean="0">
                <a:solidFill>
                  <a:srgbClr val="002060"/>
                </a:solidFill>
                <a:latin typeface="Times New Roman" panose="02020603050405020304" pitchFamily="18" charset="0"/>
                <a:cs typeface="Times New Roman" panose="02020603050405020304" pitchFamily="18" charset="0"/>
              </a:rPr>
              <a:t>ürütücüsüne Verilmesi ve Proje </a:t>
            </a:r>
            <a:r>
              <a:rPr lang="tr-TR" sz="2400" b="1" dirty="0">
                <a:solidFill>
                  <a:srgbClr val="002060"/>
                </a:solidFill>
                <a:latin typeface="Times New Roman" panose="02020603050405020304" pitchFamily="18" charset="0"/>
                <a:cs typeface="Times New Roman" panose="02020603050405020304" pitchFamily="18" charset="0"/>
              </a:rPr>
              <a:t>Sonrasında </a:t>
            </a:r>
            <a:r>
              <a:rPr lang="tr-TR" sz="2400" b="1" dirty="0" smtClean="0">
                <a:solidFill>
                  <a:srgbClr val="002060"/>
                </a:solidFill>
                <a:latin typeface="Times New Roman" panose="02020603050405020304" pitchFamily="18" charset="0"/>
                <a:cs typeface="Times New Roman" panose="02020603050405020304" pitchFamily="18" charset="0"/>
              </a:rPr>
              <a:t>Taşınırların Nerede </a:t>
            </a:r>
            <a:r>
              <a:rPr lang="tr-TR" sz="2400" b="1" dirty="0">
                <a:solidFill>
                  <a:srgbClr val="002060"/>
                </a:solidFill>
                <a:latin typeface="Times New Roman" panose="02020603050405020304" pitchFamily="18" charset="0"/>
                <a:cs typeface="Times New Roman" panose="02020603050405020304" pitchFamily="18" charset="0"/>
              </a:rPr>
              <a:t>Olduğuna İlişkin Kayıt </a:t>
            </a:r>
            <a:r>
              <a:rPr lang="tr-TR" sz="2400" b="1" dirty="0" smtClean="0">
                <a:solidFill>
                  <a:srgbClr val="002060"/>
                </a:solidFill>
                <a:latin typeface="Times New Roman" panose="02020603050405020304" pitchFamily="18" charset="0"/>
                <a:cs typeface="Times New Roman" panose="02020603050405020304" pitchFamily="18" charset="0"/>
              </a:rPr>
              <a:t>Bulunmaması</a:t>
            </a:r>
          </a:p>
          <a:p>
            <a:pPr algn="just">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-Taşınırların Proje Bitiminde Proje Yürütücüsünden Geri Alınmaması</a:t>
            </a:r>
            <a:endParaRPr lang="tr-TR" sz="24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-Bazı Demirbaşların Ambar Kaydının Yapılmaması ve Taşınır Sicil No’su Olmaması</a:t>
            </a:r>
          </a:p>
          <a:p>
            <a:pPr algn="just">
              <a:lnSpc>
                <a:spcPct val="150000"/>
              </a:lnSpc>
            </a:pPr>
            <a:endParaRPr lang="tr-TR" sz="24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endParaRPr lang="tr-TR" sz="2400" b="1"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395516"/>
      </p:ext>
    </p:extLst>
  </p:cSld>
  <p:clrMapOvr>
    <a:masterClrMapping/>
  </p:clrMapOvr>
  <p:transition spd="med">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078313"/>
          </a:xfrm>
          <a:prstGeom prst="rect">
            <a:avLst/>
          </a:prstGeom>
        </p:spPr>
        <p:txBody>
          <a:bodyPr wrap="square">
            <a:spAutoFit/>
          </a:bodyPr>
          <a:lstStyle/>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BULGU         DENETİM RAPORU            </a:t>
            </a:r>
            <a:r>
              <a:rPr lang="tr-TR" sz="2800" b="1" dirty="0">
                <a:solidFill>
                  <a:srgbClr val="002060"/>
                </a:solidFill>
                <a:latin typeface="Times New Roman" panose="02020603050405020304" pitchFamily="18" charset="0"/>
                <a:cs typeface="Times New Roman" panose="02020603050405020304" pitchFamily="18" charset="0"/>
              </a:rPr>
              <a:t>İLGİLİ SAYIŞTAY DAİRESİ</a:t>
            </a:r>
            <a:endParaRPr lang="tr-TR" sz="28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2800" b="1" dirty="0">
                <a:solidFill>
                  <a:srgbClr val="002060"/>
                </a:solidFill>
                <a:latin typeface="Times New Roman" panose="02020603050405020304" pitchFamily="18" charset="0"/>
                <a:cs typeface="Times New Roman" panose="02020603050405020304" pitchFamily="18" charset="0"/>
              </a:rPr>
              <a:t>	</a:t>
            </a:r>
            <a:r>
              <a:rPr lang="tr-TR" sz="2800" b="1" dirty="0" smtClean="0">
                <a:solidFill>
                  <a:srgbClr val="002060"/>
                </a:solidFill>
                <a:latin typeface="Times New Roman" panose="02020603050405020304" pitchFamily="18" charset="0"/>
                <a:cs typeface="Times New Roman" panose="02020603050405020304" pitchFamily="18" charset="0"/>
              </a:rPr>
              <a:t>	</a:t>
            </a:r>
          </a:p>
          <a:p>
            <a:pPr algn="just">
              <a:lnSpc>
                <a:spcPct val="150000"/>
              </a:lnSpc>
            </a:pPr>
            <a:r>
              <a:rPr lang="tr-TR" sz="2800" b="1" dirty="0">
                <a:solidFill>
                  <a:srgbClr val="002060"/>
                </a:solidFill>
                <a:latin typeface="Times New Roman" panose="02020603050405020304" pitchFamily="18" charset="0"/>
                <a:cs typeface="Times New Roman" panose="02020603050405020304" pitchFamily="18" charset="0"/>
              </a:rPr>
              <a:t>	</a:t>
            </a:r>
            <a:r>
              <a:rPr lang="tr-TR" sz="2800" b="1" dirty="0" smtClean="0">
                <a:solidFill>
                  <a:srgbClr val="002060"/>
                </a:solidFill>
                <a:latin typeface="Times New Roman" panose="02020603050405020304" pitchFamily="18" charset="0"/>
                <a:cs typeface="Times New Roman" panose="02020603050405020304" pitchFamily="18" charset="0"/>
              </a:rPr>
              <a:t>	</a:t>
            </a:r>
            <a:r>
              <a:rPr lang="tr-TR" sz="3200" b="1" dirty="0" smtClean="0">
                <a:solidFill>
                  <a:srgbClr val="002060"/>
                </a:solidFill>
                <a:latin typeface="Times New Roman" panose="02020603050405020304" pitchFamily="18" charset="0"/>
                <a:cs typeface="Times New Roman" panose="02020603050405020304" pitchFamily="18" charset="0"/>
              </a:rPr>
              <a:t>SAYIŞTAY RAPOR DEĞERLENDİRME KURULU</a:t>
            </a:r>
          </a:p>
          <a:p>
            <a:pPr algn="just">
              <a:lnSpc>
                <a:spcPct val="150000"/>
              </a:lnSpc>
            </a:pPr>
            <a:endParaRPr lang="tr-TR" sz="32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				İZLENECEK HUSUSLAR</a:t>
            </a:r>
          </a:p>
          <a:p>
            <a:pPr algn="just">
              <a:lnSpc>
                <a:spcPct val="150000"/>
              </a:lnSpc>
            </a:pPr>
            <a:r>
              <a:rPr lang="tr-TR" sz="3200" b="1" dirty="0">
                <a:solidFill>
                  <a:srgbClr val="002060"/>
                </a:solidFill>
                <a:latin typeface="Times New Roman" panose="02020603050405020304" pitchFamily="18" charset="0"/>
                <a:cs typeface="Times New Roman" panose="02020603050405020304" pitchFamily="18" charset="0"/>
              </a:rPr>
              <a:t>	</a:t>
            </a:r>
            <a:r>
              <a:rPr lang="tr-TR" sz="3200" b="1" dirty="0" smtClean="0">
                <a:solidFill>
                  <a:srgbClr val="002060"/>
                </a:solidFill>
                <a:latin typeface="Times New Roman" panose="02020603050405020304" pitchFamily="18" charset="0"/>
                <a:cs typeface="Times New Roman" panose="02020603050405020304" pitchFamily="18" charset="0"/>
              </a:rPr>
              <a:t>	 …...YILI DÜZENLİLİK DENETİMİ RAPORU</a:t>
            </a:r>
          </a:p>
          <a:p>
            <a:pPr algn="just">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	DIŞ DENETİM GENEL DEĞERLENDİRME RAPORU</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
        <p:nvSpPr>
          <p:cNvPr id="6" name="Aşağı Ok 5"/>
          <p:cNvSpPr/>
          <p:nvPr/>
        </p:nvSpPr>
        <p:spPr>
          <a:xfrm>
            <a:off x="9082854" y="2155521"/>
            <a:ext cx="544367" cy="7603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ağ Ok 6"/>
          <p:cNvSpPr/>
          <p:nvPr/>
        </p:nvSpPr>
        <p:spPr>
          <a:xfrm>
            <a:off x="6208786" y="1623556"/>
            <a:ext cx="628650" cy="4191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Aşağı Ok 7"/>
          <p:cNvSpPr/>
          <p:nvPr/>
        </p:nvSpPr>
        <p:spPr>
          <a:xfrm>
            <a:off x="6208786" y="3465243"/>
            <a:ext cx="958632" cy="7334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Sağ Ok 8"/>
          <p:cNvSpPr/>
          <p:nvPr/>
        </p:nvSpPr>
        <p:spPr>
          <a:xfrm>
            <a:off x="1974872" y="1623556"/>
            <a:ext cx="628650" cy="4191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3664196"/>
      </p:ext>
    </p:extLst>
  </p:cSld>
  <p:clrMapOvr>
    <a:masterClrMapping/>
  </p:clrMapOvr>
  <p:transition spd="med">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4147739"/>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 Yurtdışında Yapılan Mal ve Hizmet Alımlarında Fatura Asıllarının ve Türkçe Tercümelerinin Eklenmemesi</a:t>
            </a:r>
          </a:p>
          <a:p>
            <a:pPr algn="just">
              <a:lnSpc>
                <a:spcPct val="150000"/>
              </a:lnSpc>
            </a:pPr>
            <a:endParaRPr lang="tr-TR" sz="36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Verilen Avansların Süresinde Mahsup Edilmemesi</a:t>
            </a:r>
          </a:p>
        </p:txBody>
      </p:sp>
    </p:spTree>
    <p:extLst>
      <p:ext uri="{BB962C8B-B14F-4D97-AF65-F5344CB8AC3E}">
        <p14:creationId xmlns:p14="http://schemas.microsoft.com/office/powerpoint/2010/main" val="128787169"/>
      </p:ext>
    </p:extLst>
  </p:cSld>
  <p:clrMapOvr>
    <a:masterClrMapping/>
  </p:clrMapOvr>
  <p:transition spd="med">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2485745"/>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a:solidFill>
                  <a:srgbClr val="002060"/>
                </a:solidFill>
                <a:latin typeface="Times New Roman" panose="02020603050405020304" pitchFamily="18" charset="0"/>
                <a:cs typeface="Times New Roman" panose="02020603050405020304" pitchFamily="18" charset="0"/>
              </a:rPr>
              <a:t>: Kalkınma Bakanlığı Tarafından Desteklenen Sosyal Destek </a:t>
            </a:r>
            <a:r>
              <a:rPr lang="tr-TR" sz="3600" b="1" dirty="0" smtClean="0">
                <a:solidFill>
                  <a:srgbClr val="002060"/>
                </a:solidFill>
                <a:latin typeface="Times New Roman" panose="02020603050405020304" pitchFamily="18" charset="0"/>
                <a:cs typeface="Times New Roman" panose="02020603050405020304" pitchFamily="18" charset="0"/>
              </a:rPr>
              <a:t>Projelerine (SODES) </a:t>
            </a:r>
            <a:r>
              <a:rPr lang="tr-TR" sz="3600" b="1" dirty="0">
                <a:solidFill>
                  <a:srgbClr val="002060"/>
                </a:solidFill>
                <a:latin typeface="Times New Roman" panose="02020603050405020304" pitchFamily="18" charset="0"/>
                <a:cs typeface="Times New Roman" panose="02020603050405020304" pitchFamily="18" charset="0"/>
              </a:rPr>
              <a:t>İlişkin Muhasebe Kayıtlarının Tutulmaması</a:t>
            </a:r>
            <a:endParaRPr lang="tr-TR" sz="3600" b="1"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0256012"/>
      </p:ext>
    </p:extLst>
  </p:cSld>
  <p:clrMapOvr>
    <a:masterClrMapping/>
  </p:clrMapOvr>
  <p:transition spd="med">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2485745"/>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a:solidFill>
                  <a:srgbClr val="002060"/>
                </a:solidFill>
                <a:latin typeface="Times New Roman" panose="02020603050405020304" pitchFamily="18" charset="0"/>
                <a:cs typeface="Times New Roman" panose="02020603050405020304" pitchFamily="18" charset="0"/>
              </a:rPr>
              <a:t>: Bilimsel Araştırma Projelerini Değerlendiren Alt Komisyon Üyeleriyle Proje Başvurusu Yapan Proje Yürütücülerinin Aynı Kişiler Olması</a:t>
            </a:r>
            <a:endParaRPr lang="tr-TR" sz="3600" b="1"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9439970"/>
      </p:ext>
    </p:extLst>
  </p:cSld>
  <p:clrMapOvr>
    <a:masterClrMapping/>
  </p:clrMapOvr>
  <p:transition spd="med">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1654748"/>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a:solidFill>
                  <a:srgbClr val="002060"/>
                </a:solidFill>
                <a:latin typeface="Times New Roman" panose="02020603050405020304" pitchFamily="18" charset="0"/>
                <a:cs typeface="Times New Roman" panose="02020603050405020304" pitchFamily="18" charset="0"/>
              </a:rPr>
              <a:t>: Bilimsel Araştırma Projeleri Hakkındaki Özet Bilgilerin Duyurulmaması</a:t>
            </a:r>
            <a:endParaRPr lang="tr-TR" sz="3600" b="1"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269086"/>
      </p:ext>
    </p:extLst>
  </p:cSld>
  <p:clrMapOvr>
    <a:masterClrMapping/>
  </p:clrMapOvr>
  <p:transition spd="med">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016758"/>
          </a:xfrm>
          <a:prstGeom prst="rect">
            <a:avLst/>
          </a:prstGeom>
        </p:spPr>
        <p:txBody>
          <a:bodyPr wrap="square">
            <a:spAutoFit/>
          </a:bodyPr>
          <a:lstStyle/>
          <a:p>
            <a:pPr lvl="0">
              <a:lnSpc>
                <a:spcPct val="150000"/>
              </a:lnSpc>
            </a:pPr>
            <a:r>
              <a:rPr lang="tr-TR" sz="2800" b="1" u="sng" dirty="0">
                <a:solidFill>
                  <a:srgbClr val="002060"/>
                </a:solidFill>
                <a:latin typeface="Times New Roman" panose="02020603050405020304" pitchFamily="18" charset="0"/>
                <a:cs typeface="Times New Roman" panose="02020603050405020304" pitchFamily="18" charset="0"/>
              </a:rPr>
              <a:t>DIŞ </a:t>
            </a:r>
            <a:r>
              <a:rPr lang="tr-TR" sz="2800" b="1" u="sng" dirty="0" smtClean="0">
                <a:solidFill>
                  <a:srgbClr val="002060"/>
                </a:solidFill>
                <a:latin typeface="Times New Roman" panose="02020603050405020304" pitchFamily="18" charset="0"/>
                <a:cs typeface="Times New Roman" panose="02020603050405020304" pitchFamily="18" charset="0"/>
              </a:rPr>
              <a:t>DENETİM GENEL </a:t>
            </a:r>
            <a:r>
              <a:rPr lang="tr-TR" sz="2800" b="1" u="sng" dirty="0">
                <a:solidFill>
                  <a:srgbClr val="002060"/>
                </a:solidFill>
                <a:latin typeface="Times New Roman" panose="02020603050405020304" pitchFamily="18" charset="0"/>
                <a:cs typeface="Times New Roman" panose="02020603050405020304" pitchFamily="18" charset="0"/>
              </a:rPr>
              <a:t>DEĞERLENDİRME </a:t>
            </a:r>
            <a:r>
              <a:rPr lang="tr-TR" sz="2800" b="1" u="sng" dirty="0" smtClean="0">
                <a:solidFill>
                  <a:srgbClr val="002060"/>
                </a:solidFill>
                <a:latin typeface="Times New Roman" panose="02020603050405020304" pitchFamily="18" charset="0"/>
                <a:cs typeface="Times New Roman" panose="02020603050405020304" pitchFamily="18" charset="0"/>
              </a:rPr>
              <a:t>RAPORU:</a:t>
            </a:r>
            <a:r>
              <a:rPr lang="tr-TR" sz="3200" dirty="0" smtClean="0">
                <a:solidFill>
                  <a:srgbClr val="FFFFFF"/>
                </a:solidFill>
                <a:latin typeface="inherit"/>
              </a:rPr>
              <a:t> </a:t>
            </a:r>
            <a:r>
              <a:rPr lang="tr-TR" sz="3200" dirty="0">
                <a:solidFill>
                  <a:srgbClr val="FFFFFF"/>
                </a:solidFill>
                <a:latin typeface="inherit"/>
              </a:rPr>
              <a:t>Raporları</a:t>
            </a:r>
          </a:p>
          <a:p>
            <a:pPr algn="just" fontAlgn="base"/>
            <a:endParaRPr lang="tr-TR" sz="3200" dirty="0" smtClean="0">
              <a:solidFill>
                <a:srgbClr val="0D2E35"/>
              </a:solidFill>
              <a:latin typeface="Tahoma" panose="020B0604030504040204" pitchFamily="34" charset="0"/>
            </a:endParaRPr>
          </a:p>
          <a:p>
            <a:pPr algn="just" fontAlgn="base">
              <a:lnSpc>
                <a:spcPct val="150000"/>
              </a:lnSpc>
            </a:pPr>
            <a:r>
              <a:rPr lang="tr-TR" sz="3200" dirty="0" smtClean="0">
                <a:solidFill>
                  <a:srgbClr val="002060"/>
                </a:solidFill>
                <a:latin typeface="Times New Roman" panose="02020603050405020304" pitchFamily="18" charset="0"/>
                <a:cs typeface="Times New Roman" panose="02020603050405020304" pitchFamily="18" charset="0"/>
              </a:rPr>
              <a:t>Kamu </a:t>
            </a:r>
            <a:r>
              <a:rPr lang="tr-TR" sz="3200" dirty="0">
                <a:solidFill>
                  <a:srgbClr val="002060"/>
                </a:solidFill>
                <a:latin typeface="Times New Roman" panose="02020603050405020304" pitchFamily="18" charset="0"/>
                <a:cs typeface="Times New Roman" panose="02020603050405020304" pitchFamily="18" charset="0"/>
              </a:rPr>
              <a:t>idarelerinin denetimleri sonucunda düzenlenen denetim raporlarında önemli görülen veya genellik arz eden konuları, yürütülen denetimlere ilişkin genel bilgileri ve mali konularda belirtilmesi uygun görülen diğer hususları içerecek şekilde hazırlanan rapordur.</a:t>
            </a:r>
            <a:endParaRPr lang="tr-TR" sz="3200" b="0" i="0" dirty="0">
              <a:solidFill>
                <a:srgbClr val="002060"/>
              </a:solidFill>
              <a:effectLst/>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253636"/>
      </p:ext>
    </p:extLst>
  </p:cSld>
  <p:clrMapOvr>
    <a:masterClrMapping/>
  </p:clrMapOvr>
  <p:transition spd="med">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174493"/>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tr-TR" sz="3200" dirty="0" smtClean="0">
                <a:solidFill>
                  <a:srgbClr val="002060"/>
                </a:solidFill>
                <a:latin typeface="Times New Roman" panose="02020603050405020304" pitchFamily="18" charset="0"/>
                <a:ea typeface="Calibri" panose="020F0502020204030204" pitchFamily="34" charset="0"/>
              </a:rPr>
              <a:t>      Bilimsel </a:t>
            </a:r>
            <a:r>
              <a:rPr lang="tr-TR" sz="3200" dirty="0">
                <a:solidFill>
                  <a:srgbClr val="002060"/>
                </a:solidFill>
                <a:latin typeface="Times New Roman" panose="02020603050405020304" pitchFamily="18" charset="0"/>
                <a:ea typeface="Calibri" panose="020F0502020204030204" pitchFamily="34" charset="0"/>
              </a:rPr>
              <a:t>araştırma projelerinin desteklenmesi amacıyla tahsis edilen ödeneklerin akademik personel ve öğrencilerin İngilizce dil kursuna gönderilmesi, </a:t>
            </a:r>
            <a:r>
              <a:rPr lang="tr-TR" sz="3200" dirty="0" smtClean="0">
                <a:solidFill>
                  <a:srgbClr val="002060"/>
                </a:solidFill>
                <a:latin typeface="Times New Roman" panose="02020603050405020304" pitchFamily="18" charset="0"/>
                <a:ea typeface="Calibri" panose="020F0502020204030204" pitchFamily="34" charset="0"/>
              </a:rPr>
              <a:t>laboratuvar </a:t>
            </a:r>
            <a:r>
              <a:rPr lang="tr-TR" sz="3200" dirty="0">
                <a:solidFill>
                  <a:srgbClr val="002060"/>
                </a:solidFill>
                <a:latin typeface="Times New Roman" panose="02020603050405020304" pitchFamily="18" charset="0"/>
                <a:ea typeface="Calibri" panose="020F0502020204030204" pitchFamily="34" charset="0"/>
              </a:rPr>
              <a:t>yapım işinin finanse edilmesi, ihtiyaç duyulan başka bir hizmet veya malın alınması, bina bakım onarımının yapılması, kongre projelerinin finansmanında kullanılması gibi amaç dışı harcamalarda </a:t>
            </a:r>
            <a:r>
              <a:rPr lang="tr-TR" sz="3200" dirty="0" smtClean="0">
                <a:solidFill>
                  <a:srgbClr val="002060"/>
                </a:solidFill>
                <a:latin typeface="Times New Roman" panose="02020603050405020304" pitchFamily="18" charset="0"/>
                <a:ea typeface="Calibri" panose="020F0502020204030204" pitchFamily="34" charset="0"/>
              </a:rPr>
              <a:t>kullanıldığı </a:t>
            </a:r>
            <a:endParaRPr lang="tr-TR" sz="3200" dirty="0" smtClean="0">
              <a:solidFill>
                <a:srgbClr val="00206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180536"/>
      </p:ext>
    </p:extLst>
  </p:cSld>
  <p:clrMapOvr>
    <a:masterClrMapping/>
  </p:clrMapOvr>
  <p:transition spd="med">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011949"/>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tr-TR" sz="3200" b="1" dirty="0">
                <a:solidFill>
                  <a:srgbClr val="002060"/>
                </a:solidFill>
                <a:latin typeface="Times New Roman" panose="02020603050405020304" pitchFamily="18" charset="0"/>
                <a:cs typeface="Times New Roman" panose="02020603050405020304" pitchFamily="18" charset="0"/>
              </a:rPr>
              <a:t>	</a:t>
            </a:r>
            <a:r>
              <a:rPr lang="tr-TR" sz="3200" dirty="0">
                <a:solidFill>
                  <a:srgbClr val="002060"/>
                </a:solidFill>
                <a:latin typeface="Times New Roman" panose="02020603050405020304" pitchFamily="18" charset="0"/>
                <a:ea typeface="Calibri" panose="020F0502020204030204" pitchFamily="34" charset="0"/>
              </a:rPr>
              <a:t>Bilimsel araştırma projeleri kapsamında ayrılan ve özel hesapta izlenmesi gereken tutarların önce Strateji Daire Başkanlığının banka hesabına alınıp, bu hesap üzerinden de proje özel hesabına aktarıldığı, mevzuata aykırı bu işlem dolayısıyla özel hesaba aktarımı yapılan tutarların miktarı konusunda tutarsızlıklara sebep </a:t>
            </a:r>
            <a:r>
              <a:rPr lang="tr-TR" sz="3200" dirty="0" smtClean="0">
                <a:solidFill>
                  <a:srgbClr val="002060"/>
                </a:solidFill>
                <a:latin typeface="Times New Roman" panose="02020603050405020304" pitchFamily="18" charset="0"/>
                <a:ea typeface="Calibri" panose="020F0502020204030204" pitchFamily="34" charset="0"/>
              </a:rPr>
              <a:t>olunduğu</a:t>
            </a:r>
            <a:endParaRPr lang="tr-TR" sz="32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518292"/>
      </p:ext>
    </p:extLst>
  </p:cSld>
  <p:clrMapOvr>
    <a:masterClrMapping/>
  </p:clrMapOvr>
  <p:transition spd="med">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6001643"/>
          </a:xfrm>
          <a:prstGeom prst="rect">
            <a:avLst/>
          </a:prstGeom>
        </p:spPr>
        <p:txBody>
          <a:bodyPr wrap="square">
            <a:spAutoFit/>
          </a:bodyPr>
          <a:lstStyle/>
          <a:p>
            <a:pPr algn="just">
              <a:lnSpc>
                <a:spcPct val="150000"/>
              </a:lnSpc>
            </a:pPr>
            <a:r>
              <a:rPr lang="tr-TR" sz="2400" b="1" dirty="0">
                <a:solidFill>
                  <a:srgbClr val="002060"/>
                </a:solidFill>
                <a:latin typeface="Times New Roman" panose="02020603050405020304" pitchFamily="18" charset="0"/>
                <a:cs typeface="Times New Roman" panose="02020603050405020304" pitchFamily="18" charset="0"/>
              </a:rPr>
              <a:t>	</a:t>
            </a:r>
            <a:endParaRPr lang="tr-TR" sz="2400" b="1" dirty="0" smtClean="0">
              <a:solidFill>
                <a:srgbClr val="002060"/>
              </a:solidFill>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tr-TR" sz="2400" b="1" dirty="0">
                <a:solidFill>
                  <a:srgbClr val="002060"/>
                </a:solidFill>
                <a:latin typeface="Times New Roman" panose="02020603050405020304" pitchFamily="18" charset="0"/>
                <a:cs typeface="Times New Roman" panose="02020603050405020304" pitchFamily="18" charset="0"/>
              </a:rPr>
              <a:t>	</a:t>
            </a:r>
            <a:r>
              <a:rPr lang="tr-TR" sz="3200" dirty="0">
                <a:solidFill>
                  <a:srgbClr val="002060"/>
                </a:solidFill>
                <a:latin typeface="Times New Roman" panose="02020603050405020304" pitchFamily="18" charset="0"/>
                <a:ea typeface="Calibri" panose="020F0502020204030204" pitchFamily="34" charset="0"/>
              </a:rPr>
              <a:t>Bilimsel araştırma projelerine ilişkin projenin başlama tarihinden itibaren her altı ayın son haftası içinde ara rapor vermeleri ve proje neticesinde kesin rapor sunulması gerekmekte iken projelere ait ara ve sonuç raporlarının teslim edilmediği veya geç teslim </a:t>
            </a:r>
            <a:r>
              <a:rPr lang="tr-TR" sz="3200" dirty="0" smtClean="0">
                <a:solidFill>
                  <a:srgbClr val="002060"/>
                </a:solidFill>
                <a:latin typeface="Times New Roman" panose="02020603050405020304" pitchFamily="18" charset="0"/>
                <a:ea typeface="Calibri" panose="020F0502020204030204" pitchFamily="34" charset="0"/>
              </a:rPr>
              <a:t>edildiği</a:t>
            </a:r>
            <a:endParaRPr lang="tr-TR" sz="3200" dirty="0">
              <a:solidFill>
                <a:srgbClr val="002060"/>
              </a:solidFill>
            </a:endParaRPr>
          </a:p>
          <a:p>
            <a:pPr algn="just">
              <a:lnSpc>
                <a:spcPct val="150000"/>
              </a:lnSpc>
            </a:pPr>
            <a:endParaRPr lang="tr-TR" sz="2400" dirty="0">
              <a:solidFill>
                <a:srgbClr val="002060"/>
              </a:solidFill>
              <a:latin typeface="Times New Roman" panose="02020603050405020304" pitchFamily="18" charset="0"/>
              <a:cs typeface="Times New Roman" panose="02020603050405020304" pitchFamily="18" charset="0"/>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409249"/>
      </p:ext>
    </p:extLst>
  </p:cSld>
  <p:clrMapOvr>
    <a:masterClrMapping/>
  </p:clrMapOvr>
  <p:transition spd="med">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708981"/>
          </a:xfrm>
          <a:prstGeom prst="rect">
            <a:avLst/>
          </a:prstGeom>
        </p:spPr>
        <p:txBody>
          <a:bodyPr wrap="square">
            <a:spAutoFit/>
          </a:bodyPr>
          <a:lstStyle/>
          <a:p>
            <a:pPr algn="just">
              <a:lnSpc>
                <a:spcPct val="150000"/>
              </a:lnSpc>
            </a:pPr>
            <a:r>
              <a:rPr lang="tr-TR" sz="2400" b="1" dirty="0">
                <a:solidFill>
                  <a:srgbClr val="002060"/>
                </a:solidFill>
                <a:latin typeface="Times New Roman" panose="02020603050405020304" pitchFamily="18" charset="0"/>
                <a:cs typeface="Times New Roman" panose="02020603050405020304" pitchFamily="18" charset="0"/>
              </a:rPr>
              <a:t>	</a:t>
            </a:r>
            <a:endParaRPr lang="tr-TR" sz="2400" b="1" dirty="0" smtClean="0">
              <a:solidFill>
                <a:srgbClr val="002060"/>
              </a:solidFill>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tr-TR" sz="3200" b="1" dirty="0">
                <a:solidFill>
                  <a:srgbClr val="002060"/>
                </a:solidFill>
                <a:latin typeface="Times New Roman" panose="02020603050405020304" pitchFamily="18" charset="0"/>
                <a:cs typeface="Times New Roman" panose="02020603050405020304" pitchFamily="18" charset="0"/>
              </a:rPr>
              <a:t>	</a:t>
            </a:r>
            <a:r>
              <a:rPr lang="tr-TR" sz="3200" dirty="0">
                <a:solidFill>
                  <a:srgbClr val="002060"/>
                </a:solidFill>
                <a:latin typeface="Times New Roman" panose="02020603050405020304" pitchFamily="18" charset="0"/>
                <a:ea typeface="Calibri" panose="020F0502020204030204" pitchFamily="34" charset="0"/>
              </a:rPr>
              <a:t>Bilimsel araştırma projeleri nakit, avans ve kredi ile akreditiflerin borç bakiyeleri ile bilimsel projelerine aktarılan tutarlara ait emanet hesabının alacak bakiyeleri arasında denklik </a:t>
            </a:r>
            <a:r>
              <a:rPr lang="tr-TR" sz="3200" dirty="0" smtClean="0">
                <a:solidFill>
                  <a:srgbClr val="002060"/>
                </a:solidFill>
                <a:latin typeface="Times New Roman" panose="02020603050405020304" pitchFamily="18" charset="0"/>
                <a:ea typeface="Calibri" panose="020F0502020204030204" pitchFamily="34" charset="0"/>
              </a:rPr>
              <a:t>olmadığı</a:t>
            </a:r>
            <a:endParaRPr lang="tr-TR" sz="3200" dirty="0">
              <a:solidFill>
                <a:srgbClr val="002060"/>
              </a:solidFill>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837574"/>
      </p:ext>
    </p:extLst>
  </p:cSld>
  <p:clrMapOvr>
    <a:masterClrMapping/>
  </p:clrMapOvr>
  <p:transition spd="med">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3534622"/>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tr-TR" sz="3200" b="1" dirty="0">
                <a:solidFill>
                  <a:srgbClr val="002060"/>
                </a:solidFill>
                <a:latin typeface="Times New Roman" panose="02020603050405020304" pitchFamily="18" charset="0"/>
                <a:cs typeface="Times New Roman" panose="02020603050405020304" pitchFamily="18" charset="0"/>
              </a:rPr>
              <a:t>	</a:t>
            </a:r>
            <a:r>
              <a:rPr lang="tr-TR" sz="3200" dirty="0">
                <a:solidFill>
                  <a:srgbClr val="002060"/>
                </a:solidFill>
                <a:latin typeface="Times New Roman" panose="02020603050405020304" pitchFamily="18" charset="0"/>
                <a:ea typeface="Calibri" panose="020F0502020204030204" pitchFamily="34" charset="0"/>
              </a:rPr>
              <a:t>Bilimsel araştırma projeler kapsamında verilen ödenek ve yapılan harcamaların izlenmesi için kullanılması gereken 962 Bilimsel Projeler Hesabı ile 963 Bilimsel Projeler Karşılığı Hesaplarının </a:t>
            </a:r>
            <a:r>
              <a:rPr lang="tr-TR" sz="3200" dirty="0" smtClean="0">
                <a:solidFill>
                  <a:srgbClr val="002060"/>
                </a:solidFill>
                <a:latin typeface="Times New Roman" panose="02020603050405020304" pitchFamily="18" charset="0"/>
                <a:ea typeface="Calibri" panose="020F0502020204030204" pitchFamily="34" charset="0"/>
              </a:rPr>
              <a:t>kullanılmadığı</a:t>
            </a:r>
            <a:endParaRPr lang="tr-TR" sz="3200" dirty="0">
              <a:solidFill>
                <a:srgbClr val="002060"/>
              </a:solidFill>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8604126"/>
      </p:ext>
    </p:extLst>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616648"/>
          </a:xfrm>
          <a:prstGeom prst="rect">
            <a:avLst/>
          </a:prstGeom>
        </p:spPr>
        <p:txBody>
          <a:bodyPr wrap="square">
            <a:spAutoFit/>
          </a:bodyPr>
          <a:lstStyle/>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SAYIŞTAY DENETİMİ</a:t>
            </a:r>
          </a:p>
          <a:p>
            <a:pPr algn="just">
              <a:lnSpc>
                <a:spcPct val="150000"/>
              </a:lnSpc>
            </a:pPr>
            <a:r>
              <a:rPr lang="tr-TR" sz="2400" b="1" u="sng" dirty="0" smtClean="0">
                <a:solidFill>
                  <a:srgbClr val="002060"/>
                </a:solidFill>
                <a:latin typeface="Times New Roman" panose="02020603050405020304" pitchFamily="18" charset="0"/>
                <a:cs typeface="Times New Roman" panose="02020603050405020304" pitchFamily="18" charset="0"/>
              </a:rPr>
              <a:t>Uygunluk Denetimi</a:t>
            </a:r>
            <a:r>
              <a:rPr lang="tr-TR" sz="2400" b="1" dirty="0" smtClean="0">
                <a:solidFill>
                  <a:srgbClr val="002060"/>
                </a:solidFill>
                <a:latin typeface="Times New Roman" panose="02020603050405020304" pitchFamily="18" charset="0"/>
                <a:cs typeface="Times New Roman" panose="02020603050405020304" pitchFamily="18" charset="0"/>
              </a:rPr>
              <a:t>: Kamu </a:t>
            </a:r>
            <a:r>
              <a:rPr lang="tr-TR" sz="2400" b="1" dirty="0">
                <a:solidFill>
                  <a:srgbClr val="002060"/>
                </a:solidFill>
                <a:latin typeface="Times New Roman" panose="02020603050405020304" pitchFamily="18" charset="0"/>
                <a:cs typeface="Times New Roman" panose="02020603050405020304" pitchFamily="18" charset="0"/>
              </a:rPr>
              <a:t>idarelerinin gelir, gider ve mallarına ilişkin hesap ve işlemlerinin kanunlara ve diğer hukuki düzenlemelere uygunluğunun incelenmesine ilişkin </a:t>
            </a:r>
            <a:r>
              <a:rPr lang="tr-TR" sz="2400" b="1" dirty="0" smtClean="0">
                <a:solidFill>
                  <a:srgbClr val="002060"/>
                </a:solidFill>
                <a:latin typeface="Times New Roman" panose="02020603050405020304" pitchFamily="18" charset="0"/>
                <a:cs typeface="Times New Roman" panose="02020603050405020304" pitchFamily="18" charset="0"/>
              </a:rPr>
              <a:t>denetim  (SORGU)	</a:t>
            </a:r>
          </a:p>
          <a:p>
            <a:pPr algn="just">
              <a:lnSpc>
                <a:spcPct val="150000"/>
              </a:lnSpc>
            </a:pPr>
            <a:r>
              <a:rPr lang="tr-TR" sz="2400" b="1" u="sng" dirty="0" smtClean="0">
                <a:solidFill>
                  <a:srgbClr val="002060"/>
                </a:solidFill>
                <a:latin typeface="Times New Roman" panose="02020603050405020304" pitchFamily="18" charset="0"/>
                <a:cs typeface="Times New Roman" panose="02020603050405020304" pitchFamily="18" charset="0"/>
              </a:rPr>
              <a:t>Mali Denetim</a:t>
            </a:r>
            <a:r>
              <a:rPr lang="tr-TR" sz="2400" b="1" dirty="0" smtClean="0">
                <a:solidFill>
                  <a:srgbClr val="002060"/>
                </a:solidFill>
                <a:latin typeface="Times New Roman" panose="02020603050405020304" pitchFamily="18" charset="0"/>
                <a:cs typeface="Times New Roman" panose="02020603050405020304" pitchFamily="18" charset="0"/>
              </a:rPr>
              <a:t>: Mali </a:t>
            </a:r>
            <a:r>
              <a:rPr lang="tr-TR" sz="2400" b="1" dirty="0">
                <a:solidFill>
                  <a:srgbClr val="002060"/>
                </a:solidFill>
                <a:latin typeface="Times New Roman" panose="02020603050405020304" pitchFamily="18" charset="0"/>
                <a:cs typeface="Times New Roman" panose="02020603050405020304" pitchFamily="18" charset="0"/>
              </a:rPr>
              <a:t>rapor ve tablolarının güvenilirliği ve doğruluğuna ilişkin </a:t>
            </a:r>
            <a:r>
              <a:rPr lang="tr-TR" sz="2400" b="1" dirty="0" smtClean="0">
                <a:solidFill>
                  <a:srgbClr val="002060"/>
                </a:solidFill>
                <a:latin typeface="Times New Roman" panose="02020603050405020304" pitchFamily="18" charset="0"/>
                <a:cs typeface="Times New Roman" panose="02020603050405020304" pitchFamily="18" charset="0"/>
              </a:rPr>
              <a:t>denetim	(BULGU)</a:t>
            </a:r>
          </a:p>
          <a:p>
            <a:pPr algn="just">
              <a:lnSpc>
                <a:spcPct val="150000"/>
              </a:lnSpc>
            </a:pPr>
            <a:r>
              <a:rPr lang="tr-TR" sz="2400" b="1" u="sng" dirty="0" smtClean="0">
                <a:solidFill>
                  <a:srgbClr val="002060"/>
                </a:solidFill>
                <a:latin typeface="Times New Roman" panose="02020603050405020304" pitchFamily="18" charset="0"/>
                <a:cs typeface="Times New Roman" panose="02020603050405020304" pitchFamily="18" charset="0"/>
              </a:rPr>
              <a:t>Performans Denetimi</a:t>
            </a:r>
            <a:r>
              <a:rPr lang="tr-TR" sz="2400" b="1" dirty="0" smtClean="0">
                <a:solidFill>
                  <a:srgbClr val="002060"/>
                </a:solidFill>
                <a:latin typeface="Times New Roman" panose="02020603050405020304" pitchFamily="18" charset="0"/>
                <a:cs typeface="Times New Roman" panose="02020603050405020304" pitchFamily="18" charset="0"/>
              </a:rPr>
              <a:t>: </a:t>
            </a:r>
            <a:r>
              <a:rPr lang="tr-TR" sz="2400" b="1" dirty="0">
                <a:solidFill>
                  <a:srgbClr val="002060"/>
                </a:solidFill>
                <a:latin typeface="Times New Roman" panose="02020603050405020304" pitchFamily="18" charset="0"/>
                <a:cs typeface="Times New Roman" panose="02020603050405020304" pitchFamily="18" charset="0"/>
              </a:rPr>
              <a:t>Hesap verme sorumluluğu çerçevesinde idarelerce belirlenen hedef ve göstergeler ile ilgili olarak faaliyet sonuçlarının </a:t>
            </a:r>
            <a:r>
              <a:rPr lang="tr-TR" sz="2400" b="1" dirty="0" smtClean="0">
                <a:solidFill>
                  <a:srgbClr val="002060"/>
                </a:solidFill>
                <a:latin typeface="Times New Roman" panose="02020603050405020304" pitchFamily="18" charset="0"/>
                <a:cs typeface="Times New Roman" panose="02020603050405020304" pitchFamily="18" charset="0"/>
              </a:rPr>
              <a:t>ölçülmesine ilişkin denetim</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8143707"/>
      </p:ext>
    </p:extLst>
  </p:cSld>
  <p:clrMapOvr>
    <a:masterClrMapping/>
  </p:clrMapOvr>
  <p:transition spd="med">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2968057"/>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endParaRPr lang="tr-TR" sz="3200" dirty="0" smtClean="0">
              <a:solidFill>
                <a:srgbClr val="002060"/>
              </a:solidFill>
              <a:latin typeface="Times New Roman" panose="02020603050405020304" pitchFamily="18" charset="0"/>
              <a:ea typeface="Calibri" panose="020F0502020204030204" pitchFamily="34" charset="0"/>
            </a:endParaRPr>
          </a:p>
          <a:p>
            <a:pPr marL="342900" lvl="0" indent="-342900" algn="just">
              <a:lnSpc>
                <a:spcPct val="150000"/>
              </a:lnSpc>
              <a:spcAft>
                <a:spcPts val="0"/>
              </a:spcAft>
              <a:buFont typeface="Wingdings" panose="05000000000000000000" pitchFamily="2" charset="2"/>
              <a:buChar char=""/>
            </a:pPr>
            <a:r>
              <a:rPr lang="tr-TR" sz="3200" dirty="0" smtClean="0">
                <a:solidFill>
                  <a:srgbClr val="002060"/>
                </a:solidFill>
                <a:latin typeface="Times New Roman" panose="02020603050405020304" pitchFamily="18" charset="0"/>
                <a:ea typeface="Calibri" panose="020F0502020204030204" pitchFamily="34" charset="0"/>
              </a:rPr>
              <a:t>Bazı </a:t>
            </a:r>
            <a:r>
              <a:rPr lang="tr-TR" sz="3200" dirty="0">
                <a:solidFill>
                  <a:srgbClr val="002060"/>
                </a:solidFill>
                <a:latin typeface="Times New Roman" panose="02020603050405020304" pitchFamily="18" charset="0"/>
                <a:ea typeface="Calibri" panose="020F0502020204030204" pitchFamily="34" charset="0"/>
              </a:rPr>
              <a:t>bilimsel araştırma projelerinde, proje süresinin bitmesine ve ek süre de alınmamasına rağmen harcamada bulunulmaya devam </a:t>
            </a:r>
            <a:r>
              <a:rPr lang="tr-TR" sz="3200" dirty="0" smtClean="0">
                <a:solidFill>
                  <a:srgbClr val="002060"/>
                </a:solidFill>
                <a:latin typeface="Times New Roman" panose="02020603050405020304" pitchFamily="18" charset="0"/>
                <a:ea typeface="Calibri" panose="020F0502020204030204" pitchFamily="34" charset="0"/>
              </a:rPr>
              <a:t>edildiği</a:t>
            </a:r>
            <a:endParaRPr lang="tr-TR" sz="3200" dirty="0">
              <a:solidFill>
                <a:srgbClr val="002060"/>
              </a:solidFill>
              <a:effectLst/>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758159"/>
      </p:ext>
    </p:extLst>
  </p:cSld>
  <p:clrMapOvr>
    <a:masterClrMapping/>
  </p:clrMapOvr>
  <p:transition spd="med">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805162"/>
          </a:xfrm>
          <a:prstGeom prst="rect">
            <a:avLst/>
          </a:prstGeom>
        </p:spPr>
        <p:txBody>
          <a:bodyPr wrap="square">
            <a:spAutoFit/>
          </a:bodyPr>
          <a:lstStyle/>
          <a:p>
            <a:pPr algn="just"/>
            <a:endParaRPr lang="tr-TR" sz="2400" b="1" dirty="0" smtClean="0">
              <a:solidFill>
                <a:srgbClr val="002060"/>
              </a:solidFill>
              <a:latin typeface="Times New Roman" panose="02020603050405020304" pitchFamily="18" charset="0"/>
              <a:cs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tr-TR" sz="3200" dirty="0">
                <a:solidFill>
                  <a:srgbClr val="002060"/>
                </a:solidFill>
                <a:latin typeface="Times New Roman" panose="02020603050405020304" pitchFamily="18" charset="0"/>
                <a:ea typeface="Calibri" panose="020F0502020204030204" pitchFamily="34" charset="0"/>
              </a:rPr>
              <a:t>Desteklenen projeler kapsamında edinilen taşınırların projenin sona ermesini müteakip taşınır sistemine dahil edilmediği ve proje yöneticisinin zimmetinde bırakılması nedeniyle diğer personelin kullanımına imkân verilmediği, Bilimsel araştırma projeleri sonuçlarının kamu idaresi faaliyet raporlarında yer almadığı ve internet sayfasından kamuoyuna </a:t>
            </a:r>
            <a:r>
              <a:rPr lang="tr-TR" sz="3200" dirty="0" smtClean="0">
                <a:solidFill>
                  <a:srgbClr val="002060"/>
                </a:solidFill>
                <a:latin typeface="Times New Roman" panose="02020603050405020304" pitchFamily="18" charset="0"/>
                <a:ea typeface="Calibri" panose="020F0502020204030204" pitchFamily="34" charset="0"/>
              </a:rPr>
              <a:t>duyurulmadığı</a:t>
            </a: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869099"/>
      </p:ext>
    </p:extLst>
  </p:cSld>
  <p:clrMapOvr>
    <a:masterClrMapping/>
  </p:clrMapOvr>
  <p:transition spd="med">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2875724"/>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endParaRPr lang="tr-TR" sz="2800" dirty="0" smtClean="0">
              <a:solidFill>
                <a:srgbClr val="002060"/>
              </a:solidFill>
              <a:latin typeface="Times New Roman" panose="02020603050405020304" pitchFamily="18" charset="0"/>
              <a:ea typeface="Calibri" panose="020F0502020204030204" pitchFamily="34" charset="0"/>
            </a:endParaRPr>
          </a:p>
          <a:p>
            <a:pPr marL="342900" lvl="0" indent="-342900" algn="just">
              <a:lnSpc>
                <a:spcPct val="150000"/>
              </a:lnSpc>
              <a:spcAft>
                <a:spcPts val="0"/>
              </a:spcAft>
              <a:buFont typeface="Wingdings" panose="05000000000000000000" pitchFamily="2" charset="2"/>
              <a:buChar char=""/>
            </a:pPr>
            <a:r>
              <a:rPr lang="tr-TR" sz="3200" dirty="0" smtClean="0">
                <a:solidFill>
                  <a:srgbClr val="002060"/>
                </a:solidFill>
                <a:latin typeface="Times New Roman" panose="02020603050405020304" pitchFamily="18" charset="0"/>
                <a:ea typeface="Calibri" panose="020F0502020204030204" pitchFamily="34" charset="0"/>
              </a:rPr>
              <a:t>Bilimsel </a:t>
            </a:r>
            <a:r>
              <a:rPr lang="tr-TR" sz="3200" dirty="0">
                <a:solidFill>
                  <a:srgbClr val="002060"/>
                </a:solidFill>
                <a:latin typeface="Times New Roman" panose="02020603050405020304" pitchFamily="18" charset="0"/>
                <a:ea typeface="Calibri" panose="020F0502020204030204" pitchFamily="34" charset="0"/>
              </a:rPr>
              <a:t>araştırma projelerinde, iptal edilen projelere ilişkin ilgili yönergelerde belirlenen mali yaptırımlar ve 3 yıl boyunca aynı yürütücülere proje verilmemesi gibi yaptırımların </a:t>
            </a:r>
            <a:r>
              <a:rPr lang="tr-TR" sz="3200" dirty="0" smtClean="0">
                <a:solidFill>
                  <a:srgbClr val="002060"/>
                </a:solidFill>
                <a:latin typeface="Times New Roman" panose="02020603050405020304" pitchFamily="18" charset="0"/>
                <a:ea typeface="Calibri" panose="020F0502020204030204" pitchFamily="34" charset="0"/>
              </a:rPr>
              <a:t>uygulanmadığı</a:t>
            </a:r>
            <a:endParaRPr lang="tr-TR" sz="3200" dirty="0">
              <a:solidFill>
                <a:srgbClr val="002060"/>
              </a:solidFill>
              <a:effectLst/>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676330"/>
      </p:ext>
    </p:extLst>
  </p:cSld>
  <p:clrMapOvr>
    <a:masterClrMapping/>
  </p:clrMapOvr>
  <p:transition spd="med">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2229393"/>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endParaRPr lang="tr-TR" sz="3200" dirty="0" smtClean="0">
              <a:latin typeface="Times New Roman" panose="02020603050405020304" pitchFamily="18" charset="0"/>
              <a:ea typeface="Calibri" panose="020F0502020204030204" pitchFamily="34" charset="0"/>
            </a:endParaRPr>
          </a:p>
          <a:p>
            <a:pPr marL="342900" lvl="0" indent="-342900" algn="just">
              <a:lnSpc>
                <a:spcPct val="150000"/>
              </a:lnSpc>
              <a:spcAft>
                <a:spcPts val="0"/>
              </a:spcAft>
              <a:buFont typeface="Wingdings" panose="05000000000000000000" pitchFamily="2" charset="2"/>
              <a:buChar char=""/>
            </a:pPr>
            <a:r>
              <a:rPr lang="tr-TR" sz="3200" dirty="0" smtClean="0">
                <a:solidFill>
                  <a:srgbClr val="002060"/>
                </a:solidFill>
                <a:latin typeface="Times New Roman" panose="02020603050405020304" pitchFamily="18" charset="0"/>
                <a:ea typeface="Calibri" panose="020F0502020204030204" pitchFamily="34" charset="0"/>
              </a:rPr>
              <a:t>Projelerin </a:t>
            </a:r>
            <a:r>
              <a:rPr lang="tr-TR" sz="3200" dirty="0">
                <a:solidFill>
                  <a:srgbClr val="002060"/>
                </a:solidFill>
                <a:latin typeface="Times New Roman" panose="02020603050405020304" pitchFamily="18" charset="0"/>
                <a:ea typeface="Calibri" panose="020F0502020204030204" pitchFamily="34" charset="0"/>
              </a:rPr>
              <a:t>çıktılarına ilişkin herhangi bir takip veya izleme </a:t>
            </a:r>
            <a:r>
              <a:rPr lang="tr-TR" sz="3200" dirty="0" smtClean="0">
                <a:solidFill>
                  <a:srgbClr val="002060"/>
                </a:solidFill>
                <a:latin typeface="Times New Roman" panose="02020603050405020304" pitchFamily="18" charset="0"/>
                <a:ea typeface="Calibri" panose="020F0502020204030204" pitchFamily="34" charset="0"/>
              </a:rPr>
              <a:t>yapılmadığı</a:t>
            </a:r>
            <a:endParaRPr lang="tr-TR" sz="3200" dirty="0">
              <a:solidFill>
                <a:srgbClr val="002060"/>
              </a:solidFill>
              <a:effectLst/>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163149"/>
      </p:ext>
    </p:extLst>
  </p:cSld>
  <p:clrMapOvr>
    <a:masterClrMapping/>
  </p:clrMapOvr>
  <p:transition spd="med">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2229393"/>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endParaRPr lang="tr-TR" sz="3200" dirty="0" smtClean="0">
              <a:latin typeface="Times New Roman" panose="02020603050405020304" pitchFamily="18" charset="0"/>
              <a:ea typeface="Calibri" panose="020F0502020204030204" pitchFamily="34" charset="0"/>
            </a:endParaRPr>
          </a:p>
          <a:p>
            <a:pPr marL="342900" lvl="0" indent="-342900" algn="just">
              <a:lnSpc>
                <a:spcPct val="150000"/>
              </a:lnSpc>
              <a:spcAft>
                <a:spcPts val="0"/>
              </a:spcAft>
              <a:buFont typeface="Wingdings" panose="05000000000000000000" pitchFamily="2" charset="2"/>
              <a:buChar char=""/>
            </a:pPr>
            <a:r>
              <a:rPr lang="tr-TR" sz="3200" dirty="0">
                <a:solidFill>
                  <a:srgbClr val="002060"/>
                </a:solidFill>
                <a:latin typeface="Times New Roman" panose="02020603050405020304" pitchFamily="18" charset="0"/>
                <a:ea typeface="Calibri" panose="020F0502020204030204" pitchFamily="34" charset="0"/>
              </a:rPr>
              <a:t>Proje mevzuatına göre başarıyla tamamlanmamış projelerin bitirilmiş kabul edilerek kapatıldığı</a:t>
            </a:r>
            <a:endParaRPr lang="tr-TR" sz="3200" dirty="0">
              <a:solidFill>
                <a:srgbClr val="002060"/>
              </a:solidFill>
              <a:effectLst/>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64424"/>
      </p:ext>
    </p:extLst>
  </p:cSld>
  <p:clrMapOvr>
    <a:masterClrMapping/>
  </p:clrMapOvr>
  <p:transition spd="med">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3600986"/>
          </a:xfrm>
          <a:prstGeom prst="rect">
            <a:avLst/>
          </a:prstGeom>
        </p:spPr>
        <p:txBody>
          <a:bodyPr wrap="square">
            <a:spAutoFit/>
          </a:bodyPr>
          <a:lstStyle/>
          <a:p>
            <a:pPr lvl="0" algn="ctr">
              <a:lnSpc>
                <a:spcPct val="150000"/>
              </a:lnSpc>
              <a:spcAft>
                <a:spcPts val="0"/>
              </a:spcAft>
            </a:pPr>
            <a:endParaRPr lang="tr-TR" sz="3200" dirty="0" smtClean="0">
              <a:solidFill>
                <a:srgbClr val="002060"/>
              </a:solidFill>
              <a:latin typeface="Times New Roman" panose="02020603050405020304" pitchFamily="18" charset="0"/>
              <a:ea typeface="Calibri" panose="020F0502020204030204" pitchFamily="34" charset="0"/>
            </a:endParaRPr>
          </a:p>
          <a:p>
            <a:pPr lvl="0" algn="ctr">
              <a:lnSpc>
                <a:spcPct val="150000"/>
              </a:lnSpc>
              <a:spcAft>
                <a:spcPts val="0"/>
              </a:spcAft>
            </a:pPr>
            <a:endParaRPr lang="tr-TR" sz="3200" b="1" dirty="0" smtClean="0">
              <a:solidFill>
                <a:srgbClr val="002060"/>
              </a:solidFill>
              <a:latin typeface="Times New Roman" panose="02020603050405020304" pitchFamily="18" charset="0"/>
              <a:ea typeface="Calibri" panose="020F0502020204030204" pitchFamily="34" charset="0"/>
            </a:endParaRPr>
          </a:p>
          <a:p>
            <a:pPr lvl="0" algn="ctr">
              <a:lnSpc>
                <a:spcPct val="150000"/>
              </a:lnSpc>
              <a:spcAft>
                <a:spcPts val="0"/>
              </a:spcAft>
            </a:pPr>
            <a:r>
              <a:rPr lang="tr-TR" sz="4400" b="1" dirty="0" smtClean="0">
                <a:solidFill>
                  <a:srgbClr val="002060"/>
                </a:solidFill>
                <a:latin typeface="Times New Roman" panose="02020603050405020304" pitchFamily="18" charset="0"/>
                <a:ea typeface="Calibri" panose="020F0502020204030204" pitchFamily="34" charset="0"/>
              </a:rPr>
              <a:t>TÜBİTAK </a:t>
            </a:r>
            <a:r>
              <a:rPr lang="tr-TR" sz="4400" b="1" dirty="0">
                <a:solidFill>
                  <a:srgbClr val="002060"/>
                </a:solidFill>
                <a:latin typeface="Times New Roman" panose="02020603050405020304" pitchFamily="18" charset="0"/>
                <a:ea typeface="Calibri" panose="020F0502020204030204" pitchFamily="34" charset="0"/>
              </a:rPr>
              <a:t>Projelerine İlişkin Destekler Kapsamında Tespit Edilen Hususlar </a:t>
            </a:r>
            <a:endParaRPr lang="tr-TR" sz="4400" b="1" dirty="0">
              <a:solidFill>
                <a:srgbClr val="002060"/>
              </a:solidFill>
              <a:effectLst/>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125467"/>
      </p:ext>
    </p:extLst>
  </p:cSld>
  <p:clrMapOvr>
    <a:masterClrMapping/>
  </p:clrMapOvr>
  <p:transition spd="med">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3046988"/>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endParaRPr lang="tr-TR" sz="3200" dirty="0" smtClean="0">
              <a:latin typeface="Times New Roman" panose="02020603050405020304" pitchFamily="18" charset="0"/>
              <a:ea typeface="Calibri" panose="020F0502020204030204" pitchFamily="34" charset="0"/>
            </a:endParaRPr>
          </a:p>
          <a:p>
            <a:pPr marL="342900" lvl="0" indent="-342900" algn="just">
              <a:lnSpc>
                <a:spcPct val="150000"/>
              </a:lnSpc>
              <a:spcAft>
                <a:spcPts val="0"/>
              </a:spcAft>
              <a:buFont typeface="Wingdings" panose="05000000000000000000" pitchFamily="2" charset="2"/>
              <a:buChar char=""/>
            </a:pPr>
            <a:r>
              <a:rPr lang="tr-TR" sz="3200" dirty="0">
                <a:solidFill>
                  <a:srgbClr val="002060"/>
                </a:solidFill>
                <a:latin typeface="Times New Roman" panose="02020603050405020304" pitchFamily="18" charset="0"/>
                <a:cs typeface="Times New Roman" panose="02020603050405020304" pitchFamily="18" charset="0"/>
              </a:rPr>
              <a:t>Desteklenen Projeler Kapsamında Üniversite Hesaplarına Aktarılan Kurum Hisselerinin Bakiye Tutarının Kullanımı için Öngörülen Sürenin Kısa Olması </a:t>
            </a:r>
            <a:endParaRPr lang="tr-TR" sz="3200" dirty="0">
              <a:solidFill>
                <a:srgbClr val="002060"/>
              </a:solidFill>
              <a:effectLst/>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414319"/>
      </p:ext>
    </p:extLst>
  </p:cSld>
  <p:clrMapOvr>
    <a:masterClrMapping/>
  </p:clrMapOvr>
  <p:transition spd="med">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616648"/>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tr-TR" sz="2800" dirty="0" smtClean="0">
                <a:solidFill>
                  <a:srgbClr val="002060"/>
                </a:solidFill>
              </a:rPr>
              <a:t>TÜBİTAK </a:t>
            </a:r>
            <a:r>
              <a:rPr lang="tr-TR" sz="2800" dirty="0">
                <a:solidFill>
                  <a:srgbClr val="002060"/>
                </a:solidFill>
              </a:rPr>
              <a:t>Kaynaklarından Genel Bütçe Kapsamındaki Kamu İdareleri ile Özel Bütçeli İdarelere Proje Karşılığı Aktarılacak Tutarların Harcanması ve </a:t>
            </a:r>
            <a:r>
              <a:rPr lang="tr-TR" sz="2800" dirty="0" smtClean="0">
                <a:solidFill>
                  <a:srgbClr val="002060"/>
                </a:solidFill>
              </a:rPr>
              <a:t>TÜBİTAK </a:t>
            </a:r>
            <a:r>
              <a:rPr lang="tr-TR" sz="2800" dirty="0">
                <a:solidFill>
                  <a:srgbClr val="002060"/>
                </a:solidFill>
              </a:rPr>
              <a:t>Tarafından Yürütülen Dış Destekli Projelerin Harcamalarının Gerçekleştirilmesine İlişkin Esas ve </a:t>
            </a:r>
            <a:r>
              <a:rPr lang="tr-TR" sz="2800" dirty="0" err="1">
                <a:solidFill>
                  <a:srgbClr val="002060"/>
                </a:solidFill>
              </a:rPr>
              <a:t>Usuller’e</a:t>
            </a:r>
            <a:r>
              <a:rPr lang="tr-TR" sz="2800" dirty="0">
                <a:solidFill>
                  <a:srgbClr val="002060"/>
                </a:solidFill>
              </a:rPr>
              <a:t> dayanılarak yalnızca dayanıklı taşınırlar için taşınır işlem fişi düzenlendiği, tüketime yönelik mal ve malzemeler için taşınır işlem fişi düzenlenmediği, bu durumun yukarıda yer verilen Yönetmelik hükümlerine aykırılık teşkil ettiği</a:t>
            </a:r>
            <a:endParaRPr lang="tr-TR" sz="2800" dirty="0">
              <a:solidFill>
                <a:srgbClr val="002060"/>
              </a:solidFill>
              <a:effectLst/>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811778"/>
      </p:ext>
    </p:extLst>
  </p:cSld>
  <p:clrMapOvr>
    <a:masterClrMapping/>
  </p:clrMapOvr>
  <p:transition spd="med">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3706720"/>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tr-TR" sz="3200" dirty="0">
                <a:solidFill>
                  <a:srgbClr val="002060"/>
                </a:solidFill>
              </a:rPr>
              <a:t>Dayanıklı taşınırlar için kayıt işlemlerinin zamanında yapılmadığı, söz konusu taşınırlara ilişkin giriş ve çıkış işlemlerinin bazen aylar sonra bazen de yıl sonunda hesaplar denkleştirilirken gerçekleştirildiği, bu sebeple taşınırların takibinin imkânsız hale geldiği ve taşınırların kayıt dışında kaldığı</a:t>
            </a:r>
            <a:endParaRPr lang="tr-TR" sz="3200" dirty="0">
              <a:solidFill>
                <a:srgbClr val="002060"/>
              </a:solidFill>
              <a:effectLst/>
              <a:latin typeface="Times New Roman" panose="02020603050405020304" pitchFamily="18" charset="0"/>
              <a:cs typeface="Times New Roman" panose="02020603050405020304" pitchFamily="18" charset="0"/>
            </a:endParaRPr>
          </a:p>
        </p:txBody>
      </p:sp>
      <p:pic>
        <p:nvPicPr>
          <p:cNvPr id="4" name="Picture 2" descr="C:\Users\yayingrafik3\Desktop\Yeni klasör (7)\sayistay 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8000" y="180000"/>
            <a:ext cx="1080000" cy="1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109395"/>
      </p:ext>
    </p:extLst>
  </p:cSld>
  <p:clrMapOvr>
    <a:masterClrMapping/>
  </p:clrMapOvr>
  <p:transition spd="med">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662815"/>
          </a:xfrm>
          <a:prstGeom prst="rect">
            <a:avLst/>
          </a:prstGeom>
        </p:spPr>
        <p:txBody>
          <a:bodyPr wrap="square">
            <a:spAutoFit/>
          </a:bodyPr>
          <a:lstStyle/>
          <a:p>
            <a:pPr algn="ctr">
              <a:lnSpc>
                <a:spcPct val="150000"/>
              </a:lnSpc>
            </a:pPr>
            <a:endParaRPr lang="tr-TR" sz="4000" b="1" dirty="0" smtClean="0">
              <a:solidFill>
                <a:srgbClr val="002060"/>
              </a:solidFill>
              <a:latin typeface="Times New Roman" panose="02020603050405020304" pitchFamily="18" charset="0"/>
              <a:cs typeface="Times New Roman" panose="02020603050405020304" pitchFamily="18" charset="0"/>
            </a:endParaRPr>
          </a:p>
          <a:p>
            <a:pPr algn="ctr">
              <a:lnSpc>
                <a:spcPct val="150000"/>
              </a:lnSpc>
            </a:pPr>
            <a:endParaRPr lang="tr-TR" sz="4000" b="1" dirty="0" smtClean="0">
              <a:solidFill>
                <a:srgbClr val="002060"/>
              </a:solidFill>
              <a:latin typeface="Times New Roman" panose="02020603050405020304" pitchFamily="18" charset="0"/>
              <a:cs typeface="Times New Roman" panose="02020603050405020304" pitchFamily="18" charset="0"/>
            </a:endParaRPr>
          </a:p>
          <a:p>
            <a:pPr algn="ctr">
              <a:lnSpc>
                <a:spcPct val="150000"/>
              </a:lnSpc>
            </a:pPr>
            <a:r>
              <a:rPr lang="tr-TR" sz="5400" b="1" dirty="0" smtClean="0">
                <a:solidFill>
                  <a:srgbClr val="002060"/>
                </a:solidFill>
                <a:latin typeface="Times New Roman" panose="02020603050405020304" pitchFamily="18" charset="0"/>
                <a:cs typeface="Times New Roman" panose="02020603050405020304" pitchFamily="18" charset="0"/>
              </a:rPr>
              <a:t>TEŞEKKÜRLER</a:t>
            </a:r>
          </a:p>
          <a:p>
            <a:pPr algn="ctr">
              <a:lnSpc>
                <a:spcPct val="150000"/>
              </a:lnSpc>
            </a:pPr>
            <a:endParaRPr lang="tr-TR" sz="4000" b="1" dirty="0">
              <a:solidFill>
                <a:srgbClr val="00206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pic>
        <p:nvPicPr>
          <p:cNvPr id="2" name="Resim 1"/>
          <p:cNvPicPr>
            <a:picLocks noChangeAspect="1"/>
          </p:cNvPicPr>
          <p:nvPr/>
        </p:nvPicPr>
        <p:blipFill>
          <a:blip r:embed="rId2"/>
          <a:stretch>
            <a:fillRect/>
          </a:stretch>
        </p:blipFill>
        <p:spPr>
          <a:xfrm>
            <a:off x="5433793" y="1562462"/>
            <a:ext cx="1656000" cy="1656000"/>
          </a:xfrm>
          <a:prstGeom prst="rect">
            <a:avLst/>
          </a:prstGeom>
        </p:spPr>
      </p:pic>
    </p:spTree>
    <p:extLst>
      <p:ext uri="{BB962C8B-B14F-4D97-AF65-F5344CB8AC3E}">
        <p14:creationId xmlns:p14="http://schemas.microsoft.com/office/powerpoint/2010/main" val="2527038994"/>
      </p:ext>
    </p:extLst>
  </p:cSld>
  <p:clrMapOvr>
    <a:masterClrMapping/>
  </p:clrMapOvr>
  <p:transition spd="med">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832092"/>
          </a:xfrm>
          <a:prstGeom prst="rect">
            <a:avLst/>
          </a:prstGeom>
        </p:spPr>
        <p:txBody>
          <a:bodyPr wrap="square">
            <a:spAutoFit/>
          </a:bodyPr>
          <a:lstStyle/>
          <a:p>
            <a:pPr algn="just"/>
            <a:r>
              <a:rPr lang="tr-TR" sz="2800" b="1" dirty="0" smtClean="0">
                <a:solidFill>
                  <a:srgbClr val="002060"/>
                </a:solidFill>
                <a:latin typeface="Times New Roman" panose="02020603050405020304" pitchFamily="18" charset="0"/>
                <a:cs typeface="Times New Roman" panose="02020603050405020304" pitchFamily="18" charset="0"/>
              </a:rPr>
              <a:t>BİLİMSEL ARAŞTIRMA PROJELERİ (BAP):</a:t>
            </a:r>
          </a:p>
          <a:p>
            <a:pPr algn="just"/>
            <a:endParaRPr lang="tr-TR" sz="28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Tamamlandığında </a:t>
            </a:r>
            <a:r>
              <a:rPr lang="tr-TR" sz="2800" b="1" dirty="0">
                <a:solidFill>
                  <a:srgbClr val="002060"/>
                </a:solidFill>
                <a:latin typeface="Times New Roman" panose="02020603050405020304" pitchFamily="18" charset="0"/>
                <a:cs typeface="Times New Roman" panose="02020603050405020304" pitchFamily="18" charset="0"/>
              </a:rPr>
              <a:t>sonuçları ile alanında bilime katkı yapması, ülkenin teknolojik, ekonomik, sosyal ve kültürel kalkınmasına katkı sağlaması beklenen bilimsel içerikli, yükseköğretim kurumu içi ve/veya dışı, ulusal ve/veya uluslararası kurum ya da kuruluşların katılımlarıyla da yapılabilecek projeler ile bilim insanı yetiştirme ve araştırma altyapısı kurma ve geliştirme </a:t>
            </a:r>
            <a:r>
              <a:rPr lang="tr-TR" sz="2800" b="1" dirty="0" smtClean="0">
                <a:solidFill>
                  <a:srgbClr val="002060"/>
                </a:solidFill>
                <a:latin typeface="Times New Roman" panose="02020603050405020304" pitchFamily="18" charset="0"/>
                <a:cs typeface="Times New Roman" panose="02020603050405020304" pitchFamily="18" charset="0"/>
              </a:rPr>
              <a:t>projeleri</a:t>
            </a: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4357530"/>
      </p:ext>
    </p:extLst>
  </p:cSld>
  <p:clrMapOvr>
    <a:masterClrMapping/>
  </p:clrMapOvr>
  <p:transition spd="med">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170646"/>
          </a:xfrm>
          <a:prstGeom prst="rect">
            <a:avLst/>
          </a:prstGeom>
        </p:spPr>
        <p:txBody>
          <a:bodyPr wrap="square">
            <a:spAutoFit/>
          </a:bodyPr>
          <a:lstStyle/>
          <a:p>
            <a:pPr algn="just">
              <a:lnSpc>
                <a:spcPct val="150000"/>
              </a:lnSpc>
            </a:pPr>
            <a:r>
              <a:rPr lang="tr-TR" sz="3200" b="1" u="sng" dirty="0" smtClean="0">
                <a:solidFill>
                  <a:srgbClr val="002060"/>
                </a:solidFill>
                <a:latin typeface="Times New Roman" panose="02020603050405020304" pitchFamily="18" charset="0"/>
                <a:cs typeface="Times New Roman" panose="02020603050405020304" pitchFamily="18" charset="0"/>
              </a:rPr>
              <a:t>SAYIŞTAY :</a:t>
            </a:r>
          </a:p>
          <a:p>
            <a:pPr>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Bilimsel </a:t>
            </a:r>
            <a:r>
              <a:rPr lang="tr-TR" sz="2800" b="1" dirty="0">
                <a:solidFill>
                  <a:srgbClr val="002060"/>
                </a:solidFill>
                <a:latin typeface="Times New Roman" panose="02020603050405020304" pitchFamily="18" charset="0"/>
                <a:cs typeface="Times New Roman" panose="02020603050405020304" pitchFamily="18" charset="0"/>
              </a:rPr>
              <a:t>araştırma projelerinin temel </a:t>
            </a:r>
            <a:r>
              <a:rPr lang="tr-TR" sz="2800" b="1" dirty="0" smtClean="0">
                <a:solidFill>
                  <a:srgbClr val="002060"/>
                </a:solidFill>
                <a:latin typeface="Times New Roman" panose="02020603050405020304" pitchFamily="18" charset="0"/>
                <a:cs typeface="Times New Roman" panose="02020603050405020304" pitchFamily="18" charset="0"/>
              </a:rPr>
              <a:t>hedefi; </a:t>
            </a:r>
          </a:p>
          <a:p>
            <a:pPr>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a:t>
            </a:r>
            <a:r>
              <a:rPr lang="tr-TR" sz="2800" b="1" dirty="0">
                <a:solidFill>
                  <a:srgbClr val="002060"/>
                </a:solidFill>
                <a:latin typeface="Times New Roman" panose="02020603050405020304" pitchFamily="18" charset="0"/>
                <a:cs typeface="Times New Roman" panose="02020603050405020304" pitchFamily="18" charset="0"/>
              </a:rPr>
              <a:t>Sonuçları ile bilime evrensel veya ulusal ölçülerde katkı </a:t>
            </a:r>
            <a:r>
              <a:rPr lang="tr-TR" sz="2800" b="1" dirty="0" err="1" smtClean="0">
                <a:solidFill>
                  <a:srgbClr val="002060"/>
                </a:solidFill>
                <a:latin typeface="Times New Roman" panose="02020603050405020304" pitchFamily="18" charset="0"/>
                <a:cs typeface="Times New Roman" panose="02020603050405020304" pitchFamily="18" charset="0"/>
              </a:rPr>
              <a:t>yapması"dır</a:t>
            </a:r>
            <a:r>
              <a:rPr lang="tr-TR" sz="2800" b="1" dirty="0">
                <a:solidFill>
                  <a:srgbClr val="002060"/>
                </a:solidFill>
                <a:latin typeface="Times New Roman" panose="02020603050405020304" pitchFamily="18" charset="0"/>
                <a:cs typeface="Times New Roman" panose="02020603050405020304" pitchFamily="18" charset="0"/>
              </a:rPr>
              <a:t>. </a:t>
            </a:r>
            <a:endParaRPr lang="tr-TR" sz="2800" b="1" dirty="0" smtClean="0">
              <a:solidFill>
                <a:srgbClr val="002060"/>
              </a:solidFill>
              <a:latin typeface="Times New Roman" panose="02020603050405020304" pitchFamily="18" charset="0"/>
              <a:cs typeface="Times New Roman" panose="02020603050405020304" pitchFamily="18" charset="0"/>
            </a:endParaRPr>
          </a:p>
          <a:p>
            <a:pPr>
              <a:lnSpc>
                <a:spcPct val="150000"/>
              </a:lnSpc>
            </a:pPr>
            <a:r>
              <a:rPr lang="tr-TR" sz="2800" b="1" dirty="0" smtClean="0">
                <a:solidFill>
                  <a:srgbClr val="002060"/>
                </a:solidFill>
                <a:latin typeface="Times New Roman" panose="02020603050405020304" pitchFamily="18" charset="0"/>
                <a:cs typeface="Times New Roman" panose="02020603050405020304" pitchFamily="18" charset="0"/>
              </a:rPr>
              <a:t>Bu </a:t>
            </a:r>
            <a:r>
              <a:rPr lang="tr-TR" sz="2800" b="1" dirty="0">
                <a:solidFill>
                  <a:srgbClr val="002060"/>
                </a:solidFill>
                <a:latin typeface="Times New Roman" panose="02020603050405020304" pitchFamily="18" charset="0"/>
                <a:cs typeface="Times New Roman" panose="02020603050405020304" pitchFamily="18" charset="0"/>
              </a:rPr>
              <a:t>doğrultuda gerek öğretim elemanlarının </a:t>
            </a:r>
            <a:r>
              <a:rPr lang="tr-TR" sz="2800" b="1" dirty="0" smtClean="0">
                <a:solidFill>
                  <a:srgbClr val="002060"/>
                </a:solidFill>
                <a:latin typeface="Times New Roman" panose="02020603050405020304" pitchFamily="18" charset="0"/>
                <a:cs typeface="Times New Roman" panose="02020603050405020304" pitchFamily="18" charset="0"/>
              </a:rPr>
              <a:t>gerekse </a:t>
            </a:r>
            <a:r>
              <a:rPr lang="tr-TR" sz="2800" b="1" dirty="0">
                <a:solidFill>
                  <a:srgbClr val="002060"/>
                </a:solidFill>
                <a:latin typeface="Times New Roman" panose="02020603050405020304" pitchFamily="18" charset="0"/>
                <a:cs typeface="Times New Roman" panose="02020603050405020304" pitchFamily="18" charset="0"/>
              </a:rPr>
              <a:t>öğrencilerin yurtdışı dil eğitimine gönderilmeleri bilime evrensel veya ulusal </a:t>
            </a:r>
            <a:r>
              <a:rPr lang="tr-TR" sz="2800" b="1" dirty="0" smtClean="0">
                <a:solidFill>
                  <a:srgbClr val="002060"/>
                </a:solidFill>
                <a:latin typeface="Times New Roman" panose="02020603050405020304" pitchFamily="18" charset="0"/>
                <a:cs typeface="Times New Roman" panose="02020603050405020304" pitchFamily="18" charset="0"/>
              </a:rPr>
              <a:t>katkı kapsamında değerlendirebilmek mümkün değildir. </a:t>
            </a:r>
            <a:endParaRPr lang="tr-TR" sz="28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5758135"/>
      </p:ext>
    </p:extLst>
  </p:cSld>
  <p:clrMapOvr>
    <a:masterClrMapping/>
  </p:clrMapOvr>
  <p:transition spd="med">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6924973"/>
          </a:xfrm>
          <a:prstGeom prst="rect">
            <a:avLst/>
          </a:prstGeom>
        </p:spPr>
        <p:txBody>
          <a:bodyPr wrap="square">
            <a:spAutoFit/>
          </a:bodyPr>
          <a:lstStyle/>
          <a:p>
            <a:pPr algn="just">
              <a:lnSpc>
                <a:spcPct val="150000"/>
              </a:lnSpc>
            </a:pPr>
            <a:r>
              <a:rPr lang="tr-TR" sz="3200" b="1" u="sng" dirty="0" smtClean="0">
                <a:solidFill>
                  <a:srgbClr val="002060"/>
                </a:solidFill>
                <a:latin typeface="Times New Roman" panose="02020603050405020304" pitchFamily="18" charset="0"/>
                <a:cs typeface="Times New Roman" panose="02020603050405020304" pitchFamily="18" charset="0"/>
              </a:rPr>
              <a:t>BULGU:</a:t>
            </a:r>
            <a:r>
              <a:rPr lang="tr-TR" sz="3200" b="1" dirty="0" smtClean="0">
                <a:solidFill>
                  <a:srgbClr val="002060"/>
                </a:solidFill>
                <a:latin typeface="Times New Roman" panose="02020603050405020304" pitchFamily="18" charset="0"/>
                <a:cs typeface="Times New Roman" panose="02020603050405020304" pitchFamily="18" charset="0"/>
              </a:rPr>
              <a:t> </a:t>
            </a:r>
          </a:p>
          <a:p>
            <a:pPr algn="just">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Üniversite </a:t>
            </a:r>
            <a:r>
              <a:rPr lang="tr-TR" sz="3200" b="1" dirty="0">
                <a:solidFill>
                  <a:srgbClr val="002060"/>
                </a:solidFill>
                <a:latin typeface="Times New Roman" panose="02020603050405020304" pitchFamily="18" charset="0"/>
                <a:cs typeface="Times New Roman" panose="02020603050405020304" pitchFamily="18" charset="0"/>
              </a:rPr>
              <a:t>Bünyesinde </a:t>
            </a:r>
            <a:r>
              <a:rPr lang="en-US" sz="3200" b="1" dirty="0">
                <a:solidFill>
                  <a:srgbClr val="002060"/>
                </a:solidFill>
                <a:latin typeface="Times New Roman" panose="02020603050405020304" pitchFamily="18" charset="0"/>
                <a:cs typeface="Times New Roman" panose="02020603050405020304" pitchFamily="18" charset="0"/>
              </a:rPr>
              <a:t>Bir Birim Olan BAP Koordinasyon </a:t>
            </a:r>
            <a:r>
              <a:rPr lang="tr-TR" sz="3200" b="1" dirty="0" smtClean="0">
                <a:solidFill>
                  <a:srgbClr val="002060"/>
                </a:solidFill>
                <a:latin typeface="Times New Roman" panose="02020603050405020304" pitchFamily="18" charset="0"/>
                <a:cs typeface="Times New Roman" panose="02020603050405020304" pitchFamily="18" charset="0"/>
              </a:rPr>
              <a:t>Birimi</a:t>
            </a:r>
            <a:r>
              <a:rPr lang="en-US" sz="3200" b="1" dirty="0" smtClean="0">
                <a:solidFill>
                  <a:srgbClr val="002060"/>
                </a:solidFill>
                <a:latin typeface="Times New Roman" panose="02020603050405020304" pitchFamily="18" charset="0"/>
                <a:cs typeface="Times New Roman" panose="02020603050405020304" pitchFamily="18" charset="0"/>
              </a:rPr>
              <a:t> </a:t>
            </a:r>
            <a:r>
              <a:rPr lang="tr-TR" sz="3200" b="1" dirty="0" smtClean="0">
                <a:solidFill>
                  <a:srgbClr val="002060"/>
                </a:solidFill>
                <a:latin typeface="Times New Roman" panose="02020603050405020304" pitchFamily="18" charset="0"/>
                <a:cs typeface="Times New Roman" panose="02020603050405020304" pitchFamily="18" charset="0"/>
              </a:rPr>
              <a:t>Giderlerinin</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a:solidFill>
                  <a:srgbClr val="002060"/>
                </a:solidFill>
                <a:latin typeface="Times New Roman" panose="02020603050405020304" pitchFamily="18" charset="0"/>
                <a:cs typeface="Times New Roman" panose="02020603050405020304" pitchFamily="18" charset="0"/>
              </a:rPr>
              <a:t>Bir </a:t>
            </a:r>
            <a:r>
              <a:rPr lang="tr-TR" sz="3200" b="1" dirty="0" smtClean="0">
                <a:solidFill>
                  <a:srgbClr val="002060"/>
                </a:solidFill>
                <a:latin typeface="Times New Roman" panose="02020603050405020304" pitchFamily="18" charset="0"/>
                <a:cs typeface="Times New Roman" panose="02020603050405020304" pitchFamily="18" charset="0"/>
              </a:rPr>
              <a:t>Proje</a:t>
            </a:r>
            <a:r>
              <a:rPr lang="en-US" sz="3200" b="1" dirty="0" smtClean="0">
                <a:solidFill>
                  <a:srgbClr val="002060"/>
                </a:solidFill>
                <a:latin typeface="Times New Roman" panose="02020603050405020304" pitchFamily="18" charset="0"/>
                <a:cs typeface="Times New Roman" panose="02020603050405020304" pitchFamily="18" charset="0"/>
              </a:rPr>
              <a:t> </a:t>
            </a:r>
            <a:r>
              <a:rPr lang="tr-TR" sz="3200" b="1" dirty="0">
                <a:solidFill>
                  <a:srgbClr val="002060"/>
                </a:solidFill>
                <a:latin typeface="Times New Roman" panose="02020603050405020304" pitchFamily="18" charset="0"/>
                <a:cs typeface="Times New Roman" panose="02020603050405020304" pitchFamily="18" charset="0"/>
              </a:rPr>
              <a:t>Kapsamına </a:t>
            </a:r>
            <a:r>
              <a:rPr lang="tr-TR" sz="3200" b="1" dirty="0" smtClean="0">
                <a:solidFill>
                  <a:srgbClr val="002060"/>
                </a:solidFill>
                <a:latin typeface="Times New Roman" panose="02020603050405020304" pitchFamily="18" charset="0"/>
                <a:cs typeface="Times New Roman" panose="02020603050405020304" pitchFamily="18" charset="0"/>
              </a:rPr>
              <a:t>Dahil</a:t>
            </a:r>
            <a:r>
              <a:rPr lang="en-US" sz="3200" b="1" dirty="0" smtClean="0">
                <a:solidFill>
                  <a:srgbClr val="002060"/>
                </a:solidFill>
                <a:latin typeface="Times New Roman" panose="02020603050405020304" pitchFamily="18" charset="0"/>
                <a:cs typeface="Times New Roman" panose="02020603050405020304" pitchFamily="18" charset="0"/>
              </a:rPr>
              <a:t> </a:t>
            </a:r>
            <a:r>
              <a:rPr lang="tr-TR" sz="3200" b="1" dirty="0" smtClean="0">
                <a:solidFill>
                  <a:srgbClr val="002060"/>
                </a:solidFill>
                <a:latin typeface="Times New Roman" panose="02020603050405020304" pitchFamily="18" charset="0"/>
                <a:cs typeface="Times New Roman" panose="02020603050405020304" pitchFamily="18" charset="0"/>
              </a:rPr>
              <a:t>Edilerek</a:t>
            </a:r>
            <a:r>
              <a:rPr lang="en-US" sz="3200" b="1" dirty="0" smtClean="0">
                <a:solidFill>
                  <a:srgbClr val="002060"/>
                </a:solidFill>
                <a:latin typeface="Times New Roman" panose="02020603050405020304" pitchFamily="18" charset="0"/>
                <a:cs typeface="Times New Roman" panose="02020603050405020304" pitchFamily="18" charset="0"/>
              </a:rPr>
              <a:t> </a:t>
            </a:r>
            <a:r>
              <a:rPr lang="tr-TR" sz="3200" b="1" dirty="0" smtClean="0">
                <a:solidFill>
                  <a:srgbClr val="002060"/>
                </a:solidFill>
                <a:latin typeface="Times New Roman" panose="02020603050405020304" pitchFamily="18" charset="0"/>
                <a:cs typeface="Times New Roman" panose="02020603050405020304" pitchFamily="18" charset="0"/>
              </a:rPr>
              <a:t>Karşılanması</a:t>
            </a:r>
          </a:p>
          <a:p>
            <a:pPr algn="just">
              <a:lnSpc>
                <a:spcPct val="150000"/>
              </a:lnSpc>
            </a:pPr>
            <a:endParaRPr lang="tr-TR" sz="3200" b="1" dirty="0">
              <a:solidFill>
                <a:srgbClr val="002060"/>
              </a:solidFill>
              <a:latin typeface="Times New Roman" panose="02020603050405020304" pitchFamily="18" charset="0"/>
              <a:cs typeface="Times New Roman" panose="02020603050405020304" pitchFamily="18" charset="0"/>
            </a:endParaRPr>
          </a:p>
          <a:p>
            <a:pPr algn="just">
              <a:lnSpc>
                <a:spcPct val="150000"/>
              </a:lnSpc>
            </a:pPr>
            <a:r>
              <a:rPr lang="tr-TR" sz="3200" b="1" dirty="0" smtClean="0">
                <a:solidFill>
                  <a:srgbClr val="002060"/>
                </a:solidFill>
                <a:latin typeface="Times New Roman" panose="02020603050405020304" pitchFamily="18" charset="0"/>
                <a:cs typeface="Times New Roman" panose="02020603050405020304" pitchFamily="18" charset="0"/>
              </a:rPr>
              <a:t>“BAP Altyapı Geliştirme ve Tanıtımı” isimli ve 900.000,00TL tutarlı Güdümlü Proje</a:t>
            </a:r>
          </a:p>
          <a:p>
            <a:pPr algn="just">
              <a:lnSpc>
                <a:spcPct val="150000"/>
              </a:lnSpc>
            </a:pPr>
            <a:endParaRPr lang="tr-TR" sz="24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1709693"/>
      </p:ext>
    </p:extLst>
  </p:cSld>
  <p:clrMapOvr>
    <a:masterClrMapping/>
  </p:clrMapOvr>
  <p:transition spd="med">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5724644"/>
          </a:xfrm>
          <a:prstGeom prst="rect">
            <a:avLst/>
          </a:prstGeom>
        </p:spPr>
        <p:txBody>
          <a:bodyPr wrap="square">
            <a:spAutoFit/>
          </a:bodyPr>
          <a:lstStyle/>
          <a:p>
            <a:pPr algn="just">
              <a:lnSpc>
                <a:spcPct val="150000"/>
              </a:lnSpc>
            </a:pPr>
            <a:r>
              <a:rPr lang="tr-TR" sz="2800" b="1" u="sng" dirty="0" smtClean="0">
                <a:solidFill>
                  <a:srgbClr val="002060"/>
                </a:solidFill>
                <a:latin typeface="Times New Roman" panose="02020603050405020304" pitchFamily="18" charset="0"/>
                <a:cs typeface="Times New Roman" panose="02020603050405020304" pitchFamily="18" charset="0"/>
              </a:rPr>
              <a:t>SAYIŞTAY :</a:t>
            </a:r>
          </a:p>
          <a:p>
            <a:pPr>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-YÖK Bilimsel </a:t>
            </a:r>
            <a:r>
              <a:rPr lang="tr-TR" sz="2400" b="1" dirty="0">
                <a:solidFill>
                  <a:srgbClr val="002060"/>
                </a:solidFill>
                <a:latin typeface="Times New Roman" panose="02020603050405020304" pitchFamily="18" charset="0"/>
                <a:cs typeface="Times New Roman" panose="02020603050405020304" pitchFamily="18" charset="0"/>
              </a:rPr>
              <a:t>A</a:t>
            </a:r>
            <a:r>
              <a:rPr lang="tr-TR" sz="2400" b="1" dirty="0" smtClean="0">
                <a:solidFill>
                  <a:srgbClr val="002060"/>
                </a:solidFill>
                <a:latin typeface="Times New Roman" panose="02020603050405020304" pitchFamily="18" charset="0"/>
                <a:cs typeface="Times New Roman" panose="02020603050405020304" pitchFamily="18" charset="0"/>
              </a:rPr>
              <a:t>raştırma </a:t>
            </a:r>
            <a:r>
              <a:rPr lang="tr-TR" sz="2400" b="1" dirty="0">
                <a:solidFill>
                  <a:srgbClr val="002060"/>
                </a:solidFill>
                <a:latin typeface="Times New Roman" panose="02020603050405020304" pitchFamily="18" charset="0"/>
                <a:cs typeface="Times New Roman" panose="02020603050405020304" pitchFamily="18" charset="0"/>
              </a:rPr>
              <a:t>P</a:t>
            </a:r>
            <a:r>
              <a:rPr lang="tr-TR" sz="2400" b="1" dirty="0" smtClean="0">
                <a:solidFill>
                  <a:srgbClr val="002060"/>
                </a:solidFill>
                <a:latin typeface="Times New Roman" panose="02020603050405020304" pitchFamily="18" charset="0"/>
                <a:cs typeface="Times New Roman" panose="02020603050405020304" pitchFamily="18" charset="0"/>
              </a:rPr>
              <a:t>rojeleri tanımına uymadığı,</a:t>
            </a:r>
          </a:p>
          <a:p>
            <a:pPr>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-Bilimsel </a:t>
            </a:r>
            <a:r>
              <a:rPr lang="tr-TR" sz="2400" b="1" dirty="0">
                <a:solidFill>
                  <a:srgbClr val="002060"/>
                </a:solidFill>
                <a:latin typeface="Times New Roman" panose="02020603050405020304" pitchFamily="18" charset="0"/>
                <a:cs typeface="Times New Roman" panose="02020603050405020304" pitchFamily="18" charset="0"/>
              </a:rPr>
              <a:t>araştırma projelerinin bilime, ülkenin teknolojik, ekonomik, </a:t>
            </a:r>
            <a:r>
              <a:rPr lang="tr-TR" sz="2400" b="1" dirty="0" smtClean="0">
                <a:solidFill>
                  <a:srgbClr val="002060"/>
                </a:solidFill>
                <a:latin typeface="Times New Roman" panose="02020603050405020304" pitchFamily="18" charset="0"/>
                <a:cs typeface="Times New Roman" panose="02020603050405020304" pitchFamily="18" charset="0"/>
              </a:rPr>
              <a:t>sosyal, sanatsal</a:t>
            </a:r>
            <a:r>
              <a:rPr lang="tr-TR" sz="2400" b="1" dirty="0">
                <a:solidFill>
                  <a:srgbClr val="002060"/>
                </a:solidFill>
                <a:latin typeface="Times New Roman" panose="02020603050405020304" pitchFamily="18" charset="0"/>
                <a:cs typeface="Times New Roman" panose="02020603050405020304" pitchFamily="18" charset="0"/>
              </a:rPr>
              <a:t>, kültürel gelişimine ve kalkınmasına katkı </a:t>
            </a:r>
            <a:r>
              <a:rPr lang="tr-TR" sz="2400" b="1" dirty="0" smtClean="0">
                <a:solidFill>
                  <a:srgbClr val="002060"/>
                </a:solidFill>
                <a:latin typeface="Times New Roman" panose="02020603050405020304" pitchFamily="18" charset="0"/>
                <a:cs typeface="Times New Roman" panose="02020603050405020304" pitchFamily="18" charset="0"/>
              </a:rPr>
              <a:t>sağlamasının esas olduğu,</a:t>
            </a:r>
          </a:p>
          <a:p>
            <a:pPr>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-Bilimsel </a:t>
            </a:r>
            <a:r>
              <a:rPr lang="tr-TR" sz="2400" b="1" dirty="0">
                <a:solidFill>
                  <a:srgbClr val="002060"/>
                </a:solidFill>
                <a:latin typeface="Times New Roman" panose="02020603050405020304" pitchFamily="18" charset="0"/>
                <a:cs typeface="Times New Roman" panose="02020603050405020304" pitchFamily="18" charset="0"/>
              </a:rPr>
              <a:t>araştırmalar için ayrılan bütçenin ilgili birimin ihtiyaçlarının karşılanmasında kullanılmasının uygun </a:t>
            </a:r>
            <a:r>
              <a:rPr lang="tr-TR" sz="2400" b="1" dirty="0" smtClean="0">
                <a:solidFill>
                  <a:srgbClr val="002060"/>
                </a:solidFill>
                <a:latin typeface="Times New Roman" panose="02020603050405020304" pitchFamily="18" charset="0"/>
                <a:cs typeface="Times New Roman" panose="02020603050405020304" pitchFamily="18" charset="0"/>
              </a:rPr>
              <a:t>olmadığı,</a:t>
            </a:r>
          </a:p>
          <a:p>
            <a:pPr>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-Birimlerin ihtiyaçlarının özel bütçeden karşılanması gerektiği,</a:t>
            </a:r>
          </a:p>
          <a:p>
            <a:pPr>
              <a:lnSpc>
                <a:spcPct val="150000"/>
              </a:lnSpc>
            </a:pPr>
            <a:r>
              <a:rPr lang="tr-TR" sz="2400" b="1" dirty="0" smtClean="0">
                <a:solidFill>
                  <a:srgbClr val="002060"/>
                </a:solidFill>
                <a:latin typeface="Times New Roman" panose="02020603050405020304" pitchFamily="18" charset="0"/>
                <a:cs typeface="Times New Roman" panose="02020603050405020304" pitchFamily="18" charset="0"/>
              </a:rPr>
              <a:t>	değerlendirilmiştir</a:t>
            </a:r>
            <a:r>
              <a:rPr lang="tr-TR" sz="2400" b="1" dirty="0">
                <a:solidFill>
                  <a:srgbClr val="002060"/>
                </a:solidFill>
                <a:latin typeface="Times New Roman" panose="02020603050405020304" pitchFamily="18" charset="0"/>
                <a:cs typeface="Times New Roman" panose="02020603050405020304" pitchFamily="18" charset="0"/>
              </a:rPr>
              <a:t>.</a:t>
            </a:r>
            <a:endParaRPr lang="tr-TR" sz="24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8458582"/>
      </p:ext>
    </p:extLst>
  </p:cSld>
  <p:clrMapOvr>
    <a:masterClrMapping/>
  </p:clrMapOvr>
  <p:transition spd="med">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440000"/>
            <a:ext cx="11160000" cy="4247317"/>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Bilimsel </a:t>
            </a:r>
            <a:r>
              <a:rPr lang="tr-TR" sz="3600" b="1" dirty="0">
                <a:solidFill>
                  <a:srgbClr val="002060"/>
                </a:solidFill>
                <a:latin typeface="Times New Roman" panose="02020603050405020304" pitchFamily="18" charset="0"/>
                <a:cs typeface="Times New Roman" panose="02020603050405020304" pitchFamily="18" charset="0"/>
              </a:rPr>
              <a:t>Araştırma Projeleri Sürelerinde Mevzuattaki Düzenlemelere Aykırı İşlem Tesis </a:t>
            </a:r>
            <a:r>
              <a:rPr lang="tr-TR" sz="3600" b="1" dirty="0" smtClean="0">
                <a:solidFill>
                  <a:srgbClr val="002060"/>
                </a:solidFill>
                <a:latin typeface="Times New Roman" panose="02020603050405020304" pitchFamily="18" charset="0"/>
                <a:cs typeface="Times New Roman" panose="02020603050405020304" pitchFamily="18" charset="0"/>
              </a:rPr>
              <a:t>Edilmesi</a:t>
            </a:r>
          </a:p>
          <a:p>
            <a:pPr algn="just">
              <a:lnSpc>
                <a:spcPct val="150000"/>
              </a:lnSpc>
            </a:pPr>
            <a:endParaRPr lang="tr-TR" sz="2400" b="1" dirty="0" smtClean="0">
              <a:solidFill>
                <a:srgbClr val="002060"/>
              </a:solidFill>
              <a:latin typeface="Times New Roman" panose="02020603050405020304" pitchFamily="18" charset="0"/>
              <a:cs typeface="Times New Roman" panose="02020603050405020304" pitchFamily="18" charset="0"/>
            </a:endParaRPr>
          </a:p>
          <a:p>
            <a:pPr algn="just">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9584944"/>
      </p:ext>
    </p:extLst>
  </p:cSld>
  <p:clrMapOvr>
    <a:masterClrMapping/>
  </p:clrMapOvr>
  <p:transition spd="med">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40000" y="1800000"/>
            <a:ext cx="11160000" cy="3072957"/>
          </a:xfrm>
          <a:prstGeom prst="rect">
            <a:avLst/>
          </a:prstGeom>
        </p:spPr>
        <p:txBody>
          <a:bodyPr wrap="square">
            <a:spAutoFit/>
          </a:bodyPr>
          <a:lstStyle/>
          <a:p>
            <a:pPr algn="just">
              <a:lnSpc>
                <a:spcPct val="150000"/>
              </a:lnSpc>
            </a:pPr>
            <a:r>
              <a:rPr lang="tr-TR" sz="3600" b="1" u="sng" dirty="0" smtClean="0">
                <a:solidFill>
                  <a:srgbClr val="002060"/>
                </a:solidFill>
                <a:latin typeface="Times New Roman" panose="02020603050405020304" pitchFamily="18" charset="0"/>
                <a:cs typeface="Times New Roman" panose="02020603050405020304" pitchFamily="18" charset="0"/>
              </a:rPr>
              <a:t>BULGU</a:t>
            </a:r>
            <a:r>
              <a:rPr lang="tr-TR" sz="3600" b="1" dirty="0" smtClean="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tr-TR" sz="3600" b="1" dirty="0" smtClean="0">
                <a:solidFill>
                  <a:srgbClr val="002060"/>
                </a:solidFill>
                <a:latin typeface="Times New Roman" panose="02020603050405020304" pitchFamily="18" charset="0"/>
                <a:cs typeface="Times New Roman" panose="02020603050405020304" pitchFamily="18" charset="0"/>
              </a:rPr>
              <a:t>Bilimsel </a:t>
            </a:r>
            <a:r>
              <a:rPr lang="tr-TR" sz="3600" b="1" dirty="0">
                <a:solidFill>
                  <a:srgbClr val="002060"/>
                </a:solidFill>
                <a:latin typeface="Times New Roman" panose="02020603050405020304" pitchFamily="18" charset="0"/>
                <a:cs typeface="Times New Roman" panose="02020603050405020304" pitchFamily="18" charset="0"/>
              </a:rPr>
              <a:t>Araştırma </a:t>
            </a:r>
            <a:r>
              <a:rPr lang="tr-TR" sz="3600" b="1" dirty="0" smtClean="0">
                <a:solidFill>
                  <a:srgbClr val="002060"/>
                </a:solidFill>
                <a:latin typeface="Times New Roman" panose="02020603050405020304" pitchFamily="18" charset="0"/>
                <a:cs typeface="Times New Roman" panose="02020603050405020304" pitchFamily="18" charset="0"/>
              </a:rPr>
              <a:t>Projelerinde Ara/Kesin Raporların Düzenlenmemesi veya Geç Düzenlenmesi</a:t>
            </a: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2141700"/>
      </p:ext>
    </p:extLst>
  </p:cSld>
  <p:clrMapOvr>
    <a:masterClrMapping/>
  </p:clrMapOvr>
  <p:transition spd="med">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1459</TotalTime>
  <Words>933</Words>
  <Application>Microsoft Office PowerPoint</Application>
  <PresentationFormat>Geniş ekran</PresentationFormat>
  <Paragraphs>120</Paragraphs>
  <Slides>39</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39</vt:i4>
      </vt:variant>
    </vt:vector>
  </HeadingPairs>
  <TitlesOfParts>
    <vt:vector size="47" baseType="lpstr">
      <vt:lpstr>Calibri</vt:lpstr>
      <vt:lpstr>Constantia</vt:lpstr>
      <vt:lpstr>inherit</vt:lpstr>
      <vt:lpstr>Tahoma</vt:lpstr>
      <vt:lpstr>Times New Roman</vt:lpstr>
      <vt:lpstr>Wingdings</vt:lpstr>
      <vt:lpstr>Wingdings 2</vt:lpstr>
      <vt:lpstr>Akış</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Kadiriye UYAR BALTACI</dc:creator>
  <cp:lastModifiedBy>DELL-02</cp:lastModifiedBy>
  <cp:revision>124</cp:revision>
  <dcterms:created xsi:type="dcterms:W3CDTF">2017-10-29T12:06:31Z</dcterms:created>
  <dcterms:modified xsi:type="dcterms:W3CDTF">2018-01-18T06:26:29Z</dcterms:modified>
</cp:coreProperties>
</file>