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0" r:id="rId1"/>
  </p:sldMasterIdLst>
  <p:notesMasterIdLst>
    <p:notesMasterId r:id="rId93"/>
  </p:notesMasterIdLst>
  <p:sldIdLst>
    <p:sldId id="263" r:id="rId2"/>
    <p:sldId id="304" r:id="rId3"/>
    <p:sldId id="314" r:id="rId4"/>
    <p:sldId id="303" r:id="rId5"/>
    <p:sldId id="350" r:id="rId6"/>
    <p:sldId id="346" r:id="rId7"/>
    <p:sldId id="348" r:id="rId8"/>
    <p:sldId id="347" r:id="rId9"/>
    <p:sldId id="392" r:id="rId10"/>
    <p:sldId id="329" r:id="rId11"/>
    <p:sldId id="331" r:id="rId12"/>
    <p:sldId id="333" r:id="rId13"/>
    <p:sldId id="334" r:id="rId14"/>
    <p:sldId id="336" r:id="rId15"/>
    <p:sldId id="335" r:id="rId16"/>
    <p:sldId id="338" r:id="rId17"/>
    <p:sldId id="339" r:id="rId18"/>
    <p:sldId id="340" r:id="rId19"/>
    <p:sldId id="341" r:id="rId20"/>
    <p:sldId id="342" r:id="rId21"/>
    <p:sldId id="345" r:id="rId22"/>
    <p:sldId id="393" r:id="rId23"/>
    <p:sldId id="376" r:id="rId24"/>
    <p:sldId id="332" r:id="rId25"/>
    <p:sldId id="394" r:id="rId26"/>
    <p:sldId id="265" r:id="rId27"/>
    <p:sldId id="395" r:id="rId28"/>
    <p:sldId id="352" r:id="rId29"/>
    <p:sldId id="396" r:id="rId30"/>
    <p:sldId id="267" r:id="rId31"/>
    <p:sldId id="268" r:id="rId32"/>
    <p:sldId id="397" r:id="rId33"/>
    <p:sldId id="398" r:id="rId34"/>
    <p:sldId id="269" r:id="rId35"/>
    <p:sldId id="353" r:id="rId36"/>
    <p:sldId id="275" r:id="rId37"/>
    <p:sldId id="270" r:id="rId38"/>
    <p:sldId id="388" r:id="rId39"/>
    <p:sldId id="387" r:id="rId40"/>
    <p:sldId id="311" r:id="rId41"/>
    <p:sldId id="409" r:id="rId42"/>
    <p:sldId id="389" r:id="rId43"/>
    <p:sldId id="360" r:id="rId44"/>
    <p:sldId id="305" r:id="rId45"/>
    <p:sldId id="362" r:id="rId46"/>
    <p:sldId id="371" r:id="rId47"/>
    <p:sldId id="364" r:id="rId48"/>
    <p:sldId id="365" r:id="rId49"/>
    <p:sldId id="372" r:id="rId50"/>
    <p:sldId id="373" r:id="rId51"/>
    <p:sldId id="390" r:id="rId52"/>
    <p:sldId id="374" r:id="rId53"/>
    <p:sldId id="375" r:id="rId54"/>
    <p:sldId id="363" r:id="rId55"/>
    <p:sldId id="399" r:id="rId56"/>
    <p:sldId id="306" r:id="rId57"/>
    <p:sldId id="400" r:id="rId58"/>
    <p:sldId id="401" r:id="rId59"/>
    <p:sldId id="402" r:id="rId60"/>
    <p:sldId id="404" r:id="rId61"/>
    <p:sldId id="406" r:id="rId62"/>
    <p:sldId id="407" r:id="rId63"/>
    <p:sldId id="272" r:id="rId64"/>
    <p:sldId id="273" r:id="rId65"/>
    <p:sldId id="408" r:id="rId66"/>
    <p:sldId id="370" r:id="rId67"/>
    <p:sldId id="277" r:id="rId68"/>
    <p:sldId id="391" r:id="rId69"/>
    <p:sldId id="313" r:id="rId70"/>
    <p:sldId id="307" r:id="rId71"/>
    <p:sldId id="281" r:id="rId72"/>
    <p:sldId id="310" r:id="rId73"/>
    <p:sldId id="386" r:id="rId74"/>
    <p:sldId id="302" r:id="rId75"/>
    <p:sldId id="378" r:id="rId76"/>
    <p:sldId id="384" r:id="rId77"/>
    <p:sldId id="379" r:id="rId78"/>
    <p:sldId id="380" r:id="rId79"/>
    <p:sldId id="381" r:id="rId80"/>
    <p:sldId id="385" r:id="rId81"/>
    <p:sldId id="295" r:id="rId82"/>
    <p:sldId id="325" r:id="rId83"/>
    <p:sldId id="296" r:id="rId84"/>
    <p:sldId id="297" r:id="rId85"/>
    <p:sldId id="298" r:id="rId86"/>
    <p:sldId id="299" r:id="rId87"/>
    <p:sldId id="383" r:id="rId88"/>
    <p:sldId id="300" r:id="rId89"/>
    <p:sldId id="301" r:id="rId90"/>
    <p:sldId id="382" r:id="rId91"/>
    <p:sldId id="327" r:id="rId92"/>
  </p:sldIdLst>
  <p:sldSz cx="12192000" cy="6858000"/>
  <p:notesSz cx="6858000"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64" autoAdjust="0"/>
    <p:restoredTop sz="80660" autoAdjust="0"/>
  </p:normalViewPr>
  <p:slideViewPr>
    <p:cSldViewPr snapToGrid="0">
      <p:cViewPr varScale="1">
        <p:scale>
          <a:sx n="73" d="100"/>
          <a:sy n="73" d="100"/>
        </p:scale>
        <p:origin x="11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a:lvl1pPr>
          </a:lstStyle>
          <a:p>
            <a:fld id="{434CCCD6-6791-46AE-89ED-D6666B8ABE5E}" type="datetimeFigureOut">
              <a:rPr lang="tr-TR" smtClean="0"/>
              <a:t>15.01.2018</a:t>
            </a:fld>
            <a:endParaRPr lang="tr-TR"/>
          </a:p>
        </p:txBody>
      </p:sp>
      <p:sp>
        <p:nvSpPr>
          <p:cNvPr id="4" name="Slayt Görüntüsü Yer Tutucusu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776788"/>
            <a:ext cx="5486400" cy="3908425"/>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9429750"/>
            <a:ext cx="2971800" cy="496888"/>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9429750"/>
            <a:ext cx="2971800" cy="496888"/>
          </a:xfrm>
          <a:prstGeom prst="rect">
            <a:avLst/>
          </a:prstGeom>
        </p:spPr>
        <p:txBody>
          <a:bodyPr vert="horz" lIns="91440" tIns="45720" rIns="91440" bIns="45720" rtlCol="0" anchor="b"/>
          <a:lstStyle>
            <a:lvl1pPr algn="r">
              <a:defRPr sz="1200"/>
            </a:lvl1pPr>
          </a:lstStyle>
          <a:p>
            <a:fld id="{896BB69B-5384-4A16-8A75-608B4DC975D1}" type="slidenum">
              <a:rPr lang="tr-TR" smtClean="0"/>
              <a:t>‹#›</a:t>
            </a:fld>
            <a:endParaRPr lang="tr-TR"/>
          </a:p>
        </p:txBody>
      </p:sp>
    </p:spTree>
    <p:extLst>
      <p:ext uri="{BB962C8B-B14F-4D97-AF65-F5344CB8AC3E}">
        <p14:creationId xmlns:p14="http://schemas.microsoft.com/office/powerpoint/2010/main" val="1025569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32</a:t>
            </a:fld>
            <a:endParaRPr lang="tr-TR"/>
          </a:p>
        </p:txBody>
      </p:sp>
    </p:spTree>
    <p:extLst>
      <p:ext uri="{BB962C8B-B14F-4D97-AF65-F5344CB8AC3E}">
        <p14:creationId xmlns:p14="http://schemas.microsoft.com/office/powerpoint/2010/main" val="2320993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73</a:t>
            </a:fld>
            <a:endParaRPr lang="tr-TR"/>
          </a:p>
        </p:txBody>
      </p:sp>
    </p:spTree>
    <p:extLst>
      <p:ext uri="{BB962C8B-B14F-4D97-AF65-F5344CB8AC3E}">
        <p14:creationId xmlns:p14="http://schemas.microsoft.com/office/powerpoint/2010/main" val="3839843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56</a:t>
            </a:fld>
            <a:endParaRPr lang="tr-TR"/>
          </a:p>
        </p:txBody>
      </p:sp>
    </p:spTree>
    <p:extLst>
      <p:ext uri="{BB962C8B-B14F-4D97-AF65-F5344CB8AC3E}">
        <p14:creationId xmlns:p14="http://schemas.microsoft.com/office/powerpoint/2010/main" val="2969871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57</a:t>
            </a:fld>
            <a:endParaRPr lang="tr-TR"/>
          </a:p>
        </p:txBody>
      </p:sp>
    </p:spTree>
    <p:extLst>
      <p:ext uri="{BB962C8B-B14F-4D97-AF65-F5344CB8AC3E}">
        <p14:creationId xmlns:p14="http://schemas.microsoft.com/office/powerpoint/2010/main" val="239652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58</a:t>
            </a:fld>
            <a:endParaRPr lang="tr-TR"/>
          </a:p>
        </p:txBody>
      </p:sp>
    </p:spTree>
    <p:extLst>
      <p:ext uri="{BB962C8B-B14F-4D97-AF65-F5344CB8AC3E}">
        <p14:creationId xmlns:p14="http://schemas.microsoft.com/office/powerpoint/2010/main" val="4966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59</a:t>
            </a:fld>
            <a:endParaRPr lang="tr-TR"/>
          </a:p>
        </p:txBody>
      </p:sp>
    </p:spTree>
    <p:extLst>
      <p:ext uri="{BB962C8B-B14F-4D97-AF65-F5344CB8AC3E}">
        <p14:creationId xmlns:p14="http://schemas.microsoft.com/office/powerpoint/2010/main" val="707603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60</a:t>
            </a:fld>
            <a:endParaRPr lang="tr-TR"/>
          </a:p>
        </p:txBody>
      </p:sp>
    </p:spTree>
    <p:extLst>
      <p:ext uri="{BB962C8B-B14F-4D97-AF65-F5344CB8AC3E}">
        <p14:creationId xmlns:p14="http://schemas.microsoft.com/office/powerpoint/2010/main" val="4067041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61</a:t>
            </a:fld>
            <a:endParaRPr lang="tr-TR"/>
          </a:p>
        </p:txBody>
      </p:sp>
    </p:spTree>
    <p:extLst>
      <p:ext uri="{BB962C8B-B14F-4D97-AF65-F5344CB8AC3E}">
        <p14:creationId xmlns:p14="http://schemas.microsoft.com/office/powerpoint/2010/main" val="4274798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62</a:t>
            </a:fld>
            <a:endParaRPr lang="tr-TR"/>
          </a:p>
        </p:txBody>
      </p:sp>
    </p:spTree>
    <p:extLst>
      <p:ext uri="{BB962C8B-B14F-4D97-AF65-F5344CB8AC3E}">
        <p14:creationId xmlns:p14="http://schemas.microsoft.com/office/powerpoint/2010/main" val="3160084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96BB69B-5384-4A16-8A75-608B4DC975D1}" type="slidenum">
              <a:rPr lang="tr-TR" smtClean="0"/>
              <a:t>72</a:t>
            </a:fld>
            <a:endParaRPr lang="tr-TR"/>
          </a:p>
        </p:txBody>
      </p:sp>
    </p:spTree>
    <p:extLst>
      <p:ext uri="{BB962C8B-B14F-4D97-AF65-F5344CB8AC3E}">
        <p14:creationId xmlns:p14="http://schemas.microsoft.com/office/powerpoint/2010/main" val="2046776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523EF4F8-2303-41F3-8719-355DBF0E18C8}" type="datetimeFigureOut">
              <a:rPr lang="tr-TR" smtClean="0"/>
              <a:t>15.01.2018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2141633874"/>
      </p:ext>
    </p:extLst>
  </p:cSld>
  <p:clrMapOvr>
    <a:masterClrMapping/>
  </p:clrMapOvr>
  <p:transition spd="med">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23EF4F8-2303-41F3-8719-355DBF0E18C8}" type="datetimeFigureOut">
              <a:rPr lang="tr-TR" smtClean="0"/>
              <a:t>15.01.2018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1476770294"/>
      </p:ext>
    </p:extLst>
  </p:cSld>
  <p:clrMapOvr>
    <a:masterClrMapping/>
  </p:clrMapOvr>
  <p:transition spd="med">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23EF4F8-2303-41F3-8719-355DBF0E18C8}" type="datetimeFigureOut">
              <a:rPr lang="tr-TR" smtClean="0"/>
              <a:t>15.01.2018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1887836943"/>
      </p:ext>
    </p:extLst>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23EF4F8-2303-41F3-8719-355DBF0E18C8}" type="datetimeFigureOut">
              <a:rPr lang="tr-TR" smtClean="0"/>
              <a:t>15.01.2018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3369667332"/>
      </p:ext>
    </p:extLst>
  </p:cSld>
  <p:clrMapOvr>
    <a:masterClrMapping/>
  </p:clrMapOvr>
  <p:transition spd="med">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523EF4F8-2303-41F3-8719-355DBF0E18C8}" type="datetimeFigureOut">
              <a:rPr lang="tr-TR" smtClean="0"/>
              <a:t>15.01.2018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2713465880"/>
      </p:ext>
    </p:extLst>
  </p:cSld>
  <p:clrMapOvr>
    <a:masterClrMapping/>
  </p:clrMapOvr>
  <p:transition spd="med">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523EF4F8-2303-41F3-8719-355DBF0E18C8}" type="datetimeFigureOut">
              <a:rPr lang="tr-TR" smtClean="0"/>
              <a:t>15.01.2018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4067145144"/>
      </p:ext>
    </p:extLst>
  </p:cSld>
  <p:clrMapOvr>
    <a:masterClrMapping/>
  </p:clrMapOvr>
  <p:transition spd="med">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23EF4F8-2303-41F3-8719-355DBF0E18C8}" type="datetimeFigureOut">
              <a:rPr lang="tr-TR" smtClean="0"/>
              <a:t>15.01.2018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841403637"/>
      </p:ext>
    </p:extLst>
  </p:cSld>
  <p:clrMapOvr>
    <a:masterClrMapping/>
  </p:clrMapOvr>
  <p:transition spd="med">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523EF4F8-2303-41F3-8719-355DBF0E18C8}" type="datetimeFigureOut">
              <a:rPr lang="tr-TR" smtClean="0"/>
              <a:t>15.01.2018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3148190761"/>
      </p:ext>
    </p:extLst>
  </p:cSld>
  <p:clrMapOvr>
    <a:masterClrMapping/>
  </p:clrMapOvr>
  <p:transition spd="med">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3EF4F8-2303-41F3-8719-355DBF0E18C8}" type="datetimeFigureOut">
              <a:rPr lang="tr-TR" smtClean="0"/>
              <a:t>15.01.2018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443664855"/>
      </p:ext>
    </p:extLst>
  </p:cSld>
  <p:clrMapOvr>
    <a:masterClrMapping/>
  </p:clrMapOvr>
  <p:transition spd="med">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23EF4F8-2303-41F3-8719-355DBF0E18C8}" type="datetimeFigureOut">
              <a:rPr lang="tr-TR" smtClean="0"/>
              <a:t>15.01.2018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3407983315"/>
      </p:ext>
    </p:extLst>
  </p:cSld>
  <p:clrMapOvr>
    <a:masterClrMapping/>
  </p:clrMapOvr>
  <p:transition spd="med">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523EF4F8-2303-41F3-8719-355DBF0E18C8}" type="datetimeFigureOut">
              <a:rPr lang="tr-TR" smtClean="0"/>
              <a:t>15.01.2018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4B808F-43EA-47B5-96C7-1163B958F3C0}" type="slidenum">
              <a:rPr lang="tr-TR" smtClean="0"/>
              <a:t>‹#›</a:t>
            </a:fld>
            <a:endParaRPr lang="tr-TR"/>
          </a:p>
        </p:txBody>
      </p:sp>
    </p:spTree>
    <p:extLst>
      <p:ext uri="{BB962C8B-B14F-4D97-AF65-F5344CB8AC3E}">
        <p14:creationId xmlns:p14="http://schemas.microsoft.com/office/powerpoint/2010/main" val="1680837705"/>
      </p:ext>
    </p:extLst>
  </p:cSld>
  <p:clrMapOvr>
    <a:masterClrMapping/>
  </p:clrMapOvr>
  <p:transition spd="med">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3EF4F8-2303-41F3-8719-355DBF0E18C8}" type="datetimeFigureOut">
              <a:rPr lang="tr-TR" smtClean="0"/>
              <a:t>15.01.2018</a:t>
            </a:fld>
            <a:endParaRPr lang="tr-T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4B808F-43EA-47B5-96C7-1163B958F3C0}" type="slidenum">
              <a:rPr lang="tr-TR" smtClean="0"/>
              <a:t>‹#›</a:t>
            </a:fld>
            <a:endParaRPr lang="tr-TR"/>
          </a:p>
        </p:txBody>
      </p:sp>
    </p:spTree>
    <p:extLst>
      <p:ext uri="{BB962C8B-B14F-4D97-AF65-F5344CB8AC3E}">
        <p14:creationId xmlns:p14="http://schemas.microsoft.com/office/powerpoint/2010/main" val="154737789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ransition spd="med">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sayistay.gov.tr/tr/kararlar/dk/"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sayistay.gov.tr/tr/kararlar/dk/"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sayistay.gov.tr/tr/kararlar/dk/"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www.sayistay.gov.tr/tr/kararlar/dk/?krr=12380"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108911" y="3000618"/>
            <a:ext cx="9545554" cy="3323987"/>
          </a:xfrm>
          <a:prstGeom prst="rect">
            <a:avLst/>
          </a:prstGeom>
        </p:spPr>
        <p:txBody>
          <a:bodyPr wrap="square">
            <a:spAutoFit/>
          </a:bodyPr>
          <a:lstStyle/>
          <a:p>
            <a:pPr algn="ct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SAYIŞTAY DENETİM BULGULARI</a:t>
            </a:r>
          </a:p>
          <a:p>
            <a:pPr>
              <a:lnSpc>
                <a:spcPct val="150000"/>
              </a:lnSpc>
            </a:pPr>
            <a:endParaRPr lang="tr-TR" sz="2400" dirty="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KADRİYE UYAR BALTACI</a:t>
            </a:r>
          </a:p>
          <a:p>
            <a:pPr algn="just">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                                                                                  UZMAN DENETÇİ</a:t>
            </a:r>
            <a:endParaRPr lang="tr-TR"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4223287"/>
      </p:ext>
    </p:extLst>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012874" y="3103781"/>
            <a:ext cx="10452296" cy="579967"/>
          </a:xfrm>
          <a:prstGeom prst="rect">
            <a:avLst/>
          </a:prstGeom>
        </p:spPr>
        <p:txBody>
          <a:bodyPr wrap="square">
            <a:spAutoFit/>
          </a:bodyPr>
          <a:lstStyle/>
          <a:p>
            <a:pPr algn="ctr">
              <a:lnSpc>
                <a:spcPct val="150000"/>
              </a:lnSpc>
            </a:pPr>
            <a:r>
              <a:rPr lang="tr-TR" sz="2400" dirty="0" smtClean="0">
                <a:solidFill>
                  <a:srgbClr val="FF0000"/>
                </a:solidFill>
                <a:latin typeface="Times New Roman" panose="02020603050405020304" pitchFamily="18" charset="0"/>
                <a:cs typeface="Times New Roman" panose="02020603050405020304" pitchFamily="18" charset="0"/>
              </a:rPr>
              <a:t>-</a:t>
            </a:r>
            <a:r>
              <a:rPr lang="tr-TR" sz="2400" dirty="0">
                <a:solidFill>
                  <a:srgbClr val="FF0000"/>
                </a:solidFill>
                <a:latin typeface="Times New Roman" panose="02020603050405020304" pitchFamily="18" charset="0"/>
                <a:cs typeface="Times New Roman" panose="02020603050405020304" pitchFamily="18" charset="0"/>
              </a:rPr>
              <a:t> </a:t>
            </a:r>
            <a:r>
              <a:rPr lang="tr-TR" sz="2400" b="1" dirty="0" smtClean="0">
                <a:solidFill>
                  <a:srgbClr val="FF0000"/>
                </a:solidFill>
                <a:latin typeface="Times New Roman" panose="02020603050405020304" pitchFamily="18" charset="0"/>
                <a:cs typeface="Times New Roman" panose="02020603050405020304" pitchFamily="18" charset="0"/>
              </a:rPr>
              <a:t>Avukatlık Vekalet Ücreti </a:t>
            </a:r>
            <a:r>
              <a:rPr lang="tr-TR" sz="2400" dirty="0" smtClean="0">
                <a:solidFill>
                  <a:srgbClr val="FF0000"/>
                </a:solidFill>
                <a:latin typeface="Times New Roman" panose="02020603050405020304" pitchFamily="18" charset="0"/>
                <a:cs typeface="Times New Roman" panose="02020603050405020304" pitchFamily="18" charset="0"/>
              </a:rPr>
              <a:t> Ödemelerinde Yapılan Hatalar </a:t>
            </a:r>
          </a:p>
        </p:txBody>
      </p:sp>
    </p:spTree>
    <p:extLst>
      <p:ext uri="{BB962C8B-B14F-4D97-AF65-F5344CB8AC3E}">
        <p14:creationId xmlns:p14="http://schemas.microsoft.com/office/powerpoint/2010/main" val="1073630424"/>
      </p:ext>
    </p:extLst>
  </p:cSld>
  <p:clrMapOvr>
    <a:masterClrMapping/>
  </p:clrMapOvr>
  <p:transition spd="med">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45688" y="1890081"/>
            <a:ext cx="11463453" cy="3693319"/>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-Hukuk Müşavirliğinde Çalışan Hukuk Müşaviri .........İle (Avukat)’a Vekâlet Ücreti Ödenirken, Vekâlet Ücretinin ;  Yeniden Değerleme Oranı Uygulanarak10000 Gösterge Rakamı Yerine 11026 Gösterge Rakamı İle Hesaplanması</a:t>
            </a:r>
          </a:p>
          <a:p>
            <a:pPr>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2948738"/>
      </p:ext>
    </p:extLst>
  </p:cSld>
  <p:clrMapOvr>
    <a:masterClrMapping/>
  </p:clrMapOvr>
  <p:transition spd="med">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478303" y="1947725"/>
            <a:ext cx="11420050" cy="4708981"/>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659 sayılı Kanun Hükmünde Kararnamenin “Davalardaki temsilin niteliği ve vekalet ücretine hükmedilmesi ve dağıtımı” başlıklı 14 üncü maddesinde avukat vekalet ücretlerinin dağıtımı hususu düzenlenmiştir. 659 sayılı Kanun Hükmünde Kararnamenin 14 üncü maddesi göre ödenecek vekalet ücretlerinin dağıtımına ilişkin usul ve esasları düzenleyen “Vekalet Ücretlerinin Dağıtımına Dair Usul ve Esaslar Hakkında Yönetmelik” 07.08.2012 tarih ve 28347 sayılı Resmi Gazetede yayımlanmıştır.</a:t>
            </a:r>
          </a:p>
          <a:p>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659 sayılı Kanun Hükmünde Kararnamenin 14 üncü maddesinde; "İdareler lehine karara bağlanan ve tahsil olunan vekalet ücretleri, hukuk biriminin bağlı olduğu idarenin merkez teşkilatında bir emanet hesabında toplanarak idare hukuk biriminde fiilen görev yapan personele aşağıdaki usul ve sınırlar dahilinde ödenir.</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806258"/>
      </p:ext>
    </p:extLst>
  </p:cSld>
  <p:clrMapOvr>
    <a:masterClrMapping/>
  </p:clrMapOvr>
  <p:transition spd="med">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05764" y="0"/>
            <a:ext cx="2695576" cy="1615500"/>
          </a:xfrm>
          <a:prstGeom prst="rect">
            <a:avLst/>
          </a:prstGeom>
        </p:spPr>
      </p:pic>
      <p:sp>
        <p:nvSpPr>
          <p:cNvPr id="3" name="Dikdörtgen 2"/>
          <p:cNvSpPr/>
          <p:nvPr/>
        </p:nvSpPr>
        <p:spPr>
          <a:xfrm>
            <a:off x="267287" y="1815285"/>
            <a:ext cx="11676183" cy="4878259"/>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r>
              <a:rPr lang="tr-TR" sz="2200" dirty="0" smtClean="0">
                <a:solidFill>
                  <a:srgbClr val="FF0000"/>
                </a:solidFill>
                <a:latin typeface="Times New Roman" panose="02020603050405020304" pitchFamily="18" charset="0"/>
                <a:cs typeface="Times New Roman" panose="02020603050405020304" pitchFamily="18" charset="0"/>
              </a:rPr>
              <a:t>b</a:t>
            </a:r>
            <a:r>
              <a:rPr lang="tr-TR" sz="2200" dirty="0">
                <a:solidFill>
                  <a:srgbClr val="FF0000"/>
                </a:solidFill>
                <a:latin typeface="Times New Roman" panose="02020603050405020304" pitchFamily="18" charset="0"/>
                <a:cs typeface="Times New Roman" panose="02020603050405020304" pitchFamily="18" charset="0"/>
              </a:rPr>
              <a:t>) Ödenecek vekalet ücretinin yıllık tutarı; hukuk birimi amiri, hukuk müşaviri, </a:t>
            </a:r>
            <a:r>
              <a:rPr lang="tr-TR" sz="2200" dirty="0" err="1">
                <a:solidFill>
                  <a:srgbClr val="FF0000"/>
                </a:solidFill>
                <a:latin typeface="Times New Roman" panose="02020603050405020304" pitchFamily="18" charset="0"/>
                <a:cs typeface="Times New Roman" panose="02020603050405020304" pitchFamily="18" charset="0"/>
              </a:rPr>
              <a:t>muhakemat</a:t>
            </a:r>
            <a:r>
              <a:rPr lang="tr-TR" sz="2200" dirty="0">
                <a:solidFill>
                  <a:srgbClr val="FF0000"/>
                </a:solidFill>
                <a:latin typeface="Times New Roman" panose="02020603050405020304" pitchFamily="18" charset="0"/>
                <a:cs typeface="Times New Roman" panose="02020603050405020304" pitchFamily="18" charset="0"/>
              </a:rPr>
              <a:t> müdürü, avukatlar için (10.000) gösterge, (....) rakamının, memur aylıklarına uygulanan katsayı ile çarpımı sonucu bulunacak aylık brüt tutarının </a:t>
            </a:r>
            <a:r>
              <a:rPr lang="tr-TR" sz="2200" dirty="0" err="1">
                <a:solidFill>
                  <a:srgbClr val="FF0000"/>
                </a:solidFill>
                <a:latin typeface="Times New Roman" panose="02020603050405020304" pitchFamily="18" charset="0"/>
                <a:cs typeface="Times New Roman" panose="02020603050405020304" pitchFamily="18" charset="0"/>
              </a:rPr>
              <a:t>oniki</a:t>
            </a:r>
            <a:r>
              <a:rPr lang="tr-TR" sz="2200" dirty="0">
                <a:solidFill>
                  <a:srgbClr val="FF0000"/>
                </a:solidFill>
                <a:latin typeface="Times New Roman" panose="02020603050405020304" pitchFamily="18" charset="0"/>
                <a:cs typeface="Times New Roman" panose="02020603050405020304" pitchFamily="18" charset="0"/>
              </a:rPr>
              <a:t> katını geçemez.</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15 inci maddesinde; "Bu Kanun Hükmünde Kararnamede yer alan parasal sınırlar, her takvim yılı başından geçerli olmak üzere, Bakanlar Kurulunca daha yüksek tutarlar belirlenmedikçe, o yıl için 4/1/1961 tarihli ve 213 sayılı Vergi Usul Kanununun mükerrer 298 inci maddesi hükümleri uyarınca tespit ve ilan edilen yeniden değerleme oranında artırılarak uygulanır. Uygulanacak tutarlar her yıl Ocak ayı içerisinde Maliye Bakanlığı tarafından yayımlanır."</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9132143"/>
      </p:ext>
    </p:extLst>
  </p:cSld>
  <p:clrMapOvr>
    <a:masterClrMapping/>
  </p:clrMapOvr>
  <p:transition spd="med">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pic>
        <p:nvPicPr>
          <p:cNvPr id="5" name="Resim 4" descr="https://www.sayistay.gov.tr/tr/kararlar/jscss/dk_logo.png">
            <a:hlinkClick r:id="rId3" tooltip="&quot;Karar Arama Sayfası&quot;"/>
          </p:cNvPr>
          <p:cNvPicPr/>
          <p:nvPr/>
        </p:nvPicPr>
        <p:blipFill>
          <a:blip r:embed="rId4">
            <a:extLst>
              <a:ext uri="{28A0092B-C50C-407E-A947-70E740481C1C}">
                <a14:useLocalDpi xmlns:a14="http://schemas.microsoft.com/office/drawing/2010/main" val="0"/>
              </a:ext>
            </a:extLst>
          </a:blip>
          <a:srcRect/>
          <a:stretch>
            <a:fillRect/>
          </a:stretch>
        </p:blipFill>
        <p:spPr bwMode="auto">
          <a:xfrm>
            <a:off x="2047875" y="1615500"/>
            <a:ext cx="8096250" cy="1163795"/>
          </a:xfrm>
          <a:prstGeom prst="rect">
            <a:avLst/>
          </a:prstGeom>
          <a:noFill/>
          <a:ln>
            <a:noFill/>
          </a:ln>
        </p:spPr>
      </p:pic>
      <p:graphicFrame>
        <p:nvGraphicFramePr>
          <p:cNvPr id="6" name="Tablo 5"/>
          <p:cNvGraphicFramePr>
            <a:graphicFrameLocks noGrp="1"/>
          </p:cNvGraphicFramePr>
          <p:nvPr>
            <p:extLst>
              <p:ext uri="{D42A27DB-BD31-4B8C-83A1-F6EECF244321}">
                <p14:modId xmlns:p14="http://schemas.microsoft.com/office/powerpoint/2010/main" val="453317104"/>
              </p:ext>
            </p:extLst>
          </p:nvPr>
        </p:nvGraphicFramePr>
        <p:xfrm>
          <a:off x="2047875" y="3129151"/>
          <a:ext cx="8096250" cy="3094245"/>
        </p:xfrm>
        <a:graphic>
          <a:graphicData uri="http://schemas.openxmlformats.org/drawingml/2006/table">
            <a:tbl>
              <a:tblPr firstRow="1" firstCol="1" bandRow="1">
                <a:tableStyleId>{5C22544A-7EE6-4342-B048-85BDC9FD1C3A}</a:tableStyleId>
              </a:tblPr>
              <a:tblGrid>
                <a:gridCol w="1485900">
                  <a:extLst>
                    <a:ext uri="{9D8B030D-6E8A-4147-A177-3AD203B41FA5}">
                      <a16:colId xmlns:a16="http://schemas.microsoft.com/office/drawing/2014/main" val="2541388476"/>
                    </a:ext>
                  </a:extLst>
                </a:gridCol>
                <a:gridCol w="6610350">
                  <a:extLst>
                    <a:ext uri="{9D8B030D-6E8A-4147-A177-3AD203B41FA5}">
                      <a16:colId xmlns:a16="http://schemas.microsoft.com/office/drawing/2014/main" val="3559397207"/>
                    </a:ext>
                  </a:extLst>
                </a:gridCol>
              </a:tblGrid>
              <a:tr h="442035">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Belediyeler ve Bağlı İdareler</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65998137"/>
                  </a:ext>
                </a:extLst>
              </a:tr>
              <a:tr h="442035">
                <a:tc>
                  <a:txBody>
                    <a:bodyPr/>
                    <a:lstStyle/>
                    <a:p>
                      <a:pPr>
                        <a:lnSpc>
                          <a:spcPct val="107000"/>
                        </a:lnSpc>
                        <a:spcAft>
                          <a:spcPts val="0"/>
                        </a:spcAft>
                      </a:pPr>
                      <a:r>
                        <a:rPr lang="tr-TR" sz="1200" dirty="0">
                          <a:effectLst/>
                        </a:rPr>
                        <a:t>Yılı</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2012</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70331509"/>
                  </a:ext>
                </a:extLst>
              </a:tr>
              <a:tr h="442035">
                <a:tc>
                  <a:txBody>
                    <a:bodyPr/>
                    <a:lstStyle/>
                    <a:p>
                      <a:pPr>
                        <a:lnSpc>
                          <a:spcPct val="107000"/>
                        </a:lnSpc>
                        <a:spcAft>
                          <a:spcPts val="0"/>
                        </a:spcAft>
                      </a:pPr>
                      <a:r>
                        <a:rPr lang="tr-TR" sz="1200" dirty="0">
                          <a:effectLst/>
                        </a:rPr>
                        <a:t>Dairesi</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85043657"/>
                  </a:ext>
                </a:extLst>
              </a:tr>
              <a:tr h="442035">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202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136201421"/>
                  </a:ext>
                </a:extLst>
              </a:tr>
              <a:tr h="442035">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477</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87092564"/>
                  </a:ext>
                </a:extLst>
              </a:tr>
              <a:tr h="442035">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15.11.2016</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98480000"/>
                  </a:ext>
                </a:extLst>
              </a:tr>
              <a:tr h="442035">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Personel Mevzuatı ile İlgili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46248408"/>
                  </a:ext>
                </a:extLst>
              </a:tr>
            </a:tbl>
          </a:graphicData>
        </a:graphic>
      </p:graphicFrame>
    </p:spTree>
    <p:extLst>
      <p:ext uri="{BB962C8B-B14F-4D97-AF65-F5344CB8AC3E}">
        <p14:creationId xmlns:p14="http://schemas.microsoft.com/office/powerpoint/2010/main" val="2600094619"/>
      </p:ext>
    </p:extLst>
  </p:cSld>
  <p:clrMapOvr>
    <a:masterClrMapping/>
  </p:clrMapOvr>
  <p:transition spd="med">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23557" y="1975861"/>
            <a:ext cx="11574795" cy="4370427"/>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-K.H.K.’</a:t>
            </a:r>
            <a:r>
              <a:rPr lang="tr-TR" sz="2200" dirty="0" err="1">
                <a:solidFill>
                  <a:srgbClr val="FF0000"/>
                </a:solidFill>
                <a:latin typeface="Times New Roman" panose="02020603050405020304" pitchFamily="18" charset="0"/>
                <a:cs typeface="Times New Roman" panose="02020603050405020304" pitchFamily="18" charset="0"/>
              </a:rPr>
              <a:t>nin</a:t>
            </a:r>
            <a:r>
              <a:rPr lang="tr-TR" sz="2200" dirty="0">
                <a:solidFill>
                  <a:srgbClr val="FF0000"/>
                </a:solidFill>
                <a:latin typeface="Times New Roman" panose="02020603050405020304" pitchFamily="18" charset="0"/>
                <a:cs typeface="Times New Roman" panose="02020603050405020304" pitchFamily="18" charset="0"/>
              </a:rPr>
              <a:t> 15 inci maddesinde, KHK'de yer alan parasal sınırların her takvim yılının başında yeniden değerleme oranı uygulanarak belirleneceği ifade edilmektedir. KHK’de belirtilen 10.000 rakamı, sabit bir rakam olup, gösterge rakamını ifade eder. Parasal bir anlamı yoktur ve “parasal bir sınırı” ifade etmemektedir. </a:t>
            </a:r>
            <a:r>
              <a:rPr lang="tr-TR" sz="2200" b="1" dirty="0">
                <a:solidFill>
                  <a:srgbClr val="FF0000"/>
                </a:solidFill>
                <a:latin typeface="Times New Roman" panose="02020603050405020304" pitchFamily="18" charset="0"/>
                <a:cs typeface="Times New Roman" panose="02020603050405020304" pitchFamily="18" charset="0"/>
              </a:rPr>
              <a:t>Bu limit zaten yılda iki kez memur aylıklarına uygulanan katsayının arttırılması sebebiyle değişmekte; diğer bir ifade ile güncellenmektedir</a:t>
            </a:r>
            <a:r>
              <a:rPr lang="tr-TR" sz="2200" dirty="0">
                <a:solidFill>
                  <a:srgbClr val="FF0000"/>
                </a:solidFill>
                <a:latin typeface="Times New Roman" panose="02020603050405020304" pitchFamily="18" charset="0"/>
                <a:cs typeface="Times New Roman" panose="02020603050405020304" pitchFamily="18" charset="0"/>
              </a:rPr>
              <a:t>. Bu gösterge rakamına yeniden değerleme oranı uygulanarak bulunacak rakam esas alınarak vekalet ücretinin hesaplanması halinde mükerrerlik olacaktır. Zira, memur aylıklarına uygulanan katsayı her yılın başında yeniden değerlendirme oranı da dikkate alınarak belirlenmektedir. Dolayısıyla zaten değişken olan gösterge rakamının yeniden değerleme oranı ile çarpılarak ödeme yapılması var olan mevzuat karşısında mümkün görülmemektedir.</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1334754"/>
      </p:ext>
    </p:extLst>
  </p:cSld>
  <p:clrMapOvr>
    <a:masterClrMapping/>
  </p:clrMapOvr>
  <p:transition spd="med">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330983" y="534573"/>
            <a:ext cx="2695576" cy="1615500"/>
          </a:xfrm>
          <a:prstGeom prst="rect">
            <a:avLst/>
          </a:prstGeom>
        </p:spPr>
      </p:pic>
      <p:pic>
        <p:nvPicPr>
          <p:cNvPr id="4" name="Resim 3" descr="https://www.sayistay.gov.tr/tr/kararlar/jscss/dk_logo.png">
            <a:hlinkClick r:id="rId3" tooltip="&quot;Karar Arama Sayfası&quot;"/>
          </p:cNvPr>
          <p:cNvPicPr/>
          <p:nvPr/>
        </p:nvPicPr>
        <p:blipFill>
          <a:blip r:embed="rId4">
            <a:extLst>
              <a:ext uri="{28A0092B-C50C-407E-A947-70E740481C1C}">
                <a14:useLocalDpi xmlns:a14="http://schemas.microsoft.com/office/drawing/2010/main" val="0"/>
              </a:ext>
            </a:extLst>
          </a:blip>
          <a:srcRect/>
          <a:stretch>
            <a:fillRect/>
          </a:stretch>
        </p:blipFill>
        <p:spPr bwMode="auto">
          <a:xfrm>
            <a:off x="1035001" y="1285670"/>
            <a:ext cx="8096250" cy="1239253"/>
          </a:xfrm>
          <a:prstGeom prst="rect">
            <a:avLst/>
          </a:prstGeom>
          <a:noFill/>
          <a:ln>
            <a:noFill/>
          </a:ln>
        </p:spPr>
      </p:pic>
      <p:graphicFrame>
        <p:nvGraphicFramePr>
          <p:cNvPr id="5" name="Tablo 4"/>
          <p:cNvGraphicFramePr>
            <a:graphicFrameLocks noGrp="1"/>
          </p:cNvGraphicFramePr>
          <p:nvPr>
            <p:extLst>
              <p:ext uri="{D42A27DB-BD31-4B8C-83A1-F6EECF244321}">
                <p14:modId xmlns:p14="http://schemas.microsoft.com/office/powerpoint/2010/main" val="1770845053"/>
              </p:ext>
            </p:extLst>
          </p:nvPr>
        </p:nvGraphicFramePr>
        <p:xfrm>
          <a:off x="562708" y="3898483"/>
          <a:ext cx="10775852" cy="2472806"/>
        </p:xfrm>
        <a:graphic>
          <a:graphicData uri="http://schemas.openxmlformats.org/drawingml/2006/table">
            <a:tbl>
              <a:tblPr firstRow="1" firstCol="1" bandRow="1">
                <a:tableStyleId>{5C22544A-7EE6-4342-B048-85BDC9FD1C3A}</a:tableStyleId>
              </a:tblPr>
              <a:tblGrid>
                <a:gridCol w="1977685">
                  <a:extLst>
                    <a:ext uri="{9D8B030D-6E8A-4147-A177-3AD203B41FA5}">
                      <a16:colId xmlns:a16="http://schemas.microsoft.com/office/drawing/2014/main" val="2717734022"/>
                    </a:ext>
                  </a:extLst>
                </a:gridCol>
                <a:gridCol w="8798167">
                  <a:extLst>
                    <a:ext uri="{9D8B030D-6E8A-4147-A177-3AD203B41FA5}">
                      <a16:colId xmlns:a16="http://schemas.microsoft.com/office/drawing/2014/main" val="57672893"/>
                    </a:ext>
                  </a:extLst>
                </a:gridCol>
              </a:tblGrid>
              <a:tr h="353258">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Belediyeler ve Bağlı İdareler</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2764404"/>
                  </a:ext>
                </a:extLst>
              </a:tr>
              <a:tr h="353258">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2014</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292029060"/>
                  </a:ext>
                </a:extLst>
              </a:tr>
              <a:tr h="353258">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574908029"/>
                  </a:ext>
                </a:extLst>
              </a:tr>
              <a:tr h="353258">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164</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067909718"/>
                  </a:ext>
                </a:extLst>
              </a:tr>
              <a:tr h="353258">
                <a:tc>
                  <a:txBody>
                    <a:bodyPr/>
                    <a:lstStyle/>
                    <a:p>
                      <a:pPr>
                        <a:lnSpc>
                          <a:spcPct val="107000"/>
                        </a:lnSpc>
                        <a:spcAft>
                          <a:spcPts val="0"/>
                        </a:spcAft>
                      </a:pPr>
                      <a:r>
                        <a:rPr lang="tr-TR" sz="1200" dirty="0">
                          <a:effectLst/>
                        </a:rPr>
                        <a:t>İlam No</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pPr>
                      <a:endParaRPr lang="tr-TR" sz="1100" dirty="0">
                        <a:effectLst/>
                        <a:latin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68318834"/>
                  </a:ext>
                </a:extLst>
              </a:tr>
              <a:tr h="353258">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14.4.2016</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614147808"/>
                  </a:ext>
                </a:extLst>
              </a:tr>
              <a:tr h="353258">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Personel Mevzuatı ile İlgili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33473330"/>
                  </a:ext>
                </a:extLst>
              </a:tr>
            </a:tbl>
          </a:graphicData>
        </a:graphic>
      </p:graphicFrame>
      <p:sp>
        <p:nvSpPr>
          <p:cNvPr id="3" name="Dikdörtgen 2"/>
          <p:cNvSpPr/>
          <p:nvPr/>
        </p:nvSpPr>
        <p:spPr>
          <a:xfrm>
            <a:off x="562708" y="2772538"/>
            <a:ext cx="10775851" cy="1107996"/>
          </a:xfrm>
          <a:prstGeom prst="rect">
            <a:avLst/>
          </a:prstGeom>
        </p:spPr>
        <p:txBody>
          <a:bodyPr wrap="square">
            <a:spAutoFit/>
          </a:bodyPr>
          <a:lstStyle/>
          <a:p>
            <a:pPr algn="just">
              <a:lnSpc>
                <a:spcPct val="150000"/>
              </a:lnSpc>
            </a:pPr>
            <a:r>
              <a:rPr lang="tr-TR" dirty="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Kurum Tarafından Tahsil Edilen Avukatlık Vekâlet Ücretlerinden Bütçeye Gelir Kaydedilmesi Gereken Tutarların Bütçeye Gelir Kaydedilmemesi</a:t>
            </a:r>
          </a:p>
        </p:txBody>
      </p:sp>
    </p:spTree>
    <p:extLst>
      <p:ext uri="{BB962C8B-B14F-4D97-AF65-F5344CB8AC3E}">
        <p14:creationId xmlns:p14="http://schemas.microsoft.com/office/powerpoint/2010/main" val="2475851568"/>
      </p:ext>
    </p:extLst>
  </p:cSld>
  <p:clrMapOvr>
    <a:masterClrMapping/>
  </p:clrMapOvr>
  <p:transition spd="med">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340313" y="1906901"/>
            <a:ext cx="11082750" cy="4493538"/>
          </a:xfrm>
          <a:prstGeom prst="rect">
            <a:avLst/>
          </a:prstGeom>
        </p:spPr>
        <p:txBody>
          <a:bodyPr wrap="square">
            <a:spAutoFit/>
          </a:bodyPr>
          <a:lstStyle/>
          <a:p>
            <a:pPr algn="just"/>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08.07.2012 tarih ve 28347 mükerrer sayılı Resmi </a:t>
            </a:r>
            <a:r>
              <a:rPr lang="tr-TR" sz="2200" dirty="0" err="1">
                <a:solidFill>
                  <a:srgbClr val="FF0000"/>
                </a:solidFill>
                <a:latin typeface="Times New Roman" panose="02020603050405020304" pitchFamily="18" charset="0"/>
                <a:cs typeface="Times New Roman" panose="02020603050405020304" pitchFamily="18" charset="0"/>
              </a:rPr>
              <a:t>Gazete’de</a:t>
            </a:r>
            <a:r>
              <a:rPr lang="tr-TR" sz="2200" dirty="0">
                <a:solidFill>
                  <a:srgbClr val="FF0000"/>
                </a:solidFill>
                <a:latin typeface="Times New Roman" panose="02020603050405020304" pitchFamily="18" charset="0"/>
                <a:cs typeface="Times New Roman" panose="02020603050405020304" pitchFamily="18" charset="0"/>
              </a:rPr>
              <a:t> yayımlanarak yürürlüğe giren </a:t>
            </a:r>
            <a:r>
              <a:rPr lang="tr-TR" sz="2200" b="1" dirty="0">
                <a:solidFill>
                  <a:srgbClr val="FF0000"/>
                </a:solidFill>
                <a:latin typeface="Times New Roman" panose="02020603050405020304" pitchFamily="18" charset="0"/>
                <a:cs typeface="Times New Roman" panose="02020603050405020304" pitchFamily="18" charset="0"/>
              </a:rPr>
              <a:t>Vekâlet Ücretlerinin Dağıtımına dair Usul ve Esaslar Hakkında Yönetmeliğin </a:t>
            </a:r>
            <a:r>
              <a:rPr lang="tr-TR" sz="2200" dirty="0">
                <a:solidFill>
                  <a:srgbClr val="FF0000"/>
                </a:solidFill>
                <a:latin typeface="Times New Roman" panose="02020603050405020304" pitchFamily="18" charset="0"/>
                <a:cs typeface="Times New Roman" panose="02020603050405020304" pitchFamily="18" charset="0"/>
              </a:rPr>
              <a:t>“Amaç ve Kapsam” başlıklı 1 inci maddesinde; “Bu Yönetmeliğin amacı; genel bütçe kapsamındaki kamu idareleri, özel bütçeli idareler ve özel kanunlar uyarınca 26/9/2011 tarihli ve 659 sayılı Genel Bütçe Kapsamındaki Kamu İdareleri ve Özel Bütçeli İdarelerde Hukuk Hizmetlerinin Yürütülmesine İlişkin Kanun Hükmünde Kararnamenin 14 üncü maddesine göre ödenecek vekalet ücretlerinin dağıtımına ilişkin usul ve esasları belirlemektir” denildikten sonra, </a:t>
            </a:r>
            <a:r>
              <a:rPr lang="tr-TR" sz="2200" b="1" dirty="0">
                <a:solidFill>
                  <a:srgbClr val="FF0000"/>
                </a:solidFill>
                <a:latin typeface="Times New Roman" panose="02020603050405020304" pitchFamily="18" charset="0"/>
                <a:cs typeface="Times New Roman" panose="02020603050405020304" pitchFamily="18" charset="0"/>
              </a:rPr>
              <a:t>“Vekalet Ücretinin Limiti ve Dağıtım Şekli” başlıklı 6 </a:t>
            </a:r>
            <a:r>
              <a:rPr lang="tr-TR" sz="2200" b="1" dirty="0" err="1">
                <a:solidFill>
                  <a:srgbClr val="FF0000"/>
                </a:solidFill>
                <a:latin typeface="Times New Roman" panose="02020603050405020304" pitchFamily="18" charset="0"/>
                <a:cs typeface="Times New Roman" panose="02020603050405020304" pitchFamily="18" charset="0"/>
              </a:rPr>
              <a:t>ncı</a:t>
            </a:r>
            <a:r>
              <a:rPr lang="tr-TR" sz="2200" b="1" dirty="0">
                <a:solidFill>
                  <a:srgbClr val="FF0000"/>
                </a:solidFill>
                <a:latin typeface="Times New Roman" panose="02020603050405020304" pitchFamily="18" charset="0"/>
                <a:cs typeface="Times New Roman" panose="02020603050405020304" pitchFamily="18" charset="0"/>
              </a:rPr>
              <a:t> maddesinde;</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“Emanet hesabında toplanan vekalet ücretleri, vekalet ücretinden yararlanacak kişilere yıllık tutarı; (10.000) gösterge rakamının memur aylıklarına uygulanan katsayı ile çarpımı sonucu bulunacak aylık brüt tutarın </a:t>
            </a:r>
            <a:r>
              <a:rPr lang="tr-TR" sz="2200" dirty="0" err="1">
                <a:solidFill>
                  <a:srgbClr val="FF0000"/>
                </a:solidFill>
                <a:latin typeface="Times New Roman" panose="02020603050405020304" pitchFamily="18" charset="0"/>
                <a:cs typeface="Times New Roman" panose="02020603050405020304" pitchFamily="18" charset="0"/>
              </a:rPr>
              <a:t>oniki</a:t>
            </a:r>
            <a:r>
              <a:rPr lang="tr-TR" sz="2200" dirty="0">
                <a:solidFill>
                  <a:srgbClr val="FF0000"/>
                </a:solidFill>
                <a:latin typeface="Times New Roman" panose="02020603050405020304" pitchFamily="18" charset="0"/>
                <a:cs typeface="Times New Roman" panose="02020603050405020304" pitchFamily="18" charset="0"/>
              </a:rPr>
              <a:t> katını geçmemek üzere, aşağıdaki şekilde dağıtılır:</a:t>
            </a:r>
          </a:p>
          <a:p>
            <a:pPr algn="just"/>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1578863"/>
      </p:ext>
    </p:extLst>
  </p:cSld>
  <p:clrMapOvr>
    <a:masterClrMapping/>
  </p:clrMapOvr>
  <p:transition spd="med">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407963" y="2413338"/>
            <a:ext cx="10829532" cy="3416320"/>
          </a:xfrm>
          <a:prstGeom prst="rect">
            <a:avLst/>
          </a:prstGeom>
        </p:spPr>
        <p:txBody>
          <a:bodyPr wrap="square">
            <a:spAutoFit/>
          </a:bodyPr>
          <a:lstStyle/>
          <a:p>
            <a:endParaRPr lang="tr-TR"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a) Dava veya icra dosyasını takip eden hukuk birim amiri, hukuk müşaviri, </a:t>
            </a:r>
            <a:r>
              <a:rPr lang="tr-TR" sz="2200" dirty="0" err="1">
                <a:solidFill>
                  <a:srgbClr val="FF0000"/>
                </a:solidFill>
                <a:latin typeface="Times New Roman" panose="02020603050405020304" pitchFamily="18" charset="0"/>
                <a:cs typeface="Times New Roman" panose="02020603050405020304" pitchFamily="18" charset="0"/>
              </a:rPr>
              <a:t>muhakemat</a:t>
            </a:r>
            <a:r>
              <a:rPr lang="tr-TR" sz="2200" dirty="0">
                <a:solidFill>
                  <a:srgbClr val="FF0000"/>
                </a:solidFill>
                <a:latin typeface="Times New Roman" panose="02020603050405020304" pitchFamily="18" charset="0"/>
                <a:cs typeface="Times New Roman" panose="02020603050405020304" pitchFamily="18" charset="0"/>
              </a:rPr>
              <a:t> müdürü veya avukata %55'i, vekalet ücreti dağıtımının yapıldığı yıl içerisinde altı aydan fazla süreyle hukuk biriminde fiilen görev yapmış olmak şartıyla, hukuk birim amiri, hukuk müşaviri, </a:t>
            </a:r>
            <a:r>
              <a:rPr lang="tr-TR" sz="2200" dirty="0" err="1">
                <a:solidFill>
                  <a:srgbClr val="FF0000"/>
                </a:solidFill>
                <a:latin typeface="Times New Roman" panose="02020603050405020304" pitchFamily="18" charset="0"/>
                <a:cs typeface="Times New Roman" panose="02020603050405020304" pitchFamily="18" charset="0"/>
              </a:rPr>
              <a:t>muhakemat</a:t>
            </a:r>
            <a:r>
              <a:rPr lang="tr-TR" sz="2200" dirty="0">
                <a:solidFill>
                  <a:srgbClr val="FF0000"/>
                </a:solidFill>
                <a:latin typeface="Times New Roman" panose="02020603050405020304" pitchFamily="18" charset="0"/>
                <a:cs typeface="Times New Roman" panose="02020603050405020304" pitchFamily="18" charset="0"/>
              </a:rPr>
              <a:t> müdürü ve avukatlara %40’ı eşit olarak ödenir.</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b) Davanın takibi ve sonuçlandırılmasında birbiri ardına veya birlikte hizmeti geçenlere (a) bendine göre ayrılan hisseler bu kişilerin hizmet ve karara tesir derecesine göre hukuk birim amiri tarafından paylaştırılır.</a:t>
            </a:r>
          </a:p>
          <a:p>
            <a:pPr algn="just"/>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5368628"/>
      </p:ext>
    </p:extLst>
  </p:cSld>
  <p:clrMapOvr>
    <a:masterClrMapping/>
  </p:clrMapOvr>
  <p:transition spd="med">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407962" y="2413338"/>
            <a:ext cx="11577711" cy="3293209"/>
          </a:xfrm>
          <a:prstGeom prst="rect">
            <a:avLst/>
          </a:prstGeom>
        </p:spPr>
        <p:txBody>
          <a:bodyPr wrap="square">
            <a:spAutoFit/>
          </a:bodyPr>
          <a:lstStyle/>
          <a:p>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c) Dağıtımı yapılmayan %5'lik kısım muhasebe birimince </a:t>
            </a:r>
            <a:r>
              <a:rPr lang="tr-TR" sz="2200" dirty="0" err="1">
                <a:solidFill>
                  <a:srgbClr val="FF0000"/>
                </a:solidFill>
                <a:latin typeface="Times New Roman" panose="02020603050405020304" pitchFamily="18" charset="0"/>
                <a:cs typeface="Times New Roman" panose="02020603050405020304" pitchFamily="18" charset="0"/>
              </a:rPr>
              <a:t>Hâzineye</a:t>
            </a:r>
            <a:r>
              <a:rPr lang="tr-TR" sz="2200" dirty="0">
                <a:solidFill>
                  <a:srgbClr val="FF0000"/>
                </a:solidFill>
                <a:latin typeface="Times New Roman" panose="02020603050405020304" pitchFamily="18" charset="0"/>
                <a:cs typeface="Times New Roman" panose="02020603050405020304" pitchFamily="18" charset="0"/>
              </a:rPr>
              <a:t> gelir kaydedilir” hükümlerine yer verilmiştir.</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Yapılan incelemede, söz konusu yönetmelik hükümleri doğrultusunda 2014 yılı içerisinde dağıtılmayarak emanet hesaplarına alınmış ....... TL avukatlık vekalet ücreti tutarı olduğu ve söz konusu tutarın %5’lik kısmına tekabül eden ....... TL’nin yılı içinde bütçeye gelir kaydedilmediği anlaşılmaktadır</a:t>
            </a: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2933868"/>
      </p:ext>
    </p:extLst>
  </p:cSld>
  <p:clrMapOvr>
    <a:masterClrMapping/>
  </p:clrMapOvr>
  <p:transition spd="med">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647801" y="2933849"/>
            <a:ext cx="11418848" cy="3831818"/>
          </a:xfrm>
          <a:prstGeom prst="rect">
            <a:avLst/>
          </a:prstGeom>
        </p:spPr>
        <p:txBody>
          <a:bodyPr wrap="square">
            <a:spAutoFit/>
          </a:bodyPr>
          <a:lstStyle/>
          <a:p>
            <a:pP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-MUHASEBE </a:t>
            </a:r>
            <a:r>
              <a:rPr lang="tr-TR" sz="2400" b="1" dirty="0">
                <a:solidFill>
                  <a:srgbClr val="FF0000"/>
                </a:solidFill>
                <a:latin typeface="Times New Roman" panose="02020603050405020304" pitchFamily="18" charset="0"/>
                <a:cs typeface="Times New Roman" panose="02020603050405020304" pitchFamily="18" charset="0"/>
              </a:rPr>
              <a:t>KAYITLARINA  VE GENEL HUSUSLARA İLİŞKİN </a:t>
            </a:r>
            <a:r>
              <a:rPr lang="tr-TR" sz="2400" b="1" dirty="0" smtClean="0">
                <a:solidFill>
                  <a:srgbClr val="FF0000"/>
                </a:solidFill>
                <a:latin typeface="Times New Roman" panose="02020603050405020304" pitchFamily="18" charset="0"/>
                <a:cs typeface="Times New Roman" panose="02020603050405020304" pitchFamily="18" charset="0"/>
              </a:rPr>
              <a:t>  TESPİTLER</a:t>
            </a:r>
            <a:endParaRPr lang="tr-TR" sz="2400" b="1"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-TAŞINMAZLARA İLİŞKİN TESPİTLER</a:t>
            </a:r>
          </a:p>
          <a:p>
            <a:pP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-TAŞINIRLARA İLİŞKİN TESPİTLER</a:t>
            </a:r>
          </a:p>
          <a:p>
            <a:pP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-İÇ </a:t>
            </a:r>
            <a:r>
              <a:rPr lang="tr-TR" sz="2400" b="1" dirty="0">
                <a:solidFill>
                  <a:srgbClr val="FF0000"/>
                </a:solidFill>
                <a:latin typeface="Times New Roman" panose="02020603050405020304" pitchFamily="18" charset="0"/>
                <a:cs typeface="Times New Roman" panose="02020603050405020304" pitchFamily="18" charset="0"/>
              </a:rPr>
              <a:t>KONTROLE İLİŞKİN </a:t>
            </a:r>
            <a:r>
              <a:rPr lang="tr-TR" sz="2400" b="1" dirty="0" smtClean="0">
                <a:solidFill>
                  <a:srgbClr val="FF0000"/>
                </a:solidFill>
                <a:latin typeface="Times New Roman" panose="02020603050405020304" pitchFamily="18" charset="0"/>
                <a:cs typeface="Times New Roman" panose="02020603050405020304" pitchFamily="18" charset="0"/>
              </a:rPr>
              <a:t>TESPİTLER</a:t>
            </a:r>
            <a:endParaRPr lang="tr-TR" sz="2400" b="1" dirty="0">
              <a:solidFill>
                <a:srgbClr val="FF0000"/>
              </a:solidFill>
              <a:latin typeface="Times New Roman" panose="02020603050405020304" pitchFamily="18" charset="0"/>
              <a:cs typeface="Times New Roman" panose="02020603050405020304" pitchFamily="18" charset="0"/>
            </a:endParaRPr>
          </a:p>
          <a:p>
            <a:pPr>
              <a:lnSpc>
                <a:spcPct val="150000"/>
              </a:lnSpc>
            </a:pPr>
            <a:endParaRPr lang="tr-TR" b="1" dirty="0"/>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452083"/>
      </p:ext>
    </p:extLst>
  </p:cSld>
  <p:clrMapOvr>
    <a:masterClrMapping/>
  </p:clrMapOvr>
  <p:transition spd="med">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393896" y="2018318"/>
            <a:ext cx="11563642" cy="4585871"/>
          </a:xfrm>
          <a:prstGeom prst="rect">
            <a:avLst/>
          </a:prstGeom>
        </p:spPr>
        <p:txBody>
          <a:bodyPr wrap="square">
            <a:spAutoFit/>
          </a:bodyPr>
          <a:lstStyle/>
          <a:p>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a:p>
            <a:r>
              <a:rPr lang="tr-TR" sz="2200" dirty="0" smtClean="0">
                <a:solidFill>
                  <a:srgbClr val="FF0000"/>
                </a:solidFill>
                <a:latin typeface="Times New Roman" panose="02020603050405020304" pitchFamily="18" charset="0"/>
                <a:cs typeface="Times New Roman" panose="02020603050405020304" pitchFamily="18" charset="0"/>
              </a:rPr>
              <a:t>-Vekalet Ücreti Ödemelerinin İki Taksitte (Ocak ve Eylül) Yapılmasına </a:t>
            </a:r>
            <a:r>
              <a:rPr lang="tr-TR" sz="2200" dirty="0" err="1" smtClean="0">
                <a:solidFill>
                  <a:srgbClr val="FF0000"/>
                </a:solidFill>
                <a:latin typeface="Times New Roman" panose="02020603050405020304" pitchFamily="18" charset="0"/>
                <a:cs typeface="Times New Roman" panose="02020603050405020304" pitchFamily="18" charset="0"/>
              </a:rPr>
              <a:t>Rağmen,her</a:t>
            </a:r>
            <a:r>
              <a:rPr lang="tr-TR" sz="2200" dirty="0" smtClean="0">
                <a:solidFill>
                  <a:srgbClr val="FF0000"/>
                </a:solidFill>
                <a:latin typeface="Times New Roman" panose="02020603050405020304" pitchFamily="18" charset="0"/>
                <a:cs typeface="Times New Roman" panose="02020603050405020304" pitchFamily="18" charset="0"/>
              </a:rPr>
              <a:t> İki Ödemeye De Temmuz Sonrası Maaş Katsayısının Uygulanması</a:t>
            </a:r>
          </a:p>
          <a:p>
            <a:endParaRPr lang="tr-TR" sz="2200" dirty="0">
              <a:solidFill>
                <a:srgbClr val="FF0000"/>
              </a:solidFill>
              <a:latin typeface="Times New Roman" panose="02020603050405020304" pitchFamily="18" charset="0"/>
              <a:cs typeface="Times New Roman" panose="02020603050405020304" pitchFamily="18" charset="0"/>
            </a:endParaRPr>
          </a:p>
          <a:p>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a:p>
            <a:r>
              <a:rPr lang="tr-TR" sz="2200" dirty="0">
                <a:solidFill>
                  <a:srgbClr val="FF0000"/>
                </a:solidFill>
                <a:latin typeface="Times New Roman" panose="02020603050405020304" pitchFamily="18" charset="0"/>
                <a:cs typeface="Times New Roman" panose="02020603050405020304" pitchFamily="18" charset="0"/>
              </a:rPr>
              <a:t>Dairesi                   :  8. Daire </a:t>
            </a:r>
          </a:p>
          <a:p>
            <a:r>
              <a:rPr lang="tr-TR" sz="2200" dirty="0">
                <a:solidFill>
                  <a:srgbClr val="FF0000"/>
                </a:solidFill>
                <a:latin typeface="Times New Roman" panose="02020603050405020304" pitchFamily="18" charset="0"/>
                <a:cs typeface="Times New Roman" panose="02020603050405020304" pitchFamily="18" charset="0"/>
              </a:rPr>
              <a:t>Yargılama Tarihi    : 16.01.2014 </a:t>
            </a:r>
          </a:p>
          <a:p>
            <a:r>
              <a:rPr lang="tr-TR" sz="2200" dirty="0">
                <a:solidFill>
                  <a:srgbClr val="FF0000"/>
                </a:solidFill>
                <a:latin typeface="Times New Roman" panose="02020603050405020304" pitchFamily="18" charset="0"/>
                <a:cs typeface="Times New Roman" panose="02020603050405020304" pitchFamily="18" charset="0"/>
              </a:rPr>
              <a:t>Tutanak/Karar No : 20 </a:t>
            </a:r>
          </a:p>
          <a:p>
            <a:r>
              <a:rPr lang="tr-TR" sz="2200" dirty="0">
                <a:solidFill>
                  <a:srgbClr val="FF0000"/>
                </a:solidFill>
                <a:latin typeface="Times New Roman" panose="02020603050405020304" pitchFamily="18" charset="0"/>
                <a:cs typeface="Times New Roman" panose="02020603050405020304" pitchFamily="18" charset="0"/>
              </a:rPr>
              <a:t>İlam Tarihi              : 29.04.2014 </a:t>
            </a:r>
          </a:p>
          <a:p>
            <a:r>
              <a:rPr lang="tr-TR" sz="2200" dirty="0">
                <a:solidFill>
                  <a:srgbClr val="FF0000"/>
                </a:solidFill>
                <a:latin typeface="Times New Roman" panose="02020603050405020304" pitchFamily="18" charset="0"/>
                <a:cs typeface="Times New Roman" panose="02020603050405020304" pitchFamily="18" charset="0"/>
              </a:rPr>
              <a:t>İlam No                   : 147 </a:t>
            </a:r>
          </a:p>
          <a:p>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
        <p:nvSpPr>
          <p:cNvPr id="4" name="Dikdörtgen 3"/>
          <p:cNvSpPr/>
          <p:nvPr/>
        </p:nvSpPr>
        <p:spPr>
          <a:xfrm>
            <a:off x="3048000" y="-1049149"/>
            <a:ext cx="6096000" cy="646331"/>
          </a:xfrm>
          <a:prstGeom prst="rect">
            <a:avLst/>
          </a:prstGeom>
        </p:spPr>
        <p:txBody>
          <a:bodyPr>
            <a:spAutoFit/>
          </a:bodyPr>
          <a:lstStyle/>
          <a:p>
            <a:r>
              <a:rPr lang="tr-TR" dirty="0" smtClean="0"/>
              <a:t> </a:t>
            </a:r>
            <a:endParaRPr lang="tr-TR" dirty="0"/>
          </a:p>
          <a:p>
            <a:r>
              <a:rPr lang="tr-TR" dirty="0"/>
              <a:t> </a:t>
            </a:r>
            <a:r>
              <a:rPr lang="tr-TR" dirty="0" smtClean="0"/>
              <a:t> </a:t>
            </a:r>
            <a:endParaRPr lang="tr-TR" dirty="0"/>
          </a:p>
        </p:txBody>
      </p:sp>
    </p:spTree>
    <p:extLst>
      <p:ext uri="{BB962C8B-B14F-4D97-AF65-F5344CB8AC3E}">
        <p14:creationId xmlns:p14="http://schemas.microsoft.com/office/powerpoint/2010/main" val="2331144552"/>
      </p:ext>
    </p:extLst>
  </p:cSld>
  <p:clrMapOvr>
    <a:masterClrMapping/>
  </p:clrMapOvr>
  <p:transition spd="med">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374650" y="2018318"/>
            <a:ext cx="11442700" cy="4431983"/>
          </a:xfrm>
          <a:prstGeom prst="rect">
            <a:avLst/>
          </a:prstGeom>
        </p:spPr>
        <p:txBody>
          <a:bodyPr wrap="square">
            <a:spAutoFit/>
          </a:bodyPr>
          <a:lstStyle/>
          <a:p>
            <a:endParaRPr lang="tr-TR"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tr-TR"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Vadeli Banka Hesabına İlişkin Olarak Elde Edilen Faiz Gelirinin Hatalı </a:t>
            </a:r>
            <a:r>
              <a:rPr lang="tr-TR" sz="2200" dirty="0" smtClean="0">
                <a:solidFill>
                  <a:srgbClr val="FF0000"/>
                </a:solidFill>
                <a:latin typeface="Times New Roman" panose="02020603050405020304" pitchFamily="18" charset="0"/>
                <a:cs typeface="Times New Roman" panose="02020603050405020304" pitchFamily="18" charset="0"/>
              </a:rPr>
              <a:t>Muhasebeleştirilmesi (</a:t>
            </a:r>
            <a:r>
              <a:rPr lang="tr-TR" sz="2200" b="1" dirty="0" smtClean="0">
                <a:solidFill>
                  <a:srgbClr val="FF0000"/>
                </a:solidFill>
                <a:latin typeface="Times New Roman" panose="02020603050405020304" pitchFamily="18" charset="0"/>
                <a:cs typeface="Times New Roman" panose="02020603050405020304" pitchFamily="18" charset="0"/>
              </a:rPr>
              <a:t>MYMY 19.Md/8 inci </a:t>
            </a:r>
            <a:r>
              <a:rPr lang="tr-TR" sz="2200" b="1" dirty="0">
                <a:solidFill>
                  <a:srgbClr val="FF0000"/>
                </a:solidFill>
                <a:latin typeface="Times New Roman" panose="02020603050405020304" pitchFamily="18" charset="0"/>
                <a:cs typeface="Times New Roman" panose="02020603050405020304" pitchFamily="18" charset="0"/>
              </a:rPr>
              <a:t>F</a:t>
            </a:r>
            <a:r>
              <a:rPr lang="tr-TR" sz="2200" b="1" dirty="0" smtClean="0">
                <a:solidFill>
                  <a:srgbClr val="FF0000"/>
                </a:solidFill>
                <a:latin typeface="Times New Roman" panose="02020603050405020304" pitchFamily="18" charset="0"/>
                <a:cs typeface="Times New Roman" panose="02020603050405020304" pitchFamily="18" charset="0"/>
              </a:rPr>
              <a:t>ıkrası  )</a:t>
            </a:r>
          </a:p>
          <a:p>
            <a:pPr>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-181 </a:t>
            </a:r>
            <a:r>
              <a:rPr lang="tr-TR" sz="2200" dirty="0">
                <a:solidFill>
                  <a:srgbClr val="FF0000"/>
                </a:solidFill>
                <a:latin typeface="Times New Roman" panose="02020603050405020304" pitchFamily="18" charset="0"/>
                <a:cs typeface="Times New Roman" panose="02020603050405020304" pitchFamily="18" charset="0"/>
              </a:rPr>
              <a:t>- 281 Gelir Tahakkukları Hesabının Kullanılmaması </a:t>
            </a: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b="1" dirty="0" smtClean="0">
                <a:solidFill>
                  <a:srgbClr val="FF0000"/>
                </a:solidFill>
                <a:latin typeface="Times New Roman" panose="02020603050405020304" pitchFamily="18" charset="0"/>
                <a:cs typeface="Times New Roman" panose="02020603050405020304" pitchFamily="18" charset="0"/>
              </a:rPr>
              <a:t>MYMY </a:t>
            </a:r>
            <a:r>
              <a:rPr lang="tr-TR" sz="2200" b="1" dirty="0">
                <a:solidFill>
                  <a:srgbClr val="FF0000"/>
                </a:solidFill>
                <a:latin typeface="Times New Roman" panose="02020603050405020304" pitchFamily="18" charset="0"/>
                <a:cs typeface="Times New Roman" panose="02020603050405020304" pitchFamily="18" charset="0"/>
              </a:rPr>
              <a:t>19.Md/8 inci F</a:t>
            </a:r>
            <a:r>
              <a:rPr lang="tr-TR" sz="2200" b="1" dirty="0" smtClean="0">
                <a:solidFill>
                  <a:srgbClr val="FF0000"/>
                </a:solidFill>
                <a:latin typeface="Times New Roman" panose="02020603050405020304" pitchFamily="18" charset="0"/>
                <a:cs typeface="Times New Roman" panose="02020603050405020304" pitchFamily="18" charset="0"/>
              </a:rPr>
              <a:t>ıkrası )</a:t>
            </a:r>
          </a:p>
          <a:p>
            <a:pPr>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marL="342900" indent="-342900">
              <a:lnSpc>
                <a:spcPct val="150000"/>
              </a:lnSpc>
              <a:buFontTx/>
              <a:buChar char="-"/>
            </a:pPr>
            <a:r>
              <a:rPr lang="tr-TR" sz="2200" dirty="0" smtClean="0">
                <a:solidFill>
                  <a:srgbClr val="FF0000"/>
                </a:solidFill>
                <a:latin typeface="Times New Roman" panose="02020603050405020304" pitchFamily="18" charset="0"/>
                <a:cs typeface="Times New Roman" panose="02020603050405020304" pitchFamily="18" charset="0"/>
              </a:rPr>
              <a:t>Üniversite </a:t>
            </a:r>
            <a:r>
              <a:rPr lang="tr-TR" sz="2200" dirty="0">
                <a:solidFill>
                  <a:srgbClr val="FF0000"/>
                </a:solidFill>
                <a:latin typeface="Times New Roman" panose="02020603050405020304" pitchFamily="18" charset="0"/>
                <a:cs typeface="Times New Roman" panose="02020603050405020304" pitchFamily="18" charset="0"/>
              </a:rPr>
              <a:t>Döner Sermaye İşletmesinin Sayıştay’a </a:t>
            </a:r>
            <a:r>
              <a:rPr lang="tr-TR" sz="2200" dirty="0" smtClean="0">
                <a:solidFill>
                  <a:srgbClr val="FF0000"/>
                </a:solidFill>
                <a:latin typeface="Times New Roman" panose="02020603050405020304" pitchFamily="18" charset="0"/>
                <a:cs typeface="Times New Roman" panose="02020603050405020304" pitchFamily="18" charset="0"/>
              </a:rPr>
              <a:t>Bildirilmemesi </a:t>
            </a:r>
            <a:r>
              <a:rPr lang="tr-TR" sz="2200" b="1" dirty="0" smtClean="0">
                <a:solidFill>
                  <a:srgbClr val="FF0000"/>
                </a:solidFill>
                <a:latin typeface="Times New Roman" panose="02020603050405020304" pitchFamily="18" charset="0"/>
                <a:cs typeface="Times New Roman" panose="02020603050405020304" pitchFamily="18" charset="0"/>
              </a:rPr>
              <a:t>(</a:t>
            </a: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6085 / 8 Md</a:t>
            </a:r>
            <a:r>
              <a:rPr lang="tr-TR" sz="2200" b="1" dirty="0" smtClean="0">
                <a:solidFill>
                  <a:srgbClr val="FF0000"/>
                </a:solidFill>
                <a:latin typeface="Times New Roman" panose="02020603050405020304" pitchFamily="18" charset="0"/>
                <a:cs typeface="Times New Roman" panose="02020603050405020304" pitchFamily="18" charset="0"/>
              </a:rPr>
              <a:t>: Muhasebe </a:t>
            </a:r>
            <a:r>
              <a:rPr lang="tr-TR" sz="2200" b="1" dirty="0" smtClean="0">
                <a:solidFill>
                  <a:srgbClr val="FF0000"/>
                </a:solidFill>
                <a:latin typeface="Times New Roman" panose="02020603050405020304" pitchFamily="18" charset="0"/>
                <a:cs typeface="Times New Roman" panose="02020603050405020304" pitchFamily="18" charset="0"/>
              </a:rPr>
              <a:t>Yetkililerinin Bildirilmesi)</a:t>
            </a:r>
          </a:p>
          <a:p>
            <a:pPr>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p:txBody>
      </p:sp>
      <p:sp>
        <p:nvSpPr>
          <p:cNvPr id="4" name="Dikdörtgen 3"/>
          <p:cNvSpPr/>
          <p:nvPr/>
        </p:nvSpPr>
        <p:spPr>
          <a:xfrm>
            <a:off x="3048000" y="-1049149"/>
            <a:ext cx="6096000" cy="646331"/>
          </a:xfrm>
          <a:prstGeom prst="rect">
            <a:avLst/>
          </a:prstGeom>
        </p:spPr>
        <p:txBody>
          <a:bodyPr>
            <a:spAutoFit/>
          </a:bodyPr>
          <a:lstStyle/>
          <a:p>
            <a:r>
              <a:rPr lang="tr-TR" dirty="0" smtClean="0"/>
              <a:t> </a:t>
            </a:r>
            <a:endParaRPr lang="tr-TR" dirty="0"/>
          </a:p>
          <a:p>
            <a:r>
              <a:rPr lang="tr-TR" dirty="0"/>
              <a:t> </a:t>
            </a:r>
            <a:r>
              <a:rPr lang="tr-TR" dirty="0" smtClean="0"/>
              <a:t> </a:t>
            </a:r>
            <a:endParaRPr lang="tr-TR" dirty="0"/>
          </a:p>
        </p:txBody>
      </p:sp>
    </p:spTree>
    <p:extLst>
      <p:ext uri="{BB962C8B-B14F-4D97-AF65-F5344CB8AC3E}">
        <p14:creationId xmlns:p14="http://schemas.microsoft.com/office/powerpoint/2010/main" val="1317164830"/>
      </p:ext>
    </p:extLst>
  </p:cSld>
  <p:clrMapOvr>
    <a:masterClrMapping/>
  </p:clrMapOvr>
  <p:transition spd="med">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374650" y="2018318"/>
            <a:ext cx="11442700" cy="4324261"/>
          </a:xfrm>
          <a:prstGeom prst="rect">
            <a:avLst/>
          </a:prstGeom>
        </p:spPr>
        <p:txBody>
          <a:bodyPr wrap="square">
            <a:spAutoFit/>
          </a:bodyPr>
          <a:lstStyle/>
          <a:p>
            <a:endParaRPr lang="tr-TR" sz="2200" dirty="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tr-TR" sz="2200" dirty="0">
                <a:solidFill>
                  <a:srgbClr val="FF0000"/>
                </a:solidFill>
                <a:latin typeface="Times New Roman" panose="02020603050405020304" pitchFamily="18" charset="0"/>
                <a:cs typeface="Times New Roman" panose="02020603050405020304" pitchFamily="18" charset="0"/>
              </a:rPr>
              <a:t>-Mali Duran Varlıkların Muhasebe Hesaplarında </a:t>
            </a:r>
            <a:r>
              <a:rPr lang="tr-TR" sz="2200" dirty="0" smtClean="0">
                <a:solidFill>
                  <a:srgbClr val="FF0000"/>
                </a:solidFill>
                <a:latin typeface="Times New Roman" panose="02020603050405020304" pitchFamily="18" charset="0"/>
                <a:cs typeface="Times New Roman" panose="02020603050405020304" pitchFamily="18" charset="0"/>
              </a:rPr>
              <a:t>İzlenmemesi</a:t>
            </a:r>
          </a:p>
          <a:p>
            <a:pPr>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(MYMY 159. Md: Kanuni Yetkilere Dayanılarak Mali Kuruluşlar İle  Mal ve Hizmet Üreten Kuruluşlara Yatırılan Sermayeler ve Bu Sermayelerin İşletilmesinden Doğan Kar ve Zararlar Mali Duran Varlıklar </a:t>
            </a:r>
            <a:r>
              <a:rPr lang="tr-TR" sz="2200" b="1" dirty="0" err="1" smtClean="0">
                <a:solidFill>
                  <a:srgbClr val="FF0000"/>
                </a:solidFill>
                <a:latin typeface="Times New Roman" panose="02020603050405020304" pitchFamily="18" charset="0"/>
                <a:cs typeface="Times New Roman" panose="02020603050405020304" pitchFamily="18" charset="0"/>
              </a:rPr>
              <a:t>Hs</a:t>
            </a:r>
            <a:r>
              <a:rPr lang="tr-TR" sz="2200" b="1" dirty="0" smtClean="0">
                <a:solidFill>
                  <a:srgbClr val="FF0000"/>
                </a:solidFill>
                <a:latin typeface="Times New Roman" panose="02020603050405020304" pitchFamily="18" charset="0"/>
                <a:cs typeface="Times New Roman" panose="02020603050405020304" pitchFamily="18" charset="0"/>
              </a:rPr>
              <a:t> Kaydedilir.)</a:t>
            </a:r>
          </a:p>
          <a:p>
            <a:endParaRPr lang="tr-TR" sz="2200" dirty="0">
              <a:solidFill>
                <a:srgbClr val="FF0000"/>
              </a:solidFill>
              <a:latin typeface="Times New Roman" panose="02020603050405020304" pitchFamily="18" charset="0"/>
              <a:cs typeface="Times New Roman" panose="02020603050405020304" pitchFamily="18" charset="0"/>
            </a:endParaRPr>
          </a:p>
          <a:p>
            <a:r>
              <a:rPr lang="tr-TR" sz="2200" dirty="0">
                <a:solidFill>
                  <a:srgbClr val="FF0000"/>
                </a:solidFill>
                <a:latin typeface="Times New Roman" panose="02020603050405020304" pitchFamily="18" charset="0"/>
                <a:cs typeface="Times New Roman" panose="02020603050405020304" pitchFamily="18" charset="0"/>
              </a:rPr>
              <a:t>-Üniversitenin, Döner Sermaye İşletmesindeki Sermaye Payının İzlenmemesi </a:t>
            </a:r>
          </a:p>
          <a:p>
            <a:pPr>
              <a:lnSpc>
                <a:spcPct val="150000"/>
              </a:lnSpc>
            </a:pPr>
            <a:endParaRPr lang="tr-TR" sz="2200" b="1" dirty="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p:txBody>
      </p:sp>
      <p:sp>
        <p:nvSpPr>
          <p:cNvPr id="4" name="Dikdörtgen 3"/>
          <p:cNvSpPr/>
          <p:nvPr/>
        </p:nvSpPr>
        <p:spPr>
          <a:xfrm>
            <a:off x="3048000" y="-1049149"/>
            <a:ext cx="6096000" cy="646331"/>
          </a:xfrm>
          <a:prstGeom prst="rect">
            <a:avLst/>
          </a:prstGeom>
        </p:spPr>
        <p:txBody>
          <a:bodyPr>
            <a:spAutoFit/>
          </a:bodyPr>
          <a:lstStyle/>
          <a:p>
            <a:r>
              <a:rPr lang="tr-TR" dirty="0" smtClean="0"/>
              <a:t> </a:t>
            </a:r>
            <a:endParaRPr lang="tr-TR" dirty="0"/>
          </a:p>
          <a:p>
            <a:r>
              <a:rPr lang="tr-TR" dirty="0"/>
              <a:t> </a:t>
            </a:r>
            <a:r>
              <a:rPr lang="tr-TR" dirty="0" smtClean="0"/>
              <a:t> </a:t>
            </a:r>
            <a:endParaRPr lang="tr-TR" dirty="0"/>
          </a:p>
        </p:txBody>
      </p:sp>
    </p:spTree>
    <p:extLst>
      <p:ext uri="{BB962C8B-B14F-4D97-AF65-F5344CB8AC3E}">
        <p14:creationId xmlns:p14="http://schemas.microsoft.com/office/powerpoint/2010/main" val="2635919727"/>
      </p:ext>
    </p:extLst>
  </p:cSld>
  <p:clrMapOvr>
    <a:masterClrMapping/>
  </p:clrMapOvr>
  <p:transition spd="med">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7" name="Dikdörtgen 6"/>
          <p:cNvSpPr/>
          <p:nvPr/>
        </p:nvSpPr>
        <p:spPr>
          <a:xfrm>
            <a:off x="374650" y="1752157"/>
            <a:ext cx="11442700" cy="4708981"/>
          </a:xfrm>
          <a:prstGeom prst="rect">
            <a:avLst/>
          </a:prstGeom>
        </p:spPr>
        <p:txBody>
          <a:bodyPr wrap="square">
            <a:spAutoFit/>
          </a:bodyPr>
          <a:lstStyle/>
          <a:p>
            <a:endParaRPr lang="tr-TR" dirty="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-Gayri-Maddi Hak Alımlarının Hatalı Muhasebeleştirilmesi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MYMY  göre 260 Hesap ; Herhangi bir fiziki Varlığı Bulunmayan Ve Kapsama Dahil Kamu İdarelerinin Belli Bir </a:t>
            </a:r>
            <a:r>
              <a:rPr lang="tr-TR" sz="2200" b="1" dirty="0">
                <a:solidFill>
                  <a:srgbClr val="FF0000"/>
                </a:solidFill>
                <a:latin typeface="Times New Roman" panose="02020603050405020304" pitchFamily="18" charset="0"/>
                <a:cs typeface="Times New Roman" panose="02020603050405020304" pitchFamily="18" charset="0"/>
              </a:rPr>
              <a:t>Ş</a:t>
            </a:r>
            <a:r>
              <a:rPr lang="tr-TR" sz="2200" b="1" dirty="0" smtClean="0">
                <a:solidFill>
                  <a:srgbClr val="FF0000"/>
                </a:solidFill>
                <a:latin typeface="Times New Roman" panose="02020603050405020304" pitchFamily="18" charset="0"/>
                <a:cs typeface="Times New Roman" panose="02020603050405020304" pitchFamily="18" charset="0"/>
              </a:rPr>
              <a:t>ekilde Yararlandığı ve Yararlanmayı Düşündüğü Aktifleştirilen Giderler ve Belli Koşullar Altında Hukuken Himaye Gören Haklar ile bunlar İçin Hesaplanan Birikmiş Amortismanların Kaydı İçin Kullanılır.</a:t>
            </a:r>
          </a:p>
          <a:p>
            <a:pPr algn="just">
              <a:lnSpc>
                <a:spcPct val="150000"/>
              </a:lnSpc>
            </a:pPr>
            <a:endParaRPr lang="tr-TR" sz="2200" b="1" dirty="0" smtClean="0">
              <a:solidFill>
                <a:srgbClr val="FF0000"/>
              </a:solidFill>
              <a:latin typeface="Times New Roman" panose="02020603050405020304" pitchFamily="18" charset="0"/>
              <a:cs typeface="Times New Roman" panose="02020603050405020304" pitchFamily="18" charset="0"/>
            </a:endParaRPr>
          </a:p>
          <a:p>
            <a:r>
              <a:rPr lang="tr-TR" sz="2200" dirty="0" smtClean="0">
                <a:solidFill>
                  <a:srgbClr val="FF0000"/>
                </a:solidFill>
                <a:latin typeface="Times New Roman" panose="02020603050405020304" pitchFamily="18" charset="0"/>
                <a:cs typeface="Times New Roman" panose="02020603050405020304" pitchFamily="18" charset="0"/>
              </a:rPr>
              <a:t>-Diğer Maddi Olmayan Duran Varlıklar Hesabının % 100 Amortisman Ayrılarak </a:t>
            </a:r>
          </a:p>
          <a:p>
            <a:r>
              <a:rPr lang="tr-TR" sz="2200" dirty="0" err="1" smtClean="0">
                <a:solidFill>
                  <a:srgbClr val="FF0000"/>
                </a:solidFill>
                <a:latin typeface="Times New Roman" panose="02020603050405020304" pitchFamily="18" charset="0"/>
                <a:cs typeface="Times New Roman" panose="02020603050405020304" pitchFamily="18" charset="0"/>
              </a:rPr>
              <a:t>Giderleştirilmemesi</a:t>
            </a:r>
            <a:r>
              <a:rPr lang="tr-TR" sz="2200" dirty="0" smtClean="0">
                <a:solidFill>
                  <a:srgbClr val="FF0000"/>
                </a:solidFill>
                <a:latin typeface="Times New Roman" panose="02020603050405020304" pitchFamily="18" charset="0"/>
                <a:cs typeface="Times New Roman" panose="02020603050405020304" pitchFamily="18" charset="0"/>
              </a:rPr>
              <a:t> (Muhasebat Gen.Md.28 Sıra </a:t>
            </a:r>
            <a:r>
              <a:rPr lang="tr-TR" sz="2200" dirty="0" err="1" smtClean="0">
                <a:solidFill>
                  <a:srgbClr val="FF0000"/>
                </a:solidFill>
                <a:latin typeface="Times New Roman" panose="02020603050405020304" pitchFamily="18" charset="0"/>
                <a:cs typeface="Times New Roman" panose="02020603050405020304" pitchFamily="18" charset="0"/>
              </a:rPr>
              <a:t>Nolu</a:t>
            </a:r>
            <a:r>
              <a:rPr lang="tr-TR" sz="2200" dirty="0" smtClean="0">
                <a:solidFill>
                  <a:srgbClr val="FF0000"/>
                </a:solidFill>
                <a:latin typeface="Times New Roman" panose="02020603050405020304" pitchFamily="18" charset="0"/>
                <a:cs typeface="Times New Roman" panose="02020603050405020304" pitchFamily="18" charset="0"/>
              </a:rPr>
              <a:t> Genel Tebliğ )</a:t>
            </a:r>
          </a:p>
          <a:p>
            <a:endParaRPr lang="tr-TR" dirty="0">
              <a:solidFill>
                <a:srgbClr val="FF0000"/>
              </a:solidFill>
              <a:latin typeface="Times New Roman" panose="02020603050405020304" pitchFamily="18" charset="0"/>
              <a:cs typeface="Times New Roman" panose="02020603050405020304" pitchFamily="18" charset="0"/>
            </a:endParaRPr>
          </a:p>
        </p:txBody>
      </p:sp>
      <p:sp>
        <p:nvSpPr>
          <p:cNvPr id="4" name="Dikdörtgen 3"/>
          <p:cNvSpPr/>
          <p:nvPr/>
        </p:nvSpPr>
        <p:spPr>
          <a:xfrm>
            <a:off x="3048000" y="-1049149"/>
            <a:ext cx="6096000" cy="646331"/>
          </a:xfrm>
          <a:prstGeom prst="rect">
            <a:avLst/>
          </a:prstGeom>
        </p:spPr>
        <p:txBody>
          <a:bodyPr>
            <a:spAutoFit/>
          </a:bodyPr>
          <a:lstStyle/>
          <a:p>
            <a:r>
              <a:rPr lang="tr-TR" dirty="0" smtClean="0"/>
              <a:t> </a:t>
            </a:r>
            <a:endParaRPr lang="tr-TR" dirty="0"/>
          </a:p>
          <a:p>
            <a:r>
              <a:rPr lang="tr-TR" dirty="0"/>
              <a:t> </a:t>
            </a:r>
            <a:r>
              <a:rPr lang="tr-TR" dirty="0" smtClean="0"/>
              <a:t> </a:t>
            </a:r>
            <a:endParaRPr lang="tr-TR" dirty="0"/>
          </a:p>
        </p:txBody>
      </p:sp>
    </p:spTree>
    <p:extLst>
      <p:ext uri="{BB962C8B-B14F-4D97-AF65-F5344CB8AC3E}">
        <p14:creationId xmlns:p14="http://schemas.microsoft.com/office/powerpoint/2010/main" val="538760969"/>
      </p:ext>
    </p:extLst>
  </p:cSld>
  <p:clrMapOvr>
    <a:masterClrMapping/>
  </p:clrMapOvr>
  <p:transition spd="med">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464235" y="1736709"/>
            <a:ext cx="11434118" cy="4939814"/>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-Vadesinde Tahsil Edilemeyen Alacakların Takip ve Tahsil İşlemlerinin Başlatılmaması </a:t>
            </a: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b="1" dirty="0" smtClean="0">
                <a:solidFill>
                  <a:srgbClr val="FF0000"/>
                </a:solidFill>
                <a:latin typeface="Times New Roman" panose="02020603050405020304" pitchFamily="18" charset="0"/>
                <a:cs typeface="Times New Roman" panose="02020603050405020304" pitchFamily="18" charset="0"/>
              </a:rPr>
              <a:t>MYMY 54 ve 55 Md 121 </a:t>
            </a:r>
            <a:r>
              <a:rPr lang="tr-TR" sz="2200" b="1" dirty="0" err="1" smtClean="0">
                <a:solidFill>
                  <a:srgbClr val="FF0000"/>
                </a:solidFill>
                <a:latin typeface="Times New Roman" panose="02020603050405020304" pitchFamily="18" charset="0"/>
                <a:cs typeface="Times New Roman" panose="02020603050405020304" pitchFamily="18" charset="0"/>
              </a:rPr>
              <a:t>Hs</a:t>
            </a:r>
            <a:r>
              <a:rPr lang="tr-TR" sz="2200" b="1" dirty="0" smtClean="0">
                <a:solidFill>
                  <a:srgbClr val="FF0000"/>
                </a:solidFill>
                <a:latin typeface="Times New Roman" panose="02020603050405020304" pitchFamily="18" charset="0"/>
                <a:cs typeface="Times New Roman" panose="02020603050405020304" pitchFamily="18" charset="0"/>
              </a:rPr>
              <a:t> Kullanılmaması Hukuki Takibin Başlatılmaması)</a:t>
            </a: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-Kişilerden </a:t>
            </a:r>
            <a:r>
              <a:rPr lang="tr-TR" sz="2200" dirty="0">
                <a:solidFill>
                  <a:srgbClr val="FF0000"/>
                </a:solidFill>
                <a:latin typeface="Times New Roman" panose="02020603050405020304" pitchFamily="18" charset="0"/>
                <a:cs typeface="Times New Roman" panose="02020603050405020304" pitchFamily="18" charset="0"/>
              </a:rPr>
              <a:t>Alacaklar Hesabında Yer Alan Bazı Tutarlarının Araştırma Yapılmadan Terkin </a:t>
            </a:r>
            <a:r>
              <a:rPr lang="tr-TR" sz="2200" dirty="0" smtClean="0">
                <a:solidFill>
                  <a:srgbClr val="FF0000"/>
                </a:solidFill>
                <a:latin typeface="Times New Roman" panose="02020603050405020304" pitchFamily="18" charset="0"/>
                <a:cs typeface="Times New Roman" panose="02020603050405020304" pitchFamily="18" charset="0"/>
              </a:rPr>
              <a:t>Edilmesi</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5018 /79.Md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Zaruri veya Mücbir Sebeplerle Takip ve Tahsil İmkanı Kalmayan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Tahsili İçin Yapılacak Takibat Giderlerinin Asıl Alacak Tutarından Fazla Olacağı Anlaşılan Kamu Alacaklarından Bütçe Kanununda Gösterilen Tutarlara Kadar Kısım Üst Yönetici Onayıyla Silinebilir.</a:t>
            </a: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8002168"/>
      </p:ext>
    </p:extLst>
  </p:cSld>
  <p:clrMapOvr>
    <a:masterClrMapping/>
  </p:clrMapOvr>
  <p:transition spd="med">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464235" y="2046199"/>
            <a:ext cx="11434118" cy="3031599"/>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a:p>
            <a:r>
              <a:rPr lang="tr-TR" sz="2200" dirty="0">
                <a:solidFill>
                  <a:srgbClr val="FF0000"/>
                </a:solidFill>
                <a:latin typeface="Times New Roman" panose="02020603050405020304" pitchFamily="18" charset="0"/>
                <a:cs typeface="Times New Roman" panose="02020603050405020304" pitchFamily="18" charset="0"/>
              </a:rPr>
              <a:t>-Kişilerden Alacaklar Hesabına </a:t>
            </a: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dirty="0">
                <a:solidFill>
                  <a:srgbClr val="FF0000"/>
                </a:solidFill>
                <a:latin typeface="Times New Roman" panose="02020603050405020304" pitchFamily="18" charset="0"/>
                <a:cs typeface="Times New Roman" panose="02020603050405020304" pitchFamily="18" charset="0"/>
              </a:rPr>
              <a:t>Faiz Tahakkukunun </a:t>
            </a:r>
            <a:r>
              <a:rPr lang="tr-TR" sz="2200" dirty="0" smtClean="0">
                <a:solidFill>
                  <a:srgbClr val="FF0000"/>
                </a:solidFill>
                <a:latin typeface="Times New Roman" panose="02020603050405020304" pitchFamily="18" charset="0"/>
                <a:cs typeface="Times New Roman" panose="02020603050405020304" pitchFamily="18" charset="0"/>
              </a:rPr>
              <a:t>Yapılmaması</a:t>
            </a:r>
          </a:p>
          <a:p>
            <a:endParaRPr lang="tr-TR" sz="2200" dirty="0" smtClean="0">
              <a:solidFill>
                <a:srgbClr val="FF0000"/>
              </a:solidFill>
              <a:latin typeface="Times New Roman" panose="02020603050405020304" pitchFamily="18" charset="0"/>
              <a:cs typeface="Times New Roman" panose="02020603050405020304" pitchFamily="18" charset="0"/>
            </a:endParaRPr>
          </a:p>
          <a:p>
            <a:r>
              <a:rPr lang="tr-TR" sz="2200" dirty="0">
                <a:solidFill>
                  <a:srgbClr val="FF0000"/>
                </a:solidFill>
                <a:latin typeface="Times New Roman" panose="02020603050405020304" pitchFamily="18" charset="0"/>
                <a:cs typeface="Times New Roman" panose="02020603050405020304" pitchFamily="18" charset="0"/>
              </a:rPr>
              <a:t>-Tahsil Süresi Geçmiş Kişi Alacakların Bulunması </a:t>
            </a:r>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a:p>
            <a:pPr algn="just"/>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7526790"/>
      </p:ext>
    </p:extLst>
  </p:cSld>
  <p:clrMapOvr>
    <a:masterClrMapping/>
  </p:clrMapOvr>
  <p:transition spd="med">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08500" y="-168913"/>
            <a:ext cx="2695576" cy="1615500"/>
          </a:xfrm>
          <a:prstGeom prst="rect">
            <a:avLst/>
          </a:prstGeom>
        </p:spPr>
      </p:pic>
      <p:sp>
        <p:nvSpPr>
          <p:cNvPr id="3" name="Dikdörtgen 2"/>
          <p:cNvSpPr/>
          <p:nvPr/>
        </p:nvSpPr>
        <p:spPr>
          <a:xfrm>
            <a:off x="98474" y="2399087"/>
            <a:ext cx="11877626" cy="3985706"/>
          </a:xfrm>
          <a:prstGeom prst="rect">
            <a:avLst/>
          </a:prstGeom>
        </p:spPr>
        <p:txBody>
          <a:bodyPr wrap="square">
            <a:spAutoFit/>
          </a:bodyPr>
          <a:lstStyle/>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-Geçerlilik Süresi Dolan Kesin Teminat Mektuplarının Muhasebe Kayıtlarından </a:t>
            </a:r>
            <a:r>
              <a:rPr lang="tr-TR" sz="2200" dirty="0" smtClean="0">
                <a:solidFill>
                  <a:srgbClr val="FF0000"/>
                </a:solidFill>
                <a:latin typeface="Times New Roman" panose="02020603050405020304" pitchFamily="18" charset="0"/>
                <a:cs typeface="Times New Roman" panose="02020603050405020304" pitchFamily="18" charset="0"/>
              </a:rPr>
              <a:t>Düşülmemesi 4735 Sayılı Kamu İhaleleri Sözleşmeleri Kanununun </a:t>
            </a:r>
            <a:r>
              <a:rPr lang="tr-TR" sz="2200" b="1" dirty="0" smtClean="0">
                <a:solidFill>
                  <a:srgbClr val="FF0000"/>
                </a:solidFill>
                <a:latin typeface="Times New Roman" panose="02020603050405020304" pitchFamily="18" charset="0"/>
                <a:cs typeface="Times New Roman" panose="02020603050405020304" pitchFamily="18" charset="0"/>
              </a:rPr>
              <a:t>‘’Kesin Teminat ve Ek Kesin Teminatların Geri Verilmesi Başlıklı 13. Md;</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-İhale Kapsamında Alınan Nakit Teminatların İşin Sonunda İlgilisine İade Veya Hazineye Gelir Aktarımı İşlemlerinin </a:t>
            </a:r>
            <a:r>
              <a:rPr lang="tr-TR" sz="2200" dirty="0" smtClean="0">
                <a:solidFill>
                  <a:srgbClr val="FF0000"/>
                </a:solidFill>
                <a:latin typeface="Times New Roman" panose="02020603050405020304" pitchFamily="18" charset="0"/>
                <a:cs typeface="Times New Roman" panose="02020603050405020304" pitchFamily="18" charset="0"/>
              </a:rPr>
              <a:t>Gerçekleştirilmemesi </a:t>
            </a:r>
            <a:r>
              <a:rPr lang="tr-TR" sz="2200" b="1" dirty="0" smtClean="0">
                <a:solidFill>
                  <a:srgbClr val="FF0000"/>
                </a:solidFill>
                <a:latin typeface="Times New Roman" panose="02020603050405020304" pitchFamily="18" charset="0"/>
                <a:cs typeface="Times New Roman" panose="02020603050405020304" pitchFamily="18" charset="0"/>
              </a:rPr>
              <a:t>(4735/14. Md.)</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0319224"/>
      </p:ext>
    </p:extLst>
  </p:cSld>
  <p:clrMapOvr>
    <a:masterClrMapping/>
  </p:clrMapOvr>
  <p:transition spd="med">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08500" y="-168913"/>
            <a:ext cx="2695576" cy="1615500"/>
          </a:xfrm>
          <a:prstGeom prst="rect">
            <a:avLst/>
          </a:prstGeom>
        </p:spPr>
      </p:pic>
      <p:sp>
        <p:nvSpPr>
          <p:cNvPr id="3" name="Dikdörtgen 2"/>
          <p:cNvSpPr/>
          <p:nvPr/>
        </p:nvSpPr>
        <p:spPr>
          <a:xfrm>
            <a:off x="98474" y="2399087"/>
            <a:ext cx="11877626" cy="3477875"/>
          </a:xfrm>
          <a:prstGeom prst="rect">
            <a:avLst/>
          </a:prstGeom>
        </p:spPr>
        <p:txBody>
          <a:bodyPr wrap="square">
            <a:spAutoFit/>
          </a:bodyPr>
          <a:lstStyle/>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Elektrik Aboneliği İçin Yatırılan Güvence Bedelinin Bilanço Hesaplarında Takip Edilmesi Gerekirken Gider Hesaplarına </a:t>
            </a:r>
            <a:r>
              <a:rPr lang="tr-TR" sz="2200" dirty="0" smtClean="0">
                <a:solidFill>
                  <a:srgbClr val="FF0000"/>
                </a:solidFill>
                <a:latin typeface="Times New Roman" panose="02020603050405020304" pitchFamily="18" charset="0"/>
                <a:cs typeface="Times New Roman" panose="02020603050405020304" pitchFamily="18" charset="0"/>
              </a:rPr>
              <a:t>Kaydedilmesi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MYMY 60.Md;126 Depozito ve Teminatlar </a:t>
            </a:r>
            <a:r>
              <a:rPr lang="tr-TR" sz="2200" b="1" dirty="0" err="1" smtClean="0">
                <a:solidFill>
                  <a:srgbClr val="FF0000"/>
                </a:solidFill>
                <a:latin typeface="Times New Roman" panose="02020603050405020304" pitchFamily="18" charset="0"/>
                <a:cs typeface="Times New Roman" panose="02020603050405020304" pitchFamily="18" charset="0"/>
              </a:rPr>
              <a:t>Hs</a:t>
            </a:r>
            <a:r>
              <a:rPr lang="tr-TR" sz="2200" b="1" dirty="0" smtClean="0">
                <a:solidFill>
                  <a:srgbClr val="FF0000"/>
                </a:solidFill>
                <a:latin typeface="Times New Roman" panose="02020603050405020304" pitchFamily="18" charset="0"/>
                <a:cs typeface="Times New Roman" panose="02020603050405020304" pitchFamily="18" charset="0"/>
              </a:rPr>
              <a:t> Bir Sözleşmenin Karşılığı Olarak Geri Alınmak Üzere Diğer Kamu İdareleri veya Kişilere Verilen Depozito ve Teminat Niteliğindeki Değerlerin İzlenilmesi İçin Kullanılır.</a:t>
            </a:r>
            <a:endParaRPr lang="tr-TR" sz="2200" b="1" dirty="0">
              <a:solidFill>
                <a:srgbClr val="FF0000"/>
              </a:solidFill>
              <a:latin typeface="Times New Roman" panose="02020603050405020304" pitchFamily="18" charset="0"/>
              <a:cs typeface="Times New Roman" panose="02020603050405020304" pitchFamily="18" charset="0"/>
            </a:endParaRPr>
          </a:p>
          <a:p>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2025480"/>
      </p:ext>
    </p:extLst>
  </p:cSld>
  <p:clrMapOvr>
    <a:masterClrMapping/>
  </p:clrMapOvr>
  <p:transition spd="med">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08500" y="-168913"/>
            <a:ext cx="2695576" cy="1615500"/>
          </a:xfrm>
          <a:prstGeom prst="rect">
            <a:avLst/>
          </a:prstGeom>
        </p:spPr>
      </p:pic>
      <p:sp>
        <p:nvSpPr>
          <p:cNvPr id="3" name="Dikdörtgen 2"/>
          <p:cNvSpPr/>
          <p:nvPr/>
        </p:nvSpPr>
        <p:spPr>
          <a:xfrm>
            <a:off x="770140" y="2722644"/>
            <a:ext cx="10910538" cy="2400657"/>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-Verilen </a:t>
            </a:r>
            <a:r>
              <a:rPr lang="tr-TR" sz="2200" dirty="0">
                <a:solidFill>
                  <a:srgbClr val="FF0000"/>
                </a:solidFill>
                <a:latin typeface="Times New Roman" panose="02020603050405020304" pitchFamily="18" charset="0"/>
                <a:cs typeface="Times New Roman" panose="02020603050405020304" pitchFamily="18" charset="0"/>
              </a:rPr>
              <a:t>Depozito ve Teminatlar Hesabına Gereken Kayıtların Yapılmamış Olması </a:t>
            </a:r>
            <a:r>
              <a:rPr lang="tr-TR" sz="2200" dirty="0" smtClean="0">
                <a:solidFill>
                  <a:srgbClr val="FF0000"/>
                </a:solidFill>
                <a:latin typeface="Times New Roman" panose="02020603050405020304" pitchFamily="18" charset="0"/>
                <a:cs typeface="Times New Roman" panose="02020603050405020304" pitchFamily="18" charset="0"/>
              </a:rPr>
              <a:t>(126-226)</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MYMY 142.Md.226 Verilen Depozito Teminatlar </a:t>
            </a:r>
            <a:r>
              <a:rPr lang="tr-TR" sz="2200" dirty="0" smtClean="0">
                <a:solidFill>
                  <a:srgbClr val="FF0000"/>
                </a:solidFill>
                <a:latin typeface="Times New Roman" panose="02020603050405020304" pitchFamily="18" charset="0"/>
                <a:cs typeface="Times New Roman" panose="02020603050405020304" pitchFamily="18" charset="0"/>
              </a:rPr>
              <a:t>;Kamu İdarelerince Bir İşin Yapılmasının Üstlenilmesi veya Bir sözleşmenin Yada Diğer İşlemlerin Karşılığı Olarak Diğer İdarelere veya Kişiler 1 yıldan Uzun Süreli Verilen Teminat Niteliğindeki Değerlerin İzlenmesi İçin Kullanılır.</a:t>
            </a:r>
          </a:p>
        </p:txBody>
      </p:sp>
    </p:spTree>
    <p:extLst>
      <p:ext uri="{BB962C8B-B14F-4D97-AF65-F5344CB8AC3E}">
        <p14:creationId xmlns:p14="http://schemas.microsoft.com/office/powerpoint/2010/main" val="2736477321"/>
      </p:ext>
    </p:extLst>
  </p:cSld>
  <p:clrMapOvr>
    <a:masterClrMapping/>
  </p:clrMapOvr>
  <p:transition spd="med">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08500" y="-168913"/>
            <a:ext cx="2695576" cy="1615500"/>
          </a:xfrm>
          <a:prstGeom prst="rect">
            <a:avLst/>
          </a:prstGeom>
        </p:spPr>
      </p:pic>
      <p:sp>
        <p:nvSpPr>
          <p:cNvPr id="3" name="Dikdörtgen 2"/>
          <p:cNvSpPr/>
          <p:nvPr/>
        </p:nvSpPr>
        <p:spPr>
          <a:xfrm>
            <a:off x="1065562" y="2399087"/>
            <a:ext cx="10910538" cy="3600986"/>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Alınan Depozito Ve Teminatların Muhasebeleştirilmesi İşlemlerinin, Genel Yönetim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Muhasebe </a:t>
            </a:r>
            <a:r>
              <a:rPr lang="tr-TR" sz="2200" dirty="0">
                <a:solidFill>
                  <a:srgbClr val="FF0000"/>
                </a:solidFill>
                <a:latin typeface="Times New Roman" panose="02020603050405020304" pitchFamily="18" charset="0"/>
                <a:cs typeface="Times New Roman" panose="02020603050405020304" pitchFamily="18" charset="0"/>
              </a:rPr>
              <a:t>Yönetmeliğinin 5 </a:t>
            </a:r>
            <a:r>
              <a:rPr lang="tr-TR" sz="2200" dirty="0" smtClean="0">
                <a:solidFill>
                  <a:srgbClr val="FF0000"/>
                </a:solidFill>
                <a:latin typeface="Times New Roman" panose="02020603050405020304" pitchFamily="18" charset="0"/>
                <a:cs typeface="Times New Roman" panose="02020603050405020304" pitchFamily="18" charset="0"/>
              </a:rPr>
              <a:t>inci </a:t>
            </a:r>
            <a:r>
              <a:rPr lang="tr-TR" sz="2200" dirty="0">
                <a:solidFill>
                  <a:srgbClr val="FF0000"/>
                </a:solidFill>
                <a:latin typeface="Times New Roman" panose="02020603050405020304" pitchFamily="18" charset="0"/>
                <a:cs typeface="Times New Roman" panose="02020603050405020304" pitchFamily="18" charset="0"/>
              </a:rPr>
              <a:t>Maddesi (B) Fıkrasında Yer Alan Dönemsellik İlkesine Aykırı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Olarak Yapılması (430-330)</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Elektrik ve Doğalgaz Aboneliğine İlişkin  Verilen Teminatların, Teminat Mektubu Yerine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Nakit </a:t>
            </a:r>
            <a:r>
              <a:rPr lang="tr-TR" sz="2200" dirty="0">
                <a:solidFill>
                  <a:srgbClr val="FF0000"/>
                </a:solidFill>
                <a:latin typeface="Times New Roman" panose="02020603050405020304" pitchFamily="18" charset="0"/>
                <a:cs typeface="Times New Roman" panose="02020603050405020304" pitchFamily="18" charset="0"/>
              </a:rPr>
              <a:t>Olarak Verilmesi</a:t>
            </a:r>
          </a:p>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0283323"/>
      </p:ext>
    </p:extLst>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215483" y="2911408"/>
            <a:ext cx="8460927" cy="3462486"/>
          </a:xfrm>
          <a:prstGeom prst="rect">
            <a:avLst/>
          </a:prstGeom>
        </p:spPr>
        <p:txBody>
          <a:bodyPr wrap="square">
            <a:spAutoFit/>
          </a:bodyPr>
          <a:lstStyle/>
          <a:p>
            <a:pPr algn="ctr">
              <a:lnSpc>
                <a:spcPct val="150000"/>
              </a:lnSpc>
            </a:pPr>
            <a:r>
              <a:rPr lang="tr-TR" sz="2400" b="1" dirty="0" smtClean="0">
                <a:solidFill>
                  <a:srgbClr val="FF0000"/>
                </a:solidFill>
                <a:latin typeface="Times New Roman" panose="02020603050405020304" pitchFamily="18" charset="0"/>
                <a:cs typeface="Times New Roman" panose="02020603050405020304" pitchFamily="18" charset="0"/>
              </a:rPr>
              <a:t>MUHASEBE KAYITLARINA  VE GENEL HUSUSLARA İLİŞKİN </a:t>
            </a:r>
            <a:r>
              <a:rPr lang="tr-TR" sz="2400" b="1" dirty="0">
                <a:solidFill>
                  <a:srgbClr val="FF0000"/>
                </a:solidFill>
                <a:latin typeface="Times New Roman" panose="02020603050405020304" pitchFamily="18" charset="0"/>
                <a:cs typeface="Times New Roman" panose="02020603050405020304" pitchFamily="18" charset="0"/>
              </a:rPr>
              <a:t>TESPİTLER</a:t>
            </a:r>
          </a:p>
          <a:p>
            <a:pPr>
              <a:lnSpc>
                <a:spcPct val="150000"/>
              </a:lnSpc>
            </a:pPr>
            <a:endParaRPr lang="tr-TR" sz="2400" dirty="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a:p>
            <a:pPr algn="r">
              <a:lnSpc>
                <a:spcPct val="150000"/>
              </a:lnSpc>
            </a:pPr>
            <a:endParaRPr lang="tr-TR" sz="24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2162242"/>
      </p:ext>
    </p:extLst>
  </p:cSld>
  <p:clrMapOvr>
    <a:masterClrMapping/>
  </p:clrMapOvr>
  <p:transition spd="med">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11015" y="2510135"/>
            <a:ext cx="11802794" cy="2631490"/>
          </a:xfrm>
          <a:prstGeom prst="rect">
            <a:avLst/>
          </a:prstGeom>
        </p:spPr>
        <p:txBody>
          <a:bodyPr wrap="square">
            <a:spAutoFit/>
          </a:bodyPr>
          <a:lstStyle/>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-Kıdem Tazminatı Karşılıklarının Ayrılmaması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-610 Harç </a:t>
            </a:r>
            <a:r>
              <a:rPr lang="tr-TR" sz="2200" dirty="0">
                <a:solidFill>
                  <a:srgbClr val="FF0000"/>
                </a:solidFill>
                <a:latin typeface="Times New Roman" panose="02020603050405020304" pitchFamily="18" charset="0"/>
                <a:cs typeface="Times New Roman" panose="02020603050405020304" pitchFamily="18" charset="0"/>
              </a:rPr>
              <a:t>İadelerinde İndirim, İade ve </a:t>
            </a:r>
            <a:r>
              <a:rPr lang="tr-TR" sz="2200" dirty="0" err="1">
                <a:solidFill>
                  <a:srgbClr val="FF0000"/>
                </a:solidFill>
                <a:latin typeface="Times New Roman" panose="02020603050405020304" pitchFamily="18" charset="0"/>
                <a:cs typeface="Times New Roman" panose="02020603050405020304" pitchFamily="18" charset="0"/>
              </a:rPr>
              <a:t>İskontolar</a:t>
            </a:r>
            <a:r>
              <a:rPr lang="tr-TR" sz="2200" dirty="0">
                <a:solidFill>
                  <a:srgbClr val="FF0000"/>
                </a:solidFill>
                <a:latin typeface="Times New Roman" panose="02020603050405020304" pitchFamily="18" charset="0"/>
                <a:cs typeface="Times New Roman" panose="02020603050405020304" pitchFamily="18" charset="0"/>
              </a:rPr>
              <a:t> Hesabının </a:t>
            </a:r>
            <a:r>
              <a:rPr lang="tr-TR" sz="2200" dirty="0" smtClean="0">
                <a:solidFill>
                  <a:srgbClr val="FF0000"/>
                </a:solidFill>
                <a:latin typeface="Times New Roman" panose="02020603050405020304" pitchFamily="18" charset="0"/>
                <a:cs typeface="Times New Roman" panose="02020603050405020304" pitchFamily="18" charset="0"/>
              </a:rPr>
              <a:t>Kullanılmaması</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MYMY 397 Md. </a:t>
            </a:r>
            <a:r>
              <a:rPr lang="tr-TR" sz="2200" b="1" dirty="0">
                <a:solidFill>
                  <a:srgbClr val="FF0000"/>
                </a:solidFill>
                <a:latin typeface="Times New Roman" panose="02020603050405020304" pitchFamily="18" charset="0"/>
                <a:cs typeface="Times New Roman" panose="02020603050405020304" pitchFamily="18" charset="0"/>
              </a:rPr>
              <a:t>610 -Harç İadelerinde İndirim, İade ve </a:t>
            </a:r>
            <a:r>
              <a:rPr lang="tr-TR" sz="2200" b="1" dirty="0" err="1">
                <a:solidFill>
                  <a:srgbClr val="FF0000"/>
                </a:solidFill>
                <a:latin typeface="Times New Roman" panose="02020603050405020304" pitchFamily="18" charset="0"/>
                <a:cs typeface="Times New Roman" panose="02020603050405020304" pitchFamily="18" charset="0"/>
              </a:rPr>
              <a:t>İskontolar</a:t>
            </a: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Hesabı</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-Mali </a:t>
            </a:r>
            <a:r>
              <a:rPr lang="tr-TR" sz="2200" dirty="0">
                <a:solidFill>
                  <a:srgbClr val="FF0000"/>
                </a:solidFill>
                <a:latin typeface="Times New Roman" panose="02020603050405020304" pitchFamily="18" charset="0"/>
                <a:cs typeface="Times New Roman" panose="02020603050405020304" pitchFamily="18" charset="0"/>
              </a:rPr>
              <a:t>Konularda Düzenlenecek Yönetmelikler ile Yönetmelik Niteliğindeki Düzenleyici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İşlemlerin </a:t>
            </a:r>
            <a:r>
              <a:rPr lang="tr-TR" sz="2200" dirty="0" err="1">
                <a:solidFill>
                  <a:srgbClr val="FF0000"/>
                </a:solidFill>
                <a:latin typeface="Times New Roman" panose="02020603050405020304" pitchFamily="18" charset="0"/>
                <a:cs typeface="Times New Roman" panose="02020603050405020304" pitchFamily="18" charset="0"/>
              </a:rPr>
              <a:t>Sayıştayın</a:t>
            </a:r>
            <a:r>
              <a:rPr lang="tr-TR" sz="2200" dirty="0">
                <a:solidFill>
                  <a:srgbClr val="FF0000"/>
                </a:solidFill>
                <a:latin typeface="Times New Roman" panose="02020603050405020304" pitchFamily="18" charset="0"/>
                <a:cs typeface="Times New Roman" panose="02020603050405020304" pitchFamily="18" charset="0"/>
              </a:rPr>
              <a:t> </a:t>
            </a:r>
            <a:r>
              <a:rPr lang="tr-TR" sz="2200" dirty="0" err="1">
                <a:solidFill>
                  <a:srgbClr val="FF0000"/>
                </a:solidFill>
                <a:latin typeface="Times New Roman" panose="02020603050405020304" pitchFamily="18" charset="0"/>
                <a:cs typeface="Times New Roman" panose="02020603050405020304" pitchFamily="18" charset="0"/>
              </a:rPr>
              <a:t>İstişari</a:t>
            </a:r>
            <a:r>
              <a:rPr lang="tr-TR" sz="2200" dirty="0">
                <a:solidFill>
                  <a:srgbClr val="FF0000"/>
                </a:solidFill>
                <a:latin typeface="Times New Roman" panose="02020603050405020304" pitchFamily="18" charset="0"/>
                <a:cs typeface="Times New Roman" panose="02020603050405020304" pitchFamily="18" charset="0"/>
              </a:rPr>
              <a:t> Görüşü Alınmadan Yürürlüğe </a:t>
            </a:r>
            <a:r>
              <a:rPr lang="tr-TR" sz="2200" dirty="0" smtClean="0">
                <a:solidFill>
                  <a:srgbClr val="FF0000"/>
                </a:solidFill>
                <a:latin typeface="Times New Roman" panose="02020603050405020304" pitchFamily="18" charset="0"/>
                <a:cs typeface="Times New Roman" panose="02020603050405020304" pitchFamily="18" charset="0"/>
              </a:rPr>
              <a:t>Konulması (</a:t>
            </a:r>
            <a:r>
              <a:rPr lang="tr-TR" sz="2200" b="1" dirty="0" smtClean="0">
                <a:solidFill>
                  <a:srgbClr val="FF0000"/>
                </a:solidFill>
                <a:latin typeface="Times New Roman" panose="02020603050405020304" pitchFamily="18" charset="0"/>
                <a:cs typeface="Times New Roman" panose="02020603050405020304" pitchFamily="18" charset="0"/>
              </a:rPr>
              <a:t>6085 /27 Daireler Kurulu )</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8038770"/>
      </p:ext>
    </p:extLst>
  </p:cSld>
  <p:clrMapOvr>
    <a:masterClrMapping/>
  </p:clrMapOvr>
  <p:transition spd="med">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715566" y="1965892"/>
            <a:ext cx="10876213" cy="4431983"/>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-Telefon</a:t>
            </a:r>
            <a:r>
              <a:rPr lang="tr-TR" sz="2200" dirty="0">
                <a:solidFill>
                  <a:srgbClr val="FF0000"/>
                </a:solidFill>
                <a:latin typeface="Times New Roman" panose="02020603050405020304" pitchFamily="18" charset="0"/>
                <a:cs typeface="Times New Roman" panose="02020603050405020304" pitchFamily="18" charset="0"/>
              </a:rPr>
              <a:t>, İnternet, Elektrik ve Doğalgaz Alımlarının İhalesiz Gerçekleştirilmesi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-Nazım </a:t>
            </a:r>
            <a:r>
              <a:rPr lang="tr-TR" sz="2200" dirty="0">
                <a:solidFill>
                  <a:srgbClr val="FF0000"/>
                </a:solidFill>
                <a:latin typeface="Times New Roman" panose="02020603050405020304" pitchFamily="18" charset="0"/>
                <a:cs typeface="Times New Roman" panose="02020603050405020304" pitchFamily="18" charset="0"/>
              </a:rPr>
              <a:t>Hesapların Kullanılmaması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Nazım Hesaplar </a:t>
            </a:r>
            <a:r>
              <a:rPr lang="tr-TR" sz="2200" dirty="0" smtClean="0">
                <a:solidFill>
                  <a:srgbClr val="FF0000"/>
                </a:solidFill>
                <a:latin typeface="Times New Roman" panose="02020603050405020304" pitchFamily="18" charset="0"/>
                <a:cs typeface="Times New Roman" panose="02020603050405020304" pitchFamily="18" charset="0"/>
              </a:rPr>
              <a:t>: Varlık , Kaynak , Gelir ve Gider Hesaplarının Dışında olan Ancak Mali Tabloların Bu Tablolardan Yararlanacak Olanların Doğru Karar Vermelerine Yardımcı Olacak Ölçüde Yeterli Açık ve Anlaşılır Olmasını Sağlamak İçin Gerekli Olan Mizanda ve Dipnotlarda yer alan Hesaplardır.</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-Üniversite Özel Bütçesinden Sosyal Tesislerin İşletme Giderlerinin Karşılanması</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0934064"/>
      </p:ext>
    </p:extLst>
  </p:cSld>
  <p:clrMapOvr>
    <a:masterClrMapping/>
  </p:clrMapOvr>
  <p:transition spd="med">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799971" y="1615500"/>
            <a:ext cx="10876213" cy="4154984"/>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Fiilen Atıl Durumda Olan Fakülte, Yüksekokul ve Enstitüler Bulunması ve Buralarda Akademik ve İdari Personel İstihdam </a:t>
            </a:r>
            <a:r>
              <a:rPr lang="tr-TR" sz="2200" dirty="0" smtClean="0">
                <a:solidFill>
                  <a:srgbClr val="FF0000"/>
                </a:solidFill>
                <a:latin typeface="Times New Roman" panose="02020603050405020304" pitchFamily="18" charset="0"/>
                <a:cs typeface="Times New Roman" panose="02020603050405020304" pitchFamily="18" charset="0"/>
              </a:rPr>
              <a:t>Edilmesi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2547 /5 Md: </a:t>
            </a:r>
            <a:r>
              <a:rPr lang="tr-TR" sz="2200" dirty="0" smtClean="0">
                <a:solidFill>
                  <a:srgbClr val="FF0000"/>
                </a:solidFill>
                <a:latin typeface="Times New Roman" panose="02020603050405020304" pitchFamily="18" charset="0"/>
                <a:cs typeface="Times New Roman" panose="02020603050405020304" pitchFamily="18" charset="0"/>
              </a:rPr>
              <a:t>Fakülte ,Enstitü ve Yüksekokullar Kalkınma Plan ve </a:t>
            </a:r>
            <a:r>
              <a:rPr lang="tr-TR" sz="2200" dirty="0" err="1" smtClean="0">
                <a:solidFill>
                  <a:srgbClr val="FF0000"/>
                </a:solidFill>
                <a:latin typeface="Times New Roman" panose="02020603050405020304" pitchFamily="18" charset="0"/>
                <a:cs typeface="Times New Roman" panose="02020603050405020304" pitchFamily="18" charset="0"/>
              </a:rPr>
              <a:t>Proğramlarının</a:t>
            </a:r>
            <a:r>
              <a:rPr lang="tr-TR" sz="2200" dirty="0" smtClean="0">
                <a:solidFill>
                  <a:srgbClr val="FF0000"/>
                </a:solidFill>
                <a:latin typeface="Times New Roman" panose="02020603050405020304" pitchFamily="18" charset="0"/>
                <a:cs typeface="Times New Roman" panose="02020603050405020304" pitchFamily="18" charset="0"/>
              </a:rPr>
              <a:t> İlke ve Hedefleri Doğrultusunda ve Yükseköğretim Planlaması Çerçevesinde YÖK Görüşü veya Önerisi </a:t>
            </a:r>
            <a:r>
              <a:rPr lang="tr-TR" sz="2200" dirty="0">
                <a:solidFill>
                  <a:srgbClr val="FF0000"/>
                </a:solidFill>
                <a:latin typeface="Times New Roman" panose="02020603050405020304" pitchFamily="18" charset="0"/>
                <a:cs typeface="Times New Roman" panose="02020603050405020304" pitchFamily="18" charset="0"/>
              </a:rPr>
              <a:t>Ü</a:t>
            </a:r>
            <a:r>
              <a:rPr lang="tr-TR" sz="2200" dirty="0" smtClean="0">
                <a:solidFill>
                  <a:srgbClr val="FF0000"/>
                </a:solidFill>
                <a:latin typeface="Times New Roman" panose="02020603050405020304" pitchFamily="18" charset="0"/>
                <a:cs typeface="Times New Roman" panose="02020603050405020304" pitchFamily="18" charset="0"/>
              </a:rPr>
              <a:t>zerine Kanunla Kurulur.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2547/12.Md</a:t>
            </a:r>
            <a:r>
              <a:rPr lang="tr-TR" sz="2200" dirty="0" smtClean="0">
                <a:solidFill>
                  <a:srgbClr val="FF0000"/>
                </a:solidFill>
                <a:latin typeface="Times New Roman" panose="02020603050405020304" pitchFamily="18" charset="0"/>
                <a:cs typeface="Times New Roman" panose="02020603050405020304" pitchFamily="18" charset="0"/>
              </a:rPr>
              <a:t>:Üniversitelerin Görevleri Arasında İhtisas Gücü ve Maddi Kaynakların Rasyonel, ve Ekonomik Şekilde Kullanılarak Milli Eğitim Politikası ve Kalkınma Planları Doğrultusunda Ülkenin İhtiyacı Olan Dallarda ve Sayıda İnsan Gücü Yetiştirmektir.</a:t>
            </a: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418793"/>
      </p:ext>
    </p:extLst>
  </p:cSld>
  <p:clrMapOvr>
    <a:masterClrMapping/>
  </p:clrMapOvr>
  <p:transition spd="med">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842174" y="2740915"/>
            <a:ext cx="10876213" cy="1047210"/>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Sürekli Eğitim Merkezlerinde MEB İzni Bulunmayan Firmalarla İşbirliğine İlişkin Protokoller </a:t>
            </a:r>
            <a:r>
              <a:rPr lang="tr-TR" sz="2200" dirty="0" smtClean="0">
                <a:solidFill>
                  <a:srgbClr val="FF0000"/>
                </a:solidFill>
                <a:latin typeface="Times New Roman" panose="02020603050405020304" pitchFamily="18" charset="0"/>
                <a:cs typeface="Times New Roman" panose="02020603050405020304" pitchFamily="18" charset="0"/>
              </a:rPr>
              <a:t>Yapılması (</a:t>
            </a:r>
            <a:r>
              <a:rPr lang="tr-TR" sz="2200" b="1" dirty="0" smtClean="0">
                <a:solidFill>
                  <a:srgbClr val="FF0000"/>
                </a:solidFill>
                <a:latin typeface="Times New Roman" panose="02020603050405020304" pitchFamily="18" charset="0"/>
                <a:cs typeface="Times New Roman" panose="02020603050405020304" pitchFamily="18" charset="0"/>
              </a:rPr>
              <a:t>5580 Sayılı Özel Eğitim Kurumları Kanunu )</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6209073"/>
      </p:ext>
    </p:extLst>
  </p:cSld>
  <p:clrMapOvr>
    <a:masterClrMapping/>
  </p:clrMapOvr>
  <p:transition spd="med">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633046" y="2023335"/>
            <a:ext cx="11015003" cy="3647152"/>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Uluslararası Kuruluşlara Maliye Bakanlığının Uygun Görüşü Alınmadan Üye </a:t>
            </a:r>
            <a:r>
              <a:rPr lang="tr-TR" sz="2200" dirty="0" smtClean="0">
                <a:solidFill>
                  <a:srgbClr val="FF0000"/>
                </a:solidFill>
                <a:latin typeface="Times New Roman" panose="02020603050405020304" pitchFamily="18" charset="0"/>
                <a:cs typeface="Times New Roman" panose="02020603050405020304" pitchFamily="18" charset="0"/>
              </a:rPr>
              <a:t>Olunması (</a:t>
            </a:r>
            <a:r>
              <a:rPr lang="tr-TR" sz="2200" b="1" dirty="0" smtClean="0">
                <a:solidFill>
                  <a:srgbClr val="FF0000"/>
                </a:solidFill>
                <a:latin typeface="Times New Roman" panose="02020603050405020304" pitchFamily="18" charset="0"/>
                <a:cs typeface="Times New Roman" panose="02020603050405020304" pitchFamily="18" charset="0"/>
              </a:rPr>
              <a:t>Merkezi Yönetim Bütçe Kanununun ‘’Mali Kontrole İlişkin Hükümler ‘’ Başlıklı 8 inci Md.5 inci Fıkrası )</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-Üniversite Kampüsüne İhalesiz ve Bedelsiz Olarak Bankamatik Cihazı </a:t>
            </a:r>
            <a:r>
              <a:rPr lang="tr-TR" sz="2200" dirty="0" smtClean="0">
                <a:solidFill>
                  <a:srgbClr val="FF0000"/>
                </a:solidFill>
                <a:latin typeface="Times New Roman" panose="02020603050405020304" pitchFamily="18" charset="0"/>
                <a:cs typeface="Times New Roman" panose="02020603050405020304" pitchFamily="18" charset="0"/>
              </a:rPr>
              <a:t>Konulması</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-Kalorifer </a:t>
            </a:r>
            <a:r>
              <a:rPr lang="tr-TR" sz="2200" dirty="0">
                <a:solidFill>
                  <a:srgbClr val="FF0000"/>
                </a:solidFill>
                <a:latin typeface="Times New Roman" panose="02020603050405020304" pitchFamily="18" charset="0"/>
                <a:cs typeface="Times New Roman" panose="02020603050405020304" pitchFamily="18" charset="0"/>
              </a:rPr>
              <a:t>Yakıtı ve Kömür Alımında Taşınır İşlem Fişinin </a:t>
            </a:r>
            <a:r>
              <a:rPr lang="tr-TR" sz="2200" dirty="0" smtClean="0">
                <a:solidFill>
                  <a:srgbClr val="FF0000"/>
                </a:solidFill>
                <a:latin typeface="Times New Roman" panose="02020603050405020304" pitchFamily="18" charset="0"/>
                <a:cs typeface="Times New Roman" panose="02020603050405020304" pitchFamily="18" charset="0"/>
              </a:rPr>
              <a:t>Düzenlenmemesi</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b="1" dirty="0" smtClean="0">
                <a:solidFill>
                  <a:srgbClr val="FF0000"/>
                </a:solidFill>
                <a:latin typeface="Times New Roman" panose="02020603050405020304" pitchFamily="18" charset="0"/>
                <a:cs typeface="Times New Roman" panose="02020603050405020304" pitchFamily="18" charset="0"/>
              </a:rPr>
              <a:t>YHBY 10.Md.İstisnalar)</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6575366"/>
      </p:ext>
    </p:extLst>
  </p:cSld>
  <p:clrMapOvr>
    <a:masterClrMapping/>
  </p:clrMapOvr>
  <p:transition spd="med">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723488" y="-179710"/>
            <a:ext cx="2695576" cy="1615500"/>
          </a:xfrm>
          <a:prstGeom prst="rect">
            <a:avLst/>
          </a:prstGeom>
        </p:spPr>
      </p:pic>
      <p:sp>
        <p:nvSpPr>
          <p:cNvPr id="3" name="Dikdörtgen 2"/>
          <p:cNvSpPr/>
          <p:nvPr/>
        </p:nvSpPr>
        <p:spPr>
          <a:xfrm>
            <a:off x="633046" y="3784188"/>
            <a:ext cx="11324492" cy="2954655"/>
          </a:xfrm>
          <a:prstGeom prst="rect">
            <a:avLst/>
          </a:prstGeom>
        </p:spPr>
        <p:txBody>
          <a:bodyPr wrap="square">
            <a:spAutoFit/>
          </a:bodyPr>
          <a:lstStyle/>
          <a:p>
            <a:pPr algn="just">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Üniversite </a:t>
            </a:r>
            <a:r>
              <a:rPr lang="tr-TR" sz="2200" dirty="0">
                <a:solidFill>
                  <a:srgbClr val="FF0000"/>
                </a:solidFill>
                <a:latin typeface="Times New Roman" panose="02020603050405020304" pitchFamily="18" charset="0"/>
                <a:cs typeface="Times New Roman" panose="02020603050405020304" pitchFamily="18" charset="0"/>
              </a:rPr>
              <a:t>Kampusunda bulunan bazı birimlere ait elektrik faturası ödemelerinde, çok zamanlı olarak elektrik tüketimini ölçebilen elektrik sayaçları kullanılmasına rağmen faturalandırmanın tek zamanlı tarife üzerinden yapılması.</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Tablo 3"/>
          <p:cNvGraphicFramePr>
            <a:graphicFrameLocks noGrp="1"/>
          </p:cNvGraphicFramePr>
          <p:nvPr>
            <p:extLst>
              <p:ext uri="{D42A27DB-BD31-4B8C-83A1-F6EECF244321}">
                <p14:modId xmlns:p14="http://schemas.microsoft.com/office/powerpoint/2010/main" val="478046832"/>
              </p:ext>
            </p:extLst>
          </p:nvPr>
        </p:nvGraphicFramePr>
        <p:xfrm>
          <a:off x="1724319" y="1238116"/>
          <a:ext cx="8096250" cy="2287530"/>
        </p:xfrm>
        <a:graphic>
          <a:graphicData uri="http://schemas.openxmlformats.org/drawingml/2006/table">
            <a:tbl>
              <a:tblPr firstRow="1" firstCol="1" bandRow="1">
                <a:tableStyleId>{5C22544A-7EE6-4342-B048-85BDC9FD1C3A}</a:tableStyleId>
              </a:tblPr>
              <a:tblGrid>
                <a:gridCol w="1485900">
                  <a:extLst>
                    <a:ext uri="{9D8B030D-6E8A-4147-A177-3AD203B41FA5}">
                      <a16:colId xmlns:a16="http://schemas.microsoft.com/office/drawing/2014/main" val="1812933032"/>
                    </a:ext>
                  </a:extLst>
                </a:gridCol>
                <a:gridCol w="6610350">
                  <a:extLst>
                    <a:ext uri="{9D8B030D-6E8A-4147-A177-3AD203B41FA5}">
                      <a16:colId xmlns:a16="http://schemas.microsoft.com/office/drawing/2014/main" val="3021579125"/>
                    </a:ext>
                  </a:extLst>
                </a:gridCol>
              </a:tblGrid>
              <a:tr h="186340">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Yüksek Öğretim Kurumları</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600435221"/>
                  </a:ext>
                </a:extLst>
              </a:tr>
              <a:tr h="186340">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2010</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63728742"/>
                  </a:ext>
                </a:extLst>
              </a:tr>
              <a:tr h="186340">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347302741"/>
                  </a:ext>
                </a:extLst>
              </a:tr>
              <a:tr h="186340">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35094</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356784353"/>
                  </a:ext>
                </a:extLst>
              </a:tr>
              <a:tr h="186340">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105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16357409"/>
                  </a:ext>
                </a:extLst>
              </a:tr>
              <a:tr h="541788">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28.2.2013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539556409"/>
                  </a:ext>
                </a:extLst>
              </a:tr>
              <a:tr h="186340">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Çeşitli Konuları İlgilendiren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373193509"/>
                  </a:ext>
                </a:extLst>
              </a:tr>
            </a:tbl>
          </a:graphicData>
        </a:graphic>
      </p:graphicFrame>
      <p:pic>
        <p:nvPicPr>
          <p:cNvPr id="1025" name="Resim 2" descr="https://www.sayistay.gov.tr/tr/kararlar/jscss/pri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4319" y="2469543"/>
            <a:ext cx="228600" cy="116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097428"/>
      </p:ext>
    </p:extLst>
  </p:cSld>
  <p:clrMapOvr>
    <a:masterClrMapping/>
  </p:clrMapOvr>
  <p:transition spd="med">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722175" y="2958739"/>
            <a:ext cx="6096000" cy="1015663"/>
          </a:xfrm>
          <a:prstGeom prst="rect">
            <a:avLst/>
          </a:prstGeom>
        </p:spPr>
        <p:txBody>
          <a:bodyPr>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ctr"/>
            <a:r>
              <a:rPr lang="tr-TR" sz="2400" b="1" dirty="0" smtClean="0">
                <a:solidFill>
                  <a:srgbClr val="FF0000"/>
                </a:solidFill>
                <a:latin typeface="Times New Roman" panose="02020603050405020304" pitchFamily="18" charset="0"/>
                <a:cs typeface="Times New Roman" panose="02020603050405020304" pitchFamily="18" charset="0"/>
              </a:rPr>
              <a:t>  TAŞINMAZLARA </a:t>
            </a:r>
            <a:r>
              <a:rPr lang="tr-TR" sz="2400" b="1" dirty="0">
                <a:solidFill>
                  <a:srgbClr val="FF0000"/>
                </a:solidFill>
                <a:latin typeface="Times New Roman" panose="02020603050405020304" pitchFamily="18" charset="0"/>
                <a:cs typeface="Times New Roman" panose="02020603050405020304" pitchFamily="18" charset="0"/>
              </a:rPr>
              <a:t>İLİŞKİN TESPİTLER </a:t>
            </a:r>
            <a:endParaRPr lang="tr-TR" sz="2400" dirty="0" smtClean="0">
              <a:solidFill>
                <a:srgbClr val="FF0000"/>
              </a:solidFill>
              <a:latin typeface="Times New Roman" panose="02020603050405020304" pitchFamily="18" charset="0"/>
              <a:cs typeface="Times New Roman" panose="02020603050405020304" pitchFamily="18" charset="0"/>
            </a:endParaRPr>
          </a:p>
          <a:p>
            <a:pPr lvl="0"/>
            <a:endParaRPr lang="tr-TR"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9269746"/>
      </p:ext>
    </p:extLst>
  </p:cSld>
  <p:clrMapOvr>
    <a:masterClrMapping/>
  </p:clrMapOvr>
  <p:transition spd="med">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30506" y="2350181"/>
            <a:ext cx="11633811" cy="4370427"/>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r>
              <a:rPr lang="tr-TR" sz="2200" dirty="0" smtClean="0">
                <a:solidFill>
                  <a:srgbClr val="FF0000"/>
                </a:solidFill>
                <a:latin typeface="Times New Roman" panose="02020603050405020304" pitchFamily="18" charset="0"/>
                <a:cs typeface="Times New Roman" panose="02020603050405020304" pitchFamily="18" charset="0"/>
              </a:rPr>
              <a:t>-Taşınmazların Fiili Envanter Çalışmalarının Tamamlanamamış Olması </a:t>
            </a:r>
            <a:r>
              <a:rPr lang="tr-TR" sz="2200" b="1" dirty="0" smtClean="0">
                <a:solidFill>
                  <a:srgbClr val="FF0000"/>
                </a:solidFill>
                <a:latin typeface="Times New Roman" panose="02020603050405020304" pitchFamily="18" charset="0"/>
                <a:cs typeface="Times New Roman" panose="02020603050405020304" pitchFamily="18" charset="0"/>
              </a:rPr>
              <a:t>(Mevcut Taşınmazların Kaydına İlişkin İşlemler Geçici 1. Md )</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-Üniversitenin Mülkiyetinde, Yönetiminde Veya Kullanımında Bulunan Taşınmazlardan Bir Kısmının </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Mevcut Kullanım Şekli İle Tapu Kayıtlarının Birbirine Uygun Olmadığı, Bunların Mevcut Kullanım </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Şekline Göre Kayıtlara Alınmadığı Ve Cins Tashihlerinin Yapılmaması </a:t>
            </a:r>
            <a:r>
              <a:rPr lang="tr-TR" sz="2200" b="1" dirty="0" smtClean="0">
                <a:solidFill>
                  <a:srgbClr val="FF0000"/>
                </a:solidFill>
                <a:latin typeface="Times New Roman" panose="02020603050405020304" pitchFamily="18" charset="0"/>
                <a:cs typeface="Times New Roman" panose="02020603050405020304" pitchFamily="18" charset="0"/>
              </a:rPr>
              <a:t>(Kamu İdarelerine Ait Taşınmazların Kaydına ilişkin Yönetmelik Md.10 </a:t>
            </a:r>
            <a:r>
              <a:rPr lang="tr-TR" sz="2200" dirty="0" smtClean="0">
                <a:solidFill>
                  <a:srgbClr val="FF0000"/>
                </a:solidFill>
                <a:latin typeface="Times New Roman" panose="02020603050405020304" pitchFamily="18" charset="0"/>
                <a:cs typeface="Times New Roman" panose="02020603050405020304" pitchFamily="18" charset="0"/>
              </a:rPr>
              <a:t>)</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9619862"/>
      </p:ext>
    </p:extLst>
  </p:cSld>
  <p:clrMapOvr>
    <a:masterClrMapping/>
  </p:clrMapOvr>
  <p:transition spd="med">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30506" y="2350181"/>
            <a:ext cx="11633811" cy="2954655"/>
          </a:xfrm>
          <a:prstGeom prst="rect">
            <a:avLst/>
          </a:prstGeom>
        </p:spPr>
        <p:txBody>
          <a:bodyPr wrap="square">
            <a:spAutoFit/>
          </a:bodyPr>
          <a:lstStyle/>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-Tahsise Konu Olan Taşınmazların Doğru </a:t>
            </a:r>
            <a:r>
              <a:rPr lang="tr-TR" sz="2200" dirty="0" smtClean="0">
                <a:solidFill>
                  <a:srgbClr val="FF0000"/>
                </a:solidFill>
                <a:latin typeface="Times New Roman" panose="02020603050405020304" pitchFamily="18" charset="0"/>
                <a:cs typeface="Times New Roman" panose="02020603050405020304" pitchFamily="18" charset="0"/>
              </a:rPr>
              <a:t>Muhasebeleştirilmemesi </a:t>
            </a:r>
            <a:r>
              <a:rPr lang="tr-TR" sz="2200" b="1" dirty="0" smtClean="0">
                <a:solidFill>
                  <a:srgbClr val="FF0000"/>
                </a:solidFill>
                <a:latin typeface="Times New Roman" panose="02020603050405020304" pitchFamily="18" charset="0"/>
                <a:cs typeface="Times New Roman" panose="02020603050405020304" pitchFamily="18" charset="0"/>
              </a:rPr>
              <a:t>(Tahsis 5018/47.Md  )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 MYMY 170,172,176,186 Md )</a:t>
            </a: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a:p>
            <a:pPr lvl="0"/>
            <a:endParaRPr lang="tr-TR"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7067746"/>
      </p:ext>
    </p:extLst>
  </p:cSld>
  <p:clrMapOvr>
    <a:masterClrMapping/>
  </p:clrMapOvr>
  <p:transition spd="med">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67286" y="3081701"/>
            <a:ext cx="11431307" cy="2046714"/>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ctr"/>
            <a:r>
              <a:rPr lang="tr-TR" sz="2200" b="1" dirty="0" smtClean="0">
                <a:solidFill>
                  <a:srgbClr val="FF0000"/>
                </a:solidFill>
                <a:latin typeface="Times New Roman" panose="02020603050405020304" pitchFamily="18" charset="0"/>
                <a:cs typeface="Times New Roman" panose="02020603050405020304" pitchFamily="18" charset="0"/>
              </a:rPr>
              <a:t>KİRALAMALARA İLİŞKİN TESPİTLER</a:t>
            </a: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a:p>
            <a:pPr lvl="0"/>
            <a:endParaRPr lang="tr-TR"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3065693"/>
      </p:ext>
    </p:extLst>
  </p:cSld>
  <p:clrMapOvr>
    <a:masterClrMapping/>
  </p:clrMapOvr>
  <p:transition spd="med">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93895" y="2695818"/>
            <a:ext cx="11465170" cy="2631490"/>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-Kamu </a:t>
            </a:r>
            <a:r>
              <a:rPr lang="tr-TR" sz="2200" dirty="0">
                <a:solidFill>
                  <a:srgbClr val="FF0000"/>
                </a:solidFill>
                <a:latin typeface="Times New Roman" panose="02020603050405020304" pitchFamily="18" charset="0"/>
                <a:cs typeface="Times New Roman" panose="02020603050405020304" pitchFamily="18" charset="0"/>
              </a:rPr>
              <a:t>İdaresi Adına Açılmış Bazı Banka Hesaplarının Muhasebe </a:t>
            </a:r>
            <a:r>
              <a:rPr lang="tr-TR" sz="2200" dirty="0" smtClean="0">
                <a:solidFill>
                  <a:srgbClr val="FF0000"/>
                </a:solidFill>
                <a:latin typeface="Times New Roman" panose="02020603050405020304" pitchFamily="18" charset="0"/>
                <a:cs typeface="Times New Roman" panose="02020603050405020304" pitchFamily="18" charset="0"/>
              </a:rPr>
              <a:t> Kayıtlarında </a:t>
            </a:r>
            <a:r>
              <a:rPr lang="tr-TR" sz="2200" dirty="0">
                <a:solidFill>
                  <a:srgbClr val="FF0000"/>
                </a:solidFill>
                <a:latin typeface="Times New Roman" panose="02020603050405020304" pitchFamily="18" charset="0"/>
                <a:cs typeface="Times New Roman" panose="02020603050405020304" pitchFamily="18" charset="0"/>
              </a:rPr>
              <a:t>Yer Almaması </a:t>
            </a:r>
            <a:r>
              <a:rPr lang="tr-TR" sz="2200" b="1" dirty="0" smtClean="0">
                <a:solidFill>
                  <a:srgbClr val="FF0000"/>
                </a:solidFill>
                <a:latin typeface="Times New Roman" panose="02020603050405020304" pitchFamily="18" charset="0"/>
                <a:cs typeface="Times New Roman" panose="02020603050405020304" pitchFamily="18" charset="0"/>
              </a:rPr>
              <a:t>(MYMY 1 inci Md. )</a:t>
            </a: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-Kasa </a:t>
            </a:r>
            <a:r>
              <a:rPr lang="tr-TR" sz="2200" dirty="0">
                <a:solidFill>
                  <a:srgbClr val="FF0000"/>
                </a:solidFill>
                <a:latin typeface="Times New Roman" panose="02020603050405020304" pitchFamily="18" charset="0"/>
                <a:cs typeface="Times New Roman" panose="02020603050405020304" pitchFamily="18" charset="0"/>
              </a:rPr>
              <a:t>Varlığından Bankaya Aktarımın Düzenli Olarak </a:t>
            </a:r>
            <a:r>
              <a:rPr lang="tr-TR" sz="2200" dirty="0" smtClean="0">
                <a:solidFill>
                  <a:srgbClr val="FF0000"/>
                </a:solidFill>
                <a:latin typeface="Times New Roman" panose="02020603050405020304" pitchFamily="18" charset="0"/>
                <a:cs typeface="Times New Roman" panose="02020603050405020304" pitchFamily="18" charset="0"/>
              </a:rPr>
              <a:t>Yapılmaması  </a:t>
            </a:r>
            <a:r>
              <a:rPr lang="tr-TR" sz="2200" b="1" dirty="0" smtClean="0">
                <a:solidFill>
                  <a:srgbClr val="FF0000"/>
                </a:solidFill>
                <a:latin typeface="Times New Roman" panose="02020603050405020304" pitchFamily="18" charset="0"/>
                <a:cs typeface="Times New Roman" panose="02020603050405020304" pitchFamily="18" charset="0"/>
              </a:rPr>
              <a:t>(MYMY 12 inci Md.)</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-Banka Hesapları </a:t>
            </a:r>
            <a:r>
              <a:rPr lang="tr-TR" sz="2200" dirty="0">
                <a:solidFill>
                  <a:srgbClr val="FF0000"/>
                </a:solidFill>
                <a:latin typeface="Times New Roman" panose="02020603050405020304" pitchFamily="18" charset="0"/>
                <a:cs typeface="Times New Roman" panose="02020603050405020304" pitchFamily="18" charset="0"/>
              </a:rPr>
              <a:t>Arasındaki Para </a:t>
            </a:r>
            <a:r>
              <a:rPr lang="tr-TR" sz="2200" dirty="0" smtClean="0">
                <a:solidFill>
                  <a:srgbClr val="FF0000"/>
                </a:solidFill>
                <a:latin typeface="Times New Roman" panose="02020603050405020304" pitchFamily="18" charset="0"/>
                <a:cs typeface="Times New Roman" panose="02020603050405020304" pitchFamily="18" charset="0"/>
              </a:rPr>
              <a:t>Aktarımlarında 108 Diğer </a:t>
            </a:r>
            <a:r>
              <a:rPr lang="tr-TR" sz="2200" dirty="0">
                <a:solidFill>
                  <a:srgbClr val="FF0000"/>
                </a:solidFill>
                <a:latin typeface="Times New Roman" panose="02020603050405020304" pitchFamily="18" charset="0"/>
                <a:cs typeface="Times New Roman" panose="02020603050405020304" pitchFamily="18" charset="0"/>
              </a:rPr>
              <a:t>Hazır </a:t>
            </a:r>
            <a:r>
              <a:rPr lang="tr-TR" sz="2200" dirty="0" smtClean="0">
                <a:solidFill>
                  <a:srgbClr val="FF0000"/>
                </a:solidFill>
                <a:latin typeface="Times New Roman" panose="02020603050405020304" pitchFamily="18" charset="0"/>
                <a:cs typeface="Times New Roman" panose="02020603050405020304" pitchFamily="18" charset="0"/>
              </a:rPr>
              <a:t>Değerler Hesabının Kullanılmaması </a:t>
            </a:r>
            <a:r>
              <a:rPr lang="tr-TR" sz="2200" b="1" dirty="0" smtClean="0">
                <a:solidFill>
                  <a:srgbClr val="FF0000"/>
                </a:solidFill>
                <a:latin typeface="Times New Roman" panose="02020603050405020304" pitchFamily="18" charset="0"/>
                <a:cs typeface="Times New Roman" panose="02020603050405020304" pitchFamily="18" charset="0"/>
              </a:rPr>
              <a:t>(MYMY 37 inci Md.)</a:t>
            </a:r>
          </a:p>
        </p:txBody>
      </p:sp>
    </p:spTree>
    <p:extLst>
      <p:ext uri="{BB962C8B-B14F-4D97-AF65-F5344CB8AC3E}">
        <p14:creationId xmlns:p14="http://schemas.microsoft.com/office/powerpoint/2010/main" val="279654995"/>
      </p:ext>
    </p:extLst>
  </p:cSld>
  <p:clrMapOvr>
    <a:masterClrMapping/>
  </p:clrMapOvr>
  <p:transition spd="med">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51581" y="2191707"/>
            <a:ext cx="11705958" cy="3416320"/>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Belediye ve Üniversitelerin Mülkiyetinde Bulunan Taşınmazların Mevzuata Aykırı Olarak Pazarlık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Usulüyle </a:t>
            </a:r>
            <a:r>
              <a:rPr lang="tr-TR" sz="2200" dirty="0">
                <a:solidFill>
                  <a:srgbClr val="FF0000"/>
                </a:solidFill>
                <a:latin typeface="Times New Roman" panose="02020603050405020304" pitchFamily="18" charset="0"/>
                <a:cs typeface="Times New Roman" panose="02020603050405020304" pitchFamily="18" charset="0"/>
              </a:rPr>
              <a:t>Kiraya </a:t>
            </a:r>
            <a:r>
              <a:rPr lang="tr-TR" sz="2200" dirty="0" smtClean="0">
                <a:solidFill>
                  <a:srgbClr val="FF0000"/>
                </a:solidFill>
                <a:latin typeface="Times New Roman" panose="02020603050405020304" pitchFamily="18" charset="0"/>
                <a:cs typeface="Times New Roman" panose="02020603050405020304" pitchFamily="18" charset="0"/>
              </a:rPr>
              <a:t>Verilmesi </a:t>
            </a:r>
            <a:r>
              <a:rPr lang="tr-TR" sz="2200" b="1" dirty="0" smtClean="0">
                <a:solidFill>
                  <a:srgbClr val="FF0000"/>
                </a:solidFill>
                <a:latin typeface="Times New Roman" panose="02020603050405020304" pitchFamily="18" charset="0"/>
                <a:cs typeface="Times New Roman" panose="02020603050405020304" pitchFamily="18" charset="0"/>
              </a:rPr>
              <a:t>( 2886 / 51-g  )</a:t>
            </a:r>
          </a:p>
          <a:p>
            <a:pPr algn="just">
              <a:lnSpc>
                <a:spcPct val="150000"/>
              </a:lnSpc>
            </a:pPr>
            <a:endParaRPr lang="tr-TR" sz="2200" b="1"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Kullanışlarının Özelliği-İdareye Yararlı Olması-İvediliği </a:t>
            </a:r>
            <a:r>
              <a:rPr lang="tr-TR" sz="2200" b="1" dirty="0">
                <a:solidFill>
                  <a:srgbClr val="FF0000"/>
                </a:solidFill>
                <a:latin typeface="Times New Roman" panose="02020603050405020304" pitchFamily="18" charset="0"/>
                <a:cs typeface="Times New Roman" panose="02020603050405020304" pitchFamily="18" charset="0"/>
              </a:rPr>
              <a:t>N</a:t>
            </a:r>
            <a:r>
              <a:rPr lang="tr-TR" sz="2200" b="1" dirty="0" smtClean="0">
                <a:solidFill>
                  <a:srgbClr val="FF0000"/>
                </a:solidFill>
                <a:latin typeface="Times New Roman" panose="02020603050405020304" pitchFamily="18" charset="0"/>
                <a:cs typeface="Times New Roman" panose="02020603050405020304" pitchFamily="18" charset="0"/>
              </a:rPr>
              <a:t>edeniyle Kapalı veya Açık Teklif </a:t>
            </a:r>
          </a:p>
          <a:p>
            <a:pPr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Yöntemleriyle İhalesi </a:t>
            </a:r>
            <a:r>
              <a:rPr lang="tr-TR" sz="2200" b="1" dirty="0">
                <a:solidFill>
                  <a:srgbClr val="FF0000"/>
                </a:solidFill>
                <a:latin typeface="Times New Roman" panose="02020603050405020304" pitchFamily="18" charset="0"/>
                <a:cs typeface="Times New Roman" panose="02020603050405020304" pitchFamily="18" charset="0"/>
              </a:rPr>
              <a:t>U</a:t>
            </a:r>
            <a:r>
              <a:rPr lang="tr-TR" sz="2200" b="1" dirty="0" smtClean="0">
                <a:solidFill>
                  <a:srgbClr val="FF0000"/>
                </a:solidFill>
                <a:latin typeface="Times New Roman" panose="02020603050405020304" pitchFamily="18" charset="0"/>
                <a:cs typeface="Times New Roman" panose="02020603050405020304" pitchFamily="18" charset="0"/>
              </a:rPr>
              <a:t>ygun </a:t>
            </a:r>
            <a:r>
              <a:rPr lang="tr-TR" sz="2200" b="1" dirty="0">
                <a:solidFill>
                  <a:srgbClr val="FF0000"/>
                </a:solidFill>
                <a:latin typeface="Times New Roman" panose="02020603050405020304" pitchFamily="18" charset="0"/>
                <a:cs typeface="Times New Roman" panose="02020603050405020304" pitchFamily="18" charset="0"/>
              </a:rPr>
              <a:t>G</a:t>
            </a:r>
            <a:r>
              <a:rPr lang="tr-TR" sz="2200" b="1" dirty="0" smtClean="0">
                <a:solidFill>
                  <a:srgbClr val="FF0000"/>
                </a:solidFill>
                <a:latin typeface="Times New Roman" panose="02020603050405020304" pitchFamily="18" charset="0"/>
                <a:cs typeface="Times New Roman" panose="02020603050405020304" pitchFamily="18" charset="0"/>
              </a:rPr>
              <a:t>örülmeyen ‘’Devletin Özel Mülkiyetinde ya da Devletin Hüküm </a:t>
            </a:r>
          </a:p>
          <a:p>
            <a:pPr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ve Tasarrufu  altındaki Taşınmazlar ‘’</a:t>
            </a:r>
          </a:p>
        </p:txBody>
      </p:sp>
    </p:spTree>
    <p:extLst>
      <p:ext uri="{BB962C8B-B14F-4D97-AF65-F5344CB8AC3E}">
        <p14:creationId xmlns:p14="http://schemas.microsoft.com/office/powerpoint/2010/main" val="422672481"/>
      </p:ext>
    </p:extLst>
  </p:cSld>
  <p:clrMapOvr>
    <a:masterClrMapping/>
  </p:clrMapOvr>
  <p:transition spd="med">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51581" y="2518278"/>
            <a:ext cx="11705958" cy="3016210"/>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Kiraya Verme </a:t>
            </a:r>
            <a:r>
              <a:rPr lang="tr-TR" sz="2200" dirty="0" smtClean="0">
                <a:solidFill>
                  <a:srgbClr val="FF0000"/>
                </a:solidFill>
                <a:latin typeface="Times New Roman" panose="02020603050405020304" pitchFamily="18" charset="0"/>
                <a:cs typeface="Times New Roman" panose="02020603050405020304" pitchFamily="18" charset="0"/>
              </a:rPr>
              <a:t>İşlemlerinde Peşin Tahsil Edilen Kira Gelirlerinin </a:t>
            </a:r>
            <a:r>
              <a:rPr lang="tr-TR" sz="2200" dirty="0">
                <a:solidFill>
                  <a:srgbClr val="FF0000"/>
                </a:solidFill>
                <a:latin typeface="Times New Roman" panose="02020603050405020304" pitchFamily="18" charset="0"/>
                <a:cs typeface="Times New Roman" panose="02020603050405020304" pitchFamily="18" charset="0"/>
              </a:rPr>
              <a:t>Hatalı </a:t>
            </a:r>
            <a:r>
              <a:rPr lang="tr-TR" sz="2200" dirty="0" smtClean="0">
                <a:solidFill>
                  <a:srgbClr val="FF0000"/>
                </a:solidFill>
                <a:latin typeface="Times New Roman" panose="02020603050405020304" pitchFamily="18" charset="0"/>
                <a:cs typeface="Times New Roman" panose="02020603050405020304" pitchFamily="18" charset="0"/>
              </a:rPr>
              <a:t>Muhasebeleştirilmesi</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(380-480)</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-Kiraya Verme İşlemlerinde Peşin Tahsil E</a:t>
            </a:r>
            <a:r>
              <a:rPr lang="tr-TR" sz="2200" dirty="0" smtClean="0">
                <a:solidFill>
                  <a:srgbClr val="FF0000"/>
                </a:solidFill>
                <a:latin typeface="Times New Roman" panose="02020603050405020304" pitchFamily="18" charset="0"/>
                <a:cs typeface="Times New Roman" panose="02020603050405020304" pitchFamily="18" charset="0"/>
              </a:rPr>
              <a:t>dilmeyen Kira </a:t>
            </a:r>
            <a:r>
              <a:rPr lang="tr-TR" sz="2200" dirty="0">
                <a:solidFill>
                  <a:srgbClr val="FF0000"/>
                </a:solidFill>
                <a:latin typeface="Times New Roman" panose="02020603050405020304" pitchFamily="18" charset="0"/>
                <a:cs typeface="Times New Roman" panose="02020603050405020304" pitchFamily="18" charset="0"/>
              </a:rPr>
              <a:t>G</a:t>
            </a:r>
            <a:r>
              <a:rPr lang="tr-TR" sz="2200" dirty="0" smtClean="0">
                <a:solidFill>
                  <a:srgbClr val="FF0000"/>
                </a:solidFill>
                <a:latin typeface="Times New Roman" panose="02020603050405020304" pitchFamily="18" charset="0"/>
                <a:cs typeface="Times New Roman" panose="02020603050405020304" pitchFamily="18" charset="0"/>
              </a:rPr>
              <a:t>elirlerinin </a:t>
            </a:r>
            <a:r>
              <a:rPr lang="tr-TR" sz="2200" dirty="0">
                <a:solidFill>
                  <a:srgbClr val="FF0000"/>
                </a:solidFill>
                <a:latin typeface="Times New Roman" panose="02020603050405020304" pitchFamily="18" charset="0"/>
                <a:cs typeface="Times New Roman" panose="02020603050405020304" pitchFamily="18" charset="0"/>
              </a:rPr>
              <a:t>Hatalı Muhasebeleştirilmesi</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(990-999-993 )</a:t>
            </a: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0192159"/>
      </p:ext>
    </p:extLst>
  </p:cSld>
  <p:clrMapOvr>
    <a:masterClrMapping/>
  </p:clrMapOvr>
  <p:transition spd="med">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618979" y="3123188"/>
            <a:ext cx="11296357" cy="2446824"/>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-2886 Sayılı Devlet İhale Kanununa Göre Yapılan 3 Yıldan Fazla Süreli Kiralamalarda Bakanlıktan Önceden İzin Alınmaması </a:t>
            </a:r>
            <a:r>
              <a:rPr lang="tr-TR" sz="2200" b="1" dirty="0" smtClean="0">
                <a:solidFill>
                  <a:srgbClr val="FF0000"/>
                </a:solidFill>
                <a:latin typeface="Times New Roman" panose="02020603050405020304" pitchFamily="18" charset="0"/>
                <a:cs typeface="Times New Roman" panose="02020603050405020304" pitchFamily="18" charset="0"/>
              </a:rPr>
              <a:t>2886 / 64. Md</a:t>
            </a:r>
            <a:r>
              <a:rPr lang="tr-TR" sz="2200" dirty="0" smtClean="0">
                <a:solidFill>
                  <a:srgbClr val="FF0000"/>
                </a:solidFill>
                <a:latin typeface="Times New Roman" panose="02020603050405020304" pitchFamily="18" charset="0"/>
                <a:cs typeface="Times New Roman" panose="02020603050405020304" pitchFamily="18" charset="0"/>
              </a:rPr>
              <a:t> ve  </a:t>
            </a:r>
            <a:r>
              <a:rPr lang="tr-TR" sz="2200" b="1" dirty="0" smtClean="0">
                <a:solidFill>
                  <a:srgbClr val="FF0000"/>
                </a:solidFill>
                <a:latin typeface="Times New Roman" panose="02020603050405020304" pitchFamily="18" charset="0"/>
                <a:cs typeface="Times New Roman" panose="02020603050405020304" pitchFamily="18" charset="0"/>
              </a:rPr>
              <a:t>Hazine Taşınmazlarının İdaresi Hakkında Yönetmeliğin  Md 68 « Kiralarda Sözleşme Süresi «</a:t>
            </a:r>
          </a:p>
          <a:p>
            <a:pPr lvl="0"/>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7380649"/>
      </p:ext>
    </p:extLst>
  </p:cSld>
  <p:clrMapOvr>
    <a:masterClrMapping/>
  </p:clrMapOvr>
  <p:transition spd="med">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836342" y="2350181"/>
            <a:ext cx="11028823" cy="4431983"/>
          </a:xfrm>
          <a:prstGeom prst="rect">
            <a:avLst/>
          </a:prstGeom>
        </p:spPr>
        <p:txBody>
          <a:bodyPr wrap="square">
            <a:spAutoFit/>
          </a:bodyPr>
          <a:lstStyle/>
          <a:p>
            <a:pPr lvl="0"/>
            <a:r>
              <a:rPr lang="tr-TR" sz="2200" b="1" dirty="0" smtClean="0">
                <a:solidFill>
                  <a:srgbClr val="FF0000"/>
                </a:solidFill>
                <a:latin typeface="Times New Roman" panose="02020603050405020304" pitchFamily="18" charset="0"/>
                <a:cs typeface="Times New Roman" panose="02020603050405020304" pitchFamily="18" charset="0"/>
              </a:rPr>
              <a:t>Kiralarda </a:t>
            </a:r>
            <a:r>
              <a:rPr lang="tr-TR" sz="2200" b="1" dirty="0">
                <a:solidFill>
                  <a:srgbClr val="FF0000"/>
                </a:solidFill>
                <a:latin typeface="Times New Roman" panose="02020603050405020304" pitchFamily="18" charset="0"/>
                <a:cs typeface="Times New Roman" panose="02020603050405020304" pitchFamily="18" charset="0"/>
              </a:rPr>
              <a:t>sözleşme süresi</a:t>
            </a:r>
            <a:r>
              <a:rPr lang="tr-TR" sz="2200" b="1" dirty="0" smtClean="0">
                <a:solidFill>
                  <a:srgbClr val="FF0000"/>
                </a:solidFill>
                <a:latin typeface="Times New Roman" panose="02020603050405020304" pitchFamily="18" charset="0"/>
                <a:cs typeface="Times New Roman" panose="02020603050405020304" pitchFamily="18" charset="0"/>
              </a:rPr>
              <a:t>:</a:t>
            </a:r>
          </a:p>
          <a:p>
            <a:pPr lvl="0"/>
            <a:endParaRPr lang="tr-TR" b="1" dirty="0">
              <a:solidFill>
                <a:srgbClr val="FF0000"/>
              </a:solidFill>
              <a:latin typeface="Times New Roman" panose="02020603050405020304" pitchFamily="18" charset="0"/>
              <a:cs typeface="Times New Roman" panose="02020603050405020304" pitchFamily="18" charset="0"/>
            </a:endParaRPr>
          </a:p>
          <a:p>
            <a:pPr lvl="0" algn="just"/>
            <a:r>
              <a:rPr lang="tr-TR" dirty="0">
                <a:solidFill>
                  <a:srgbClr val="FF0000"/>
                </a:solidFill>
                <a:latin typeface="Times New Roman" panose="02020603050405020304" pitchFamily="18" charset="0"/>
                <a:cs typeface="Times New Roman" panose="02020603050405020304" pitchFamily="18" charset="0"/>
              </a:rPr>
              <a:t> </a:t>
            </a:r>
            <a:r>
              <a:rPr lang="tr-TR" sz="2200" b="1" dirty="0">
                <a:solidFill>
                  <a:srgbClr val="FF0000"/>
                </a:solidFill>
                <a:latin typeface="Times New Roman" panose="02020603050405020304" pitchFamily="18" charset="0"/>
                <a:cs typeface="Times New Roman" panose="02020603050405020304" pitchFamily="18" charset="0"/>
              </a:rPr>
              <a:t>Madde 64 </a:t>
            </a:r>
            <a:r>
              <a:rPr lang="tr-TR" sz="2200" dirty="0" smtClean="0">
                <a:solidFill>
                  <a:srgbClr val="FF0000"/>
                </a:solidFill>
                <a:latin typeface="Times New Roman" panose="02020603050405020304" pitchFamily="18" charset="0"/>
                <a:cs typeface="Times New Roman" panose="02020603050405020304" pitchFamily="18" charset="0"/>
              </a:rPr>
              <a:t>–</a:t>
            </a:r>
          </a:p>
          <a:p>
            <a:pPr lvl="0" algn="just"/>
            <a:r>
              <a:rPr lang="tr-TR" sz="2200" dirty="0" smtClean="0">
                <a:solidFill>
                  <a:srgbClr val="FF0000"/>
                </a:solidFill>
                <a:latin typeface="Times New Roman" panose="02020603050405020304" pitchFamily="18" charset="0"/>
                <a:cs typeface="Times New Roman" panose="02020603050405020304" pitchFamily="18" charset="0"/>
              </a:rPr>
              <a:t>…………</a:t>
            </a: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Üç </a:t>
            </a:r>
            <a:r>
              <a:rPr lang="tr-TR" sz="2200" b="1" dirty="0">
                <a:solidFill>
                  <a:srgbClr val="FF0000"/>
                </a:solidFill>
                <a:latin typeface="Times New Roman" panose="02020603050405020304" pitchFamily="18" charset="0"/>
                <a:cs typeface="Times New Roman" panose="02020603050405020304" pitchFamily="18" charset="0"/>
              </a:rPr>
              <a:t>yıldan fazla süre ile kiraya verme işlerinde</a:t>
            </a:r>
            <a:r>
              <a:rPr lang="tr-TR" sz="2200" dirty="0">
                <a:solidFill>
                  <a:srgbClr val="FF0000"/>
                </a:solidFill>
                <a:latin typeface="Times New Roman" panose="02020603050405020304" pitchFamily="18" charset="0"/>
                <a:cs typeface="Times New Roman" panose="02020603050405020304" pitchFamily="18" charset="0"/>
              </a:rPr>
              <a:t>, önceden Maliye Bakanlığından izin alınması şarttır. Katma </a:t>
            </a:r>
            <a:r>
              <a:rPr lang="tr-TR" sz="2200" dirty="0" smtClean="0">
                <a:solidFill>
                  <a:srgbClr val="FF0000"/>
                </a:solidFill>
                <a:latin typeface="Times New Roman" panose="02020603050405020304" pitchFamily="18" charset="0"/>
                <a:cs typeface="Times New Roman" panose="02020603050405020304" pitchFamily="18" charset="0"/>
              </a:rPr>
              <a:t>bütçeli idarelerde </a:t>
            </a:r>
            <a:r>
              <a:rPr lang="tr-TR" sz="2200" dirty="0">
                <a:solidFill>
                  <a:srgbClr val="FF0000"/>
                </a:solidFill>
                <a:latin typeface="Times New Roman" panose="02020603050405020304" pitchFamily="18" charset="0"/>
                <a:cs typeface="Times New Roman" panose="02020603050405020304" pitchFamily="18" charset="0"/>
              </a:rPr>
              <a:t>bu izin, idarelerin bağlı bulundukları </a:t>
            </a:r>
            <a:r>
              <a:rPr lang="tr-TR" sz="2200" b="1" dirty="0">
                <a:solidFill>
                  <a:srgbClr val="FF0000"/>
                </a:solidFill>
                <a:latin typeface="Times New Roman" panose="02020603050405020304" pitchFamily="18" charset="0"/>
                <a:cs typeface="Times New Roman" panose="02020603050405020304" pitchFamily="18" charset="0"/>
              </a:rPr>
              <a:t>bakanlıktan alınır. </a:t>
            </a:r>
            <a:r>
              <a:rPr lang="tr-TR" sz="2200" dirty="0">
                <a:solidFill>
                  <a:srgbClr val="FF0000"/>
                </a:solidFill>
                <a:latin typeface="Times New Roman" panose="02020603050405020304" pitchFamily="18" charset="0"/>
                <a:cs typeface="Times New Roman" panose="02020603050405020304" pitchFamily="18" charset="0"/>
              </a:rPr>
              <a:t>Özel İdare ve belediyeler için kendi özel </a:t>
            </a:r>
            <a:r>
              <a:rPr lang="tr-TR" sz="2200" dirty="0" smtClean="0">
                <a:solidFill>
                  <a:srgbClr val="FF0000"/>
                </a:solidFill>
                <a:latin typeface="Times New Roman" panose="02020603050405020304" pitchFamily="18" charset="0"/>
                <a:cs typeface="Times New Roman" panose="02020603050405020304" pitchFamily="18" charset="0"/>
              </a:rPr>
              <a:t>kanunları uygulanır</a:t>
            </a:r>
            <a:r>
              <a:rPr lang="tr-TR" sz="2200" dirty="0">
                <a:solidFill>
                  <a:srgbClr val="FF0000"/>
                </a:solidFill>
                <a:latin typeface="Times New Roman" panose="02020603050405020304" pitchFamily="18" charset="0"/>
                <a:cs typeface="Times New Roman" panose="02020603050405020304" pitchFamily="18" charset="0"/>
              </a:rPr>
              <a:t>.</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        Üç </a:t>
            </a:r>
            <a:r>
              <a:rPr lang="tr-TR" sz="2200" dirty="0">
                <a:solidFill>
                  <a:srgbClr val="FF0000"/>
                </a:solidFill>
                <a:latin typeface="Times New Roman" panose="02020603050405020304" pitchFamily="18" charset="0"/>
                <a:cs typeface="Times New Roman" panose="02020603050405020304" pitchFamily="18" charset="0"/>
              </a:rPr>
              <a:t>yıldan fazla süre ile kiraya verme işlerinde, kira bedeli her yıl şartname ve sözleşmesindeki esaslara göre </a:t>
            </a:r>
            <a:r>
              <a:rPr lang="tr-TR" sz="2200" dirty="0" smtClean="0">
                <a:solidFill>
                  <a:srgbClr val="FF0000"/>
                </a:solidFill>
                <a:latin typeface="Times New Roman" panose="02020603050405020304" pitchFamily="18" charset="0"/>
                <a:cs typeface="Times New Roman" panose="02020603050405020304" pitchFamily="18" charset="0"/>
              </a:rPr>
              <a:t>yeniden tespit </a:t>
            </a:r>
            <a:r>
              <a:rPr lang="tr-TR" sz="2200" dirty="0">
                <a:solidFill>
                  <a:srgbClr val="FF0000"/>
                </a:solidFill>
                <a:latin typeface="Times New Roman" panose="02020603050405020304" pitchFamily="18" charset="0"/>
                <a:cs typeface="Times New Roman" panose="02020603050405020304" pitchFamily="18" charset="0"/>
              </a:rPr>
              <a:t>edilir</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2786853"/>
      </p:ext>
    </p:extLst>
  </p:cSld>
  <p:clrMapOvr>
    <a:masterClrMapping/>
  </p:clrMapOvr>
  <p:transition spd="med">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401523" y="2129161"/>
            <a:ext cx="11626354" cy="1615827"/>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-Kiraya Verilen Gayrimenkuller İçin Maliye Bakanlığı Tarafından Belirlenen Kira Artışının Yapılmaması. </a:t>
            </a:r>
            <a:r>
              <a:rPr lang="tr-TR" sz="2200" b="1" dirty="0" smtClean="0">
                <a:solidFill>
                  <a:srgbClr val="FF0000"/>
                </a:solidFill>
                <a:latin typeface="Times New Roman" panose="02020603050405020304" pitchFamily="18" charset="0"/>
                <a:cs typeface="Times New Roman" panose="02020603050405020304" pitchFamily="18" charset="0"/>
              </a:rPr>
              <a:t>(Hazine Taşınmazlarının İdaresi </a:t>
            </a:r>
            <a:r>
              <a:rPr lang="tr-TR" sz="2200" b="1" dirty="0" err="1" smtClean="0">
                <a:solidFill>
                  <a:srgbClr val="FF0000"/>
                </a:solidFill>
                <a:latin typeface="Times New Roman" panose="02020603050405020304" pitchFamily="18" charset="0"/>
                <a:cs typeface="Times New Roman" panose="02020603050405020304" pitchFamily="18" charset="0"/>
              </a:rPr>
              <a:t>Hk</a:t>
            </a:r>
            <a:r>
              <a:rPr lang="tr-TR" sz="2200" b="1" dirty="0" smtClean="0">
                <a:solidFill>
                  <a:srgbClr val="FF0000"/>
                </a:solidFill>
                <a:latin typeface="Times New Roman" panose="02020603050405020304" pitchFamily="18" charset="0"/>
                <a:cs typeface="Times New Roman" panose="02020603050405020304" pitchFamily="18" charset="0"/>
              </a:rPr>
              <a:t>. </a:t>
            </a:r>
            <a:r>
              <a:rPr lang="tr-TR" sz="2200" b="1" dirty="0" err="1" smtClean="0">
                <a:solidFill>
                  <a:srgbClr val="FF0000"/>
                </a:solidFill>
                <a:latin typeface="Times New Roman" panose="02020603050405020304" pitchFamily="18" charset="0"/>
                <a:cs typeface="Times New Roman" panose="02020603050405020304" pitchFamily="18" charset="0"/>
              </a:rPr>
              <a:t>Yön.Md</a:t>
            </a:r>
            <a:r>
              <a:rPr lang="tr-TR" sz="2200" b="1" dirty="0" smtClean="0">
                <a:solidFill>
                  <a:srgbClr val="FF0000"/>
                </a:solidFill>
                <a:latin typeface="Times New Roman" panose="02020603050405020304" pitchFamily="18" charset="0"/>
                <a:cs typeface="Times New Roman" panose="02020603050405020304" pitchFamily="18" charset="0"/>
              </a:rPr>
              <a:t>. 14 ve </a:t>
            </a:r>
            <a:r>
              <a:rPr lang="tr-TR" sz="2200" b="1" dirty="0">
                <a:solidFill>
                  <a:srgbClr val="FF0000"/>
                </a:solidFill>
                <a:latin typeface="Times New Roman" panose="02020603050405020304" pitchFamily="18" charset="0"/>
                <a:cs typeface="Times New Roman" panose="02020603050405020304" pitchFamily="18" charset="0"/>
              </a:rPr>
              <a:t>300 Seri </a:t>
            </a:r>
            <a:r>
              <a:rPr lang="tr-TR" sz="2200" b="1" dirty="0" err="1">
                <a:solidFill>
                  <a:srgbClr val="FF0000"/>
                </a:solidFill>
                <a:latin typeface="Times New Roman" panose="02020603050405020304" pitchFamily="18" charset="0"/>
                <a:cs typeface="Times New Roman" panose="02020603050405020304" pitchFamily="18" charset="0"/>
              </a:rPr>
              <a:t>Nolu</a:t>
            </a:r>
            <a:r>
              <a:rPr lang="tr-TR" sz="2200" b="1" dirty="0">
                <a:solidFill>
                  <a:srgbClr val="FF0000"/>
                </a:solidFill>
                <a:latin typeface="Times New Roman" panose="02020603050405020304" pitchFamily="18" charset="0"/>
                <a:cs typeface="Times New Roman" panose="02020603050405020304" pitchFamily="18" charset="0"/>
              </a:rPr>
              <a:t> Milli Emlak Genel </a:t>
            </a:r>
            <a:r>
              <a:rPr lang="tr-TR" sz="2200" b="1" smtClean="0">
                <a:solidFill>
                  <a:srgbClr val="FF0000"/>
                </a:solidFill>
                <a:latin typeface="Times New Roman" panose="02020603050405020304" pitchFamily="18" charset="0"/>
                <a:cs typeface="Times New Roman" panose="02020603050405020304" pitchFamily="18" charset="0"/>
              </a:rPr>
              <a:t>Tebliği :TÜİK </a:t>
            </a:r>
            <a:r>
              <a:rPr lang="tr-TR" sz="2200" b="1" dirty="0" smtClean="0">
                <a:solidFill>
                  <a:srgbClr val="FF0000"/>
                </a:solidFill>
                <a:latin typeface="Times New Roman" panose="02020603050405020304" pitchFamily="18" charset="0"/>
                <a:cs typeface="Times New Roman" panose="02020603050405020304" pitchFamily="18" charset="0"/>
              </a:rPr>
              <a:t>Yayınlanan ÜFE Oranında Artış  Yapılmalı )</a:t>
            </a:r>
            <a:endParaRPr lang="tr-TR" dirty="0" smtClean="0">
              <a:solidFill>
                <a:srgbClr val="FF0000"/>
              </a:solidFill>
              <a:latin typeface="Times New Roman" panose="02020603050405020304" pitchFamily="18" charset="0"/>
              <a:cs typeface="Times New Roman" panose="02020603050405020304" pitchFamily="18" charset="0"/>
            </a:endParaRPr>
          </a:p>
        </p:txBody>
      </p:sp>
      <p:graphicFrame>
        <p:nvGraphicFramePr>
          <p:cNvPr id="4" name="Tablo 3"/>
          <p:cNvGraphicFramePr>
            <a:graphicFrameLocks noGrp="1"/>
          </p:cNvGraphicFramePr>
          <p:nvPr>
            <p:extLst>
              <p:ext uri="{D42A27DB-BD31-4B8C-83A1-F6EECF244321}">
                <p14:modId xmlns:p14="http://schemas.microsoft.com/office/powerpoint/2010/main" val="2321585234"/>
              </p:ext>
            </p:extLst>
          </p:nvPr>
        </p:nvGraphicFramePr>
        <p:xfrm>
          <a:off x="956603" y="4197863"/>
          <a:ext cx="9622302" cy="2036699"/>
        </p:xfrm>
        <a:graphic>
          <a:graphicData uri="http://schemas.openxmlformats.org/drawingml/2006/table">
            <a:tbl>
              <a:tblPr firstRow="1" firstCol="1" bandRow="1">
                <a:tableStyleId>{5C22544A-7EE6-4342-B048-85BDC9FD1C3A}</a:tableStyleId>
              </a:tblPr>
              <a:tblGrid>
                <a:gridCol w="1765975">
                  <a:extLst>
                    <a:ext uri="{9D8B030D-6E8A-4147-A177-3AD203B41FA5}">
                      <a16:colId xmlns:a16="http://schemas.microsoft.com/office/drawing/2014/main" val="457334507"/>
                    </a:ext>
                  </a:extLst>
                </a:gridCol>
                <a:gridCol w="7856327">
                  <a:extLst>
                    <a:ext uri="{9D8B030D-6E8A-4147-A177-3AD203B41FA5}">
                      <a16:colId xmlns:a16="http://schemas.microsoft.com/office/drawing/2014/main" val="1006817859"/>
                    </a:ext>
                  </a:extLst>
                </a:gridCol>
              </a:tblGrid>
              <a:tr h="0">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Yüksek Öğretim Kurumları</a:t>
                      </a:r>
                      <a:r>
                        <a:rPr lang="tr-TR" sz="1200" u="none" strike="noStrike" dirty="0">
                          <a:effectLst/>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08722885"/>
                  </a:ext>
                </a:extLst>
              </a:tr>
              <a:tr h="0">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2011</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99068863"/>
                  </a:ext>
                </a:extLst>
              </a:tr>
              <a:tr h="0">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1846091"/>
                  </a:ext>
                </a:extLst>
              </a:tr>
              <a:tr h="0">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35080</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38808204"/>
                  </a:ext>
                </a:extLst>
              </a:tr>
              <a:tr h="0">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92</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665683116"/>
                  </a:ext>
                </a:extLst>
              </a:tr>
              <a:tr h="0">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12.2.2013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745296"/>
                  </a:ext>
                </a:extLst>
              </a:tr>
              <a:tr h="0">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Çeşitli Konuları İlgilendiren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81854803"/>
                  </a:ext>
                </a:extLst>
              </a:tr>
            </a:tbl>
          </a:graphicData>
        </a:graphic>
      </p:graphicFrame>
    </p:spTree>
    <p:extLst>
      <p:ext uri="{BB962C8B-B14F-4D97-AF65-F5344CB8AC3E}">
        <p14:creationId xmlns:p14="http://schemas.microsoft.com/office/powerpoint/2010/main" val="4137273480"/>
      </p:ext>
    </p:extLst>
  </p:cSld>
  <p:clrMapOvr>
    <a:masterClrMapping/>
  </p:clrMapOvr>
  <p:transition spd="med">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29151" y="3394557"/>
            <a:ext cx="11843133" cy="1892826"/>
          </a:xfrm>
          <a:prstGeom prst="rect">
            <a:avLst/>
          </a:prstGeom>
        </p:spPr>
        <p:txBody>
          <a:bodyPr wrap="square">
            <a:spAutoFit/>
          </a:bodyPr>
          <a:lstStyle/>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-Kirasını Yatırmamayı Alışkanlık Haline Getiren Bazı Kiracılara Kira Sözleşmesi Hükümlerinde Yer Almasına Rağmen Tahliye Hükümlerinin Uygulanmaması</a:t>
            </a:r>
            <a:r>
              <a:rPr lang="tr-TR" sz="2200" b="1" dirty="0" smtClean="0">
                <a:solidFill>
                  <a:srgbClr val="FF0000"/>
                </a:solidFill>
                <a:latin typeface="Times New Roman" panose="02020603050405020304" pitchFamily="18" charset="0"/>
                <a:cs typeface="Times New Roman" panose="02020603050405020304" pitchFamily="18" charset="0"/>
              </a:rPr>
              <a:t>, </a:t>
            </a:r>
          </a:p>
          <a:p>
            <a:pPr algn="just">
              <a:lnSpc>
                <a:spcPct val="150000"/>
              </a:lnSpc>
            </a:pPr>
            <a:endParaRPr lang="tr-TR" sz="2200" b="1" dirty="0">
              <a:solidFill>
                <a:srgbClr val="FF0000"/>
              </a:solidFill>
              <a:latin typeface="Times New Roman" panose="02020603050405020304" pitchFamily="18" charset="0"/>
              <a:cs typeface="Times New Roman" panose="02020603050405020304" pitchFamily="18" charset="0"/>
            </a:endParaRPr>
          </a:p>
          <a:p>
            <a:pPr lvl="0"/>
            <a:endParaRPr lang="tr-TR"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131133"/>
      </p:ext>
    </p:extLst>
  </p:cSld>
  <p:clrMapOvr>
    <a:masterClrMapping/>
  </p:clrMapOvr>
  <p:transition spd="med">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43219" y="1875246"/>
            <a:ext cx="11843133" cy="4478149"/>
          </a:xfrm>
          <a:prstGeom prst="rect">
            <a:avLst/>
          </a:prstGeom>
        </p:spPr>
        <p:txBody>
          <a:bodyPr wrap="square">
            <a:spAutoFit/>
          </a:bodyPr>
          <a:lstStyle/>
          <a:p>
            <a:endParaRPr lang="tr-TR" b="1"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b="1" dirty="0" smtClean="0">
                <a:solidFill>
                  <a:srgbClr val="FF0000"/>
                </a:solidFill>
                <a:latin typeface="Times New Roman" panose="02020603050405020304" pitchFamily="18" charset="0"/>
                <a:cs typeface="Times New Roman" panose="02020603050405020304" pitchFamily="18" charset="0"/>
              </a:rPr>
              <a:t>-</a:t>
            </a:r>
            <a:r>
              <a:rPr lang="tr-TR" sz="2200" dirty="0" smtClean="0">
                <a:solidFill>
                  <a:srgbClr val="FF0000"/>
                </a:solidFill>
                <a:latin typeface="Times New Roman" panose="02020603050405020304" pitchFamily="18" charset="0"/>
                <a:cs typeface="Times New Roman" panose="02020603050405020304" pitchFamily="18" charset="0"/>
              </a:rPr>
              <a:t>Kiralamalara Ait Sözleşmelerde Tahsilat Süresi Ve Cezai Yükümlülüğün Belirlenmemesi Ve Gecikme Cezası Uygulanmaması</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a:t>
            </a:r>
            <a:r>
              <a:rPr lang="tr-TR" sz="2200" b="1" dirty="0">
                <a:solidFill>
                  <a:srgbClr val="FF0000"/>
                </a:solidFill>
                <a:latin typeface="Times New Roman" panose="02020603050405020304" pitchFamily="18" charset="0"/>
                <a:cs typeface="Times New Roman" panose="02020603050405020304" pitchFamily="18" charset="0"/>
              </a:rPr>
              <a:t>Hazine Taşınmazlarının İdaresi Hakkında </a:t>
            </a:r>
            <a:r>
              <a:rPr lang="tr-TR" sz="2200" b="1" dirty="0" smtClean="0">
                <a:solidFill>
                  <a:srgbClr val="FF0000"/>
                </a:solidFill>
                <a:latin typeface="Times New Roman" panose="02020603050405020304" pitchFamily="18" charset="0"/>
                <a:cs typeface="Times New Roman" panose="02020603050405020304" pitchFamily="18" charset="0"/>
              </a:rPr>
              <a:t>Yönetmeliğin «Vadesinde </a:t>
            </a:r>
            <a:r>
              <a:rPr lang="tr-TR" sz="2200" b="1" dirty="0">
                <a:solidFill>
                  <a:srgbClr val="FF0000"/>
                </a:solidFill>
                <a:latin typeface="Times New Roman" panose="02020603050405020304" pitchFamily="18" charset="0"/>
                <a:cs typeface="Times New Roman" panose="02020603050405020304" pitchFamily="18" charset="0"/>
              </a:rPr>
              <a:t>ödenmeyen bedeller ve hasılat payları </a:t>
            </a:r>
            <a:r>
              <a:rPr lang="tr-TR" sz="2200" b="1" dirty="0" smtClean="0">
                <a:solidFill>
                  <a:srgbClr val="FF0000"/>
                </a:solidFill>
                <a:latin typeface="Times New Roman" panose="02020603050405020304" pitchFamily="18" charset="0"/>
                <a:cs typeface="Times New Roman" panose="02020603050405020304" pitchFamily="18" charset="0"/>
              </a:rPr>
              <a:t>«başlıklı </a:t>
            </a:r>
            <a:r>
              <a:rPr lang="tr-TR" sz="2200" b="1" dirty="0">
                <a:solidFill>
                  <a:srgbClr val="FF0000"/>
                </a:solidFill>
                <a:latin typeface="Times New Roman" panose="02020603050405020304" pitchFamily="18" charset="0"/>
                <a:cs typeface="Times New Roman" panose="02020603050405020304" pitchFamily="18" charset="0"/>
              </a:rPr>
              <a:t>15 inci maddesinde : </a:t>
            </a:r>
            <a:r>
              <a:rPr lang="tr-TR" sz="2200" dirty="0">
                <a:solidFill>
                  <a:srgbClr val="FF0000"/>
                </a:solidFill>
                <a:latin typeface="Times New Roman" panose="02020603050405020304" pitchFamily="18" charset="0"/>
                <a:cs typeface="Times New Roman" panose="02020603050405020304" pitchFamily="18" charset="0"/>
              </a:rPr>
              <a:t>Vadesinde Ödenmeyen Alacaklara ; Amme Alacaklarının Tahsili Usulü Hakkında Kanunun 51 ‘inci Md. Göre Gecikme Cezası uygulanır.)</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endParaRPr lang="tr-TR" dirty="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a:p>
            <a:pPr lvl="0"/>
            <a:endParaRPr lang="tr-TR"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9767231"/>
      </p:ext>
    </p:extLst>
  </p:cSld>
  <p:clrMapOvr>
    <a:masterClrMapping/>
  </p:clrMapOvr>
  <p:transition spd="med">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294750" y="0"/>
            <a:ext cx="2695576" cy="1615500"/>
          </a:xfrm>
          <a:prstGeom prst="rect">
            <a:avLst/>
          </a:prstGeom>
        </p:spPr>
      </p:pic>
      <p:sp>
        <p:nvSpPr>
          <p:cNvPr id="3" name="Dikdörtgen 2"/>
          <p:cNvSpPr/>
          <p:nvPr/>
        </p:nvSpPr>
        <p:spPr>
          <a:xfrm>
            <a:off x="1610751" y="1347484"/>
            <a:ext cx="10086975" cy="2462213"/>
          </a:xfrm>
          <a:prstGeom prst="rect">
            <a:avLst/>
          </a:prstGeom>
        </p:spPr>
        <p:txBody>
          <a:bodyPr wrap="square">
            <a:spAutoFit/>
          </a:bodyPr>
          <a:lstStyle/>
          <a:p>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-Bazı Kamu İdarelerince Kiraya Verilen Taşınmazlara Ait Elektrik, Su Ve Doğalgaz Giderlerinin Biri, Birkaçı Ya Da Tamamı, Kiracı Tarafından Ödenmesi Gerekirken Kamu İdaresi Tarafından </a:t>
            </a:r>
            <a:r>
              <a:rPr lang="tr-TR" sz="2200" dirty="0" smtClean="0">
                <a:solidFill>
                  <a:srgbClr val="FF0000"/>
                </a:solidFill>
                <a:latin typeface="Times New Roman" panose="02020603050405020304" pitchFamily="18" charset="0"/>
                <a:cs typeface="Times New Roman" panose="02020603050405020304" pitchFamily="18" charset="0"/>
              </a:rPr>
              <a:t>Ödenmesi</a:t>
            </a:r>
            <a:endParaRPr lang="tr-TR" dirty="0" smtClean="0"/>
          </a:p>
        </p:txBody>
      </p:sp>
      <p:graphicFrame>
        <p:nvGraphicFramePr>
          <p:cNvPr id="4" name="Tablo 3"/>
          <p:cNvGraphicFramePr>
            <a:graphicFrameLocks noGrp="1"/>
          </p:cNvGraphicFramePr>
          <p:nvPr>
            <p:extLst>
              <p:ext uri="{D42A27DB-BD31-4B8C-83A1-F6EECF244321}">
                <p14:modId xmlns:p14="http://schemas.microsoft.com/office/powerpoint/2010/main" val="1877414909"/>
              </p:ext>
            </p:extLst>
          </p:nvPr>
        </p:nvGraphicFramePr>
        <p:xfrm>
          <a:off x="1979020" y="4257766"/>
          <a:ext cx="8096250" cy="2036699"/>
        </p:xfrm>
        <a:graphic>
          <a:graphicData uri="http://schemas.openxmlformats.org/drawingml/2006/table">
            <a:tbl>
              <a:tblPr firstRow="1" firstCol="1" bandRow="1">
                <a:tableStyleId>{5C22544A-7EE6-4342-B048-85BDC9FD1C3A}</a:tableStyleId>
              </a:tblPr>
              <a:tblGrid>
                <a:gridCol w="1485900">
                  <a:extLst>
                    <a:ext uri="{9D8B030D-6E8A-4147-A177-3AD203B41FA5}">
                      <a16:colId xmlns:a16="http://schemas.microsoft.com/office/drawing/2014/main" val="3020044415"/>
                    </a:ext>
                  </a:extLst>
                </a:gridCol>
                <a:gridCol w="6610350">
                  <a:extLst>
                    <a:ext uri="{9D8B030D-6E8A-4147-A177-3AD203B41FA5}">
                      <a16:colId xmlns:a16="http://schemas.microsoft.com/office/drawing/2014/main" val="3057205581"/>
                    </a:ext>
                  </a:extLst>
                </a:gridCol>
              </a:tblGrid>
              <a:tr h="0">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Yüksek Öğretim Kurumları</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32885737"/>
                  </a:ext>
                </a:extLst>
              </a:tr>
              <a:tr h="0">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2013</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110744150"/>
                  </a:ext>
                </a:extLst>
              </a:tr>
              <a:tr h="0">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349249682"/>
                  </a:ext>
                </a:extLst>
              </a:tr>
              <a:tr h="0">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35289</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52132049"/>
                  </a:ext>
                </a:extLst>
              </a:tr>
              <a:tr h="0">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133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635742401"/>
                  </a:ext>
                </a:extLst>
              </a:tr>
              <a:tr h="0">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5.2.2015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801509733"/>
                  </a:ext>
                </a:extLst>
              </a:tr>
              <a:tr h="0">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Çeşitli Konuları İlgilendiren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78800080"/>
                  </a:ext>
                </a:extLst>
              </a:tr>
            </a:tbl>
          </a:graphicData>
        </a:graphic>
      </p:graphicFrame>
    </p:spTree>
    <p:extLst>
      <p:ext uri="{BB962C8B-B14F-4D97-AF65-F5344CB8AC3E}">
        <p14:creationId xmlns:p14="http://schemas.microsoft.com/office/powerpoint/2010/main" val="883631054"/>
      </p:ext>
    </p:extLst>
  </p:cSld>
  <p:clrMapOvr>
    <a:masterClrMapping/>
  </p:clrMapOvr>
  <p:transition spd="med">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74574" y="1909946"/>
            <a:ext cx="11204154" cy="5186035"/>
          </a:xfrm>
          <a:prstGeom prst="rect">
            <a:avLst/>
          </a:prstGeom>
        </p:spPr>
        <p:txBody>
          <a:bodyPr wrap="square">
            <a:spAutoFit/>
          </a:bodyPr>
          <a:lstStyle/>
          <a:p>
            <a:pPr lvl="0"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-Kiraya </a:t>
            </a:r>
            <a:r>
              <a:rPr lang="tr-TR" sz="2200" b="1" dirty="0">
                <a:solidFill>
                  <a:srgbClr val="FF0000"/>
                </a:solidFill>
                <a:latin typeface="Times New Roman" panose="02020603050405020304" pitchFamily="18" charset="0"/>
                <a:cs typeface="Times New Roman" panose="02020603050405020304" pitchFamily="18" charset="0"/>
              </a:rPr>
              <a:t>Verilen Taşınmazlar İçin Belirlenen Tahmini Kira Bedeline Elektrik, Isınma ve Su vb. Giderlerin İlave </a:t>
            </a:r>
            <a:r>
              <a:rPr lang="tr-TR" sz="2200" b="1" dirty="0" smtClean="0">
                <a:solidFill>
                  <a:srgbClr val="FF0000"/>
                </a:solidFill>
                <a:latin typeface="Times New Roman" panose="02020603050405020304" pitchFamily="18" charset="0"/>
                <a:cs typeface="Times New Roman" panose="02020603050405020304" pitchFamily="18" charset="0"/>
              </a:rPr>
              <a:t>Edilmemesi</a:t>
            </a:r>
          </a:p>
          <a:p>
            <a:pPr algn="just"/>
            <a:r>
              <a:rPr lang="tr-TR" sz="2200" b="1" dirty="0"/>
              <a:t>        </a:t>
            </a: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                                  Hazine </a:t>
            </a:r>
            <a:r>
              <a:rPr lang="tr-TR" sz="2200" b="1" dirty="0">
                <a:solidFill>
                  <a:srgbClr val="FF0000"/>
                </a:solidFill>
                <a:latin typeface="Times New Roman" panose="02020603050405020304" pitchFamily="18" charset="0"/>
                <a:cs typeface="Times New Roman" panose="02020603050405020304" pitchFamily="18" charset="0"/>
              </a:rPr>
              <a:t>Taşınmazlarının İdaresi Hakkında </a:t>
            </a:r>
            <a:r>
              <a:rPr lang="tr-TR" sz="2200" b="1" dirty="0" smtClean="0">
                <a:solidFill>
                  <a:srgbClr val="FF0000"/>
                </a:solidFill>
                <a:latin typeface="Times New Roman" panose="02020603050405020304" pitchFamily="18" charset="0"/>
                <a:cs typeface="Times New Roman" panose="02020603050405020304" pitchFamily="18" charset="0"/>
              </a:rPr>
              <a:t>Yönetmelik</a:t>
            </a:r>
          </a:p>
          <a:p>
            <a:pPr algn="just"/>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                                                     Tahsisli </a:t>
            </a:r>
            <a:r>
              <a:rPr lang="tr-TR" sz="2200" b="1" dirty="0">
                <a:solidFill>
                  <a:srgbClr val="FF0000"/>
                </a:solidFill>
                <a:latin typeface="Times New Roman" panose="02020603050405020304" pitchFamily="18" charset="0"/>
                <a:cs typeface="Times New Roman" panose="02020603050405020304" pitchFamily="18" charset="0"/>
              </a:rPr>
              <a:t>ve kiralanmış yerlerdeki </a:t>
            </a:r>
            <a:r>
              <a:rPr lang="tr-TR" sz="2200" b="1" dirty="0" smtClean="0">
                <a:solidFill>
                  <a:srgbClr val="FF0000"/>
                </a:solidFill>
                <a:latin typeface="Times New Roman" panose="02020603050405020304" pitchFamily="18" charset="0"/>
                <a:cs typeface="Times New Roman" panose="02020603050405020304" pitchFamily="18" charset="0"/>
              </a:rPr>
              <a:t>işlemler</a:t>
            </a:r>
            <a:endParaRPr lang="tr-TR" sz="2200" b="1"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             </a:t>
            </a:r>
            <a:r>
              <a:rPr lang="tr-TR" sz="2200" b="1" dirty="0">
                <a:solidFill>
                  <a:srgbClr val="FF0000"/>
                </a:solidFill>
                <a:latin typeface="Times New Roman" panose="02020603050405020304" pitchFamily="18" charset="0"/>
                <a:cs typeface="Times New Roman" panose="02020603050405020304" pitchFamily="18" charset="0"/>
              </a:rPr>
              <a:t>MADDE 70 </a:t>
            </a:r>
            <a:r>
              <a:rPr lang="tr-TR" sz="2200" dirty="0">
                <a:solidFill>
                  <a:srgbClr val="FF0000"/>
                </a:solidFill>
                <a:latin typeface="Times New Roman" panose="02020603050405020304" pitchFamily="18" charset="0"/>
                <a:cs typeface="Times New Roman" panose="02020603050405020304" pitchFamily="18" charset="0"/>
              </a:rPr>
              <a:t>– (1) Tahsisli taşınmazlar ile kamu hizmeti görülmek üzere genel bütçe kapsamındaki kamu idarelerince kiralanmış olan taşınmazların ticari amaçla kullanılması mümkün olan yerler, tasarruf eden kuruluş amirinin görüşü alınmak suretiyle, ilde defterdarın, ilçede kaymakamın onayı ile İdarece kiraya verilebilir.</a:t>
            </a:r>
          </a:p>
          <a:p>
            <a:pPr algn="just"/>
            <a:r>
              <a:rPr lang="tr-TR" sz="2200" dirty="0">
                <a:solidFill>
                  <a:srgbClr val="FF0000"/>
                </a:solidFill>
                <a:latin typeface="Times New Roman" panose="02020603050405020304" pitchFamily="18" charset="0"/>
                <a:cs typeface="Times New Roman" panose="02020603050405020304" pitchFamily="18" charset="0"/>
              </a:rPr>
              <a:t>             (2) Bu yerlerin elektrik, su, doğalgaz, ısınma tesisatı mümkünse binanın genel tesisatından ayrılır. Tesisatın teknik bakımdan müstakil hâle getirilmesinin mümkün olmaması hâlinde, tahmin edilen bedelin tespit ve takdirinde elektrik, su, doğalgaz ve ısınma giderleri de ayrıca belirlenir.</a:t>
            </a:r>
          </a:p>
          <a:p>
            <a:pPr lvl="0" algn="just">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a:p>
            <a:pPr lvl="0" algn="just"/>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4991024"/>
      </p:ext>
    </p:extLst>
  </p:cSld>
  <p:clrMapOvr>
    <a:masterClrMapping/>
  </p:clrMapOvr>
  <p:transition spd="med">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20338" y="1802443"/>
            <a:ext cx="11777031" cy="3323987"/>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-Taşınmazların 2886 Sayılı Yasaya Göre İhale Edilirken İhale İlanları Ve Kira Sözleşmelerinde </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Taşınmaza Ait Tapu Kayıtlarının, Taşınmazın Yeri, Sınırı Ve Yüzölçümü Gibi Bilgilerin Tam </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Olmaması,</a:t>
            </a: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-Taşınmazların </a:t>
            </a:r>
            <a:r>
              <a:rPr lang="tr-TR" sz="2200" dirty="0">
                <a:solidFill>
                  <a:srgbClr val="FF0000"/>
                </a:solidFill>
                <a:latin typeface="Times New Roman" panose="02020603050405020304" pitchFamily="18" charset="0"/>
                <a:cs typeface="Times New Roman" panose="02020603050405020304" pitchFamily="18" charset="0"/>
              </a:rPr>
              <a:t>Kiraya Verilmesine İlişkin Düzenlenen Şartname Ve Sözleşmelerde, Kiralanacak Alanın </a:t>
            </a:r>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Fiziksel </a:t>
            </a:r>
            <a:r>
              <a:rPr lang="tr-TR" sz="2200" dirty="0">
                <a:solidFill>
                  <a:srgbClr val="FF0000"/>
                </a:solidFill>
                <a:latin typeface="Times New Roman" panose="02020603050405020304" pitchFamily="18" charset="0"/>
                <a:cs typeface="Times New Roman" panose="02020603050405020304" pitchFamily="18" charset="0"/>
              </a:rPr>
              <a:t>Özelliklerinin (Açık Ve Kapalı Alanı, Yol Vs.) Açık Olarak Belirlenmemesi </a:t>
            </a:r>
            <a:r>
              <a:rPr lang="tr-TR" sz="2200" dirty="0" smtClean="0">
                <a:solidFill>
                  <a:srgbClr val="FF0000"/>
                </a:solidFill>
                <a:latin typeface="Times New Roman" panose="02020603050405020304" pitchFamily="18" charset="0"/>
                <a:cs typeface="Times New Roman" panose="02020603050405020304" pitchFamily="18" charset="0"/>
              </a:rPr>
              <a:t>,</a:t>
            </a: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583857"/>
      </p:ext>
    </p:extLst>
  </p:cSld>
  <p:clrMapOvr>
    <a:masterClrMapping/>
  </p:clrMapOvr>
  <p:transition spd="med">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731521" y="2695818"/>
            <a:ext cx="10789920" cy="3139321"/>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-Avans </a:t>
            </a:r>
            <a:r>
              <a:rPr lang="tr-TR" sz="2200" dirty="0">
                <a:solidFill>
                  <a:srgbClr val="FF0000"/>
                </a:solidFill>
                <a:latin typeface="Times New Roman" panose="02020603050405020304" pitchFamily="18" charset="0"/>
                <a:cs typeface="Times New Roman" panose="02020603050405020304" pitchFamily="18" charset="0"/>
              </a:rPr>
              <a:t>Limitlerinin </a:t>
            </a:r>
            <a:r>
              <a:rPr lang="tr-TR" sz="2200" dirty="0" smtClean="0">
                <a:solidFill>
                  <a:srgbClr val="FF0000"/>
                </a:solidFill>
                <a:latin typeface="Times New Roman" panose="02020603050405020304" pitchFamily="18" charset="0"/>
                <a:cs typeface="Times New Roman" panose="02020603050405020304" pitchFamily="18" charset="0"/>
              </a:rPr>
              <a:t>Aşılması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(Bütçe Kanununa Ekli ‘’Çeşitli Kanunlara Göre Bütçe Kanunlarında Gösterilmesi Gereken Parasal Sınırlara Ait Cetvel ‘’i Cetvelindeki Avans Sınırının Aşılması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-Kredi </a:t>
            </a:r>
            <a:r>
              <a:rPr lang="tr-TR" sz="2200" dirty="0">
                <a:solidFill>
                  <a:srgbClr val="FF0000"/>
                </a:solidFill>
                <a:latin typeface="Times New Roman" panose="02020603050405020304" pitchFamily="18" charset="0"/>
                <a:cs typeface="Times New Roman" panose="02020603050405020304" pitchFamily="18" charset="0"/>
              </a:rPr>
              <a:t>Artıklarının Zamanında İade Edilmemesi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Ön Ödemeler Usul ve Esasları Hakkında Yönetmeliğin </a:t>
            </a:r>
            <a:r>
              <a:rPr lang="tr-TR" sz="2200" b="1" dirty="0" smtClean="0">
                <a:solidFill>
                  <a:srgbClr val="FF0000"/>
                </a:solidFill>
                <a:latin typeface="Times New Roman" panose="02020603050405020304" pitchFamily="18" charset="0"/>
                <a:cs typeface="Times New Roman" panose="02020603050405020304" pitchFamily="18" charset="0"/>
              </a:rPr>
              <a:t>«Ön Ödemelerde Mahsup Süresi ve Sorumluluk </a:t>
            </a: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Başlıklı 11.Md.</a:t>
            </a:r>
          </a:p>
        </p:txBody>
      </p:sp>
    </p:spTree>
    <p:extLst>
      <p:ext uri="{BB962C8B-B14F-4D97-AF65-F5344CB8AC3E}">
        <p14:creationId xmlns:p14="http://schemas.microsoft.com/office/powerpoint/2010/main" val="2956487394"/>
      </p:ext>
    </p:extLst>
  </p:cSld>
  <p:clrMapOvr>
    <a:masterClrMapping/>
  </p:clrMapOvr>
  <p:transition spd="med">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480621" y="558258"/>
            <a:ext cx="9410699" cy="1150571"/>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p:txBody>
      </p:sp>
      <p:graphicFrame>
        <p:nvGraphicFramePr>
          <p:cNvPr id="4" name="Tablo 3"/>
          <p:cNvGraphicFramePr>
            <a:graphicFrameLocks noGrp="1"/>
          </p:cNvGraphicFramePr>
          <p:nvPr/>
        </p:nvGraphicFramePr>
        <p:xfrm>
          <a:off x="1688449" y="4291165"/>
          <a:ext cx="8096250" cy="2036699"/>
        </p:xfrm>
        <a:graphic>
          <a:graphicData uri="http://schemas.openxmlformats.org/drawingml/2006/table">
            <a:tbl>
              <a:tblPr firstRow="1" firstCol="1" bandRow="1">
                <a:tableStyleId>{5C22544A-7EE6-4342-B048-85BDC9FD1C3A}</a:tableStyleId>
              </a:tblPr>
              <a:tblGrid>
                <a:gridCol w="1485900">
                  <a:extLst>
                    <a:ext uri="{9D8B030D-6E8A-4147-A177-3AD203B41FA5}">
                      <a16:colId xmlns:a16="http://schemas.microsoft.com/office/drawing/2014/main" val="2286419038"/>
                    </a:ext>
                  </a:extLst>
                </a:gridCol>
                <a:gridCol w="6610350">
                  <a:extLst>
                    <a:ext uri="{9D8B030D-6E8A-4147-A177-3AD203B41FA5}">
                      <a16:colId xmlns:a16="http://schemas.microsoft.com/office/drawing/2014/main" val="1358599797"/>
                    </a:ext>
                  </a:extLst>
                </a:gridCol>
              </a:tblGrid>
              <a:tr h="0">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Yüksek Öğretim Kurumları</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143184853"/>
                  </a:ext>
                </a:extLst>
              </a:tr>
              <a:tr h="0">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2013</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41710868"/>
                  </a:ext>
                </a:extLst>
              </a:tr>
              <a:tr h="0">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33740610"/>
                  </a:ext>
                </a:extLst>
              </a:tr>
              <a:tr h="0">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35300</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40551583"/>
                  </a:ext>
                </a:extLst>
              </a:tr>
              <a:tr h="0">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187</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57916198"/>
                  </a:ext>
                </a:extLst>
              </a:tr>
              <a:tr h="0">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10.3.2015</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696250153"/>
                  </a:ext>
                </a:extLst>
              </a:tr>
              <a:tr h="0">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Vergi Resmi Harç ve Diğer Gelirlerle İlgili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266938480"/>
                  </a:ext>
                </a:extLst>
              </a:tr>
            </a:tbl>
          </a:graphicData>
        </a:graphic>
      </p:graphicFrame>
      <p:sp>
        <p:nvSpPr>
          <p:cNvPr id="7" name="Dikdörtgen 6"/>
          <p:cNvSpPr/>
          <p:nvPr/>
        </p:nvSpPr>
        <p:spPr>
          <a:xfrm>
            <a:off x="367175" y="1965483"/>
            <a:ext cx="11402458" cy="2123658"/>
          </a:xfrm>
          <a:prstGeom prst="rect">
            <a:avLst/>
          </a:prstGeom>
        </p:spPr>
        <p:txBody>
          <a:bodyPr wrap="square">
            <a:spAutoFit/>
          </a:bodyPr>
          <a:lstStyle/>
          <a:p>
            <a:pPr indent="450215" algn="justLow">
              <a:lnSpc>
                <a:spcPct val="150000"/>
              </a:lnSpc>
              <a:spcAft>
                <a:spcPts val="1000"/>
              </a:spcAft>
            </a:pPr>
            <a:r>
              <a:rPr lang="tr-TR" sz="2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tr-TR" sz="2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Üniversitesine ait ……….. Binasının üst katında bulunan restoranın kullanım alanının kira sözleşmesinde yazan yüzey alanından çok daha büyük olmasına ve restoran alanının tamamının kiracı tarafından kullanılmasına rağmen küçük bir alan (mutfak) üzerinden sözleşme yapılarak daha az kira geliri elde edildiği görülmüştür. </a:t>
            </a:r>
            <a:endParaRPr lang="tr-TR" sz="2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71527763"/>
      </p:ext>
    </p:extLst>
  </p:cSld>
  <p:clrMapOvr>
    <a:masterClrMapping/>
  </p:clrMapOvr>
  <p:transition spd="med">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480621" y="558258"/>
            <a:ext cx="9410699" cy="1150571"/>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p:txBody>
      </p:sp>
      <p:sp>
        <p:nvSpPr>
          <p:cNvPr id="7" name="Dikdörtgen 6"/>
          <p:cNvSpPr/>
          <p:nvPr/>
        </p:nvSpPr>
        <p:spPr>
          <a:xfrm>
            <a:off x="180459" y="2267087"/>
            <a:ext cx="11402458" cy="2805896"/>
          </a:xfrm>
          <a:prstGeom prst="rect">
            <a:avLst/>
          </a:prstGeom>
        </p:spPr>
        <p:txBody>
          <a:bodyPr wrap="square">
            <a:spAutoFit/>
          </a:bodyPr>
          <a:lstStyle/>
          <a:p>
            <a:pPr indent="450215" algn="ctr">
              <a:lnSpc>
                <a:spcPct val="150000"/>
              </a:lnSpc>
              <a:spcAft>
                <a:spcPts val="1000"/>
              </a:spcAft>
            </a:pPr>
            <a:r>
              <a:rPr lang="tr-TR" sz="24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TAHSİS </a:t>
            </a:r>
            <a:endParaRPr lang="tr-TR" sz="24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justLow">
              <a:lnSpc>
                <a:spcPct val="150000"/>
              </a:lnSpc>
              <a:spcAft>
                <a:spcPts val="1000"/>
              </a:spcAft>
            </a:pPr>
            <a:r>
              <a:rPr lang="tr-TR" sz="22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5018 Kamu Mali Yönetimi Ve Kontrol Kanunu /47 Md ; Kamu İdareleri Kanunlarda Belirtilen Kamu Hizmetlerini Yerine Getirebilmek için Mülkiyetlerindeki Taşınmazlarla Devletin Hüküm ve Tasarrufu Altındaki </a:t>
            </a:r>
            <a:r>
              <a:rPr lang="tr-TR" sz="2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Y</a:t>
            </a:r>
            <a:r>
              <a:rPr lang="tr-TR" sz="22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erleri , Birbirlerine ve Köy Tüzel Kişiliklerine Bedelsiz Olarak Tahsis Edilebilir.</a:t>
            </a:r>
            <a:endParaRPr lang="tr-TR" sz="2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036513"/>
      </p:ext>
    </p:extLst>
  </p:cSld>
  <p:clrMapOvr>
    <a:masterClrMapping/>
  </p:clrMapOvr>
  <p:transition spd="med">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76270" y="1899335"/>
            <a:ext cx="11754997" cy="2346412"/>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-Üniversitelere Ait Bazı Taşınmazların, 5072 Sayılı Dernek Ve Vakıfların Kamu Kurum Ve Kuruluşları İle İlişkilerine Dair Kanun İle Getirilen Düzenlemelerin Aksine Kanunla Kurulan Dernek Ve Vakıflar Dışında Kalan Dernek, Vakıf Ve Kooperatiflere Ücretsiz Olarak </a:t>
            </a:r>
            <a:r>
              <a:rPr lang="tr-TR" sz="2200" dirty="0" smtClean="0">
                <a:solidFill>
                  <a:srgbClr val="FF0000"/>
                </a:solidFill>
                <a:latin typeface="Times New Roman" panose="02020603050405020304" pitchFamily="18" charset="0"/>
                <a:cs typeface="Times New Roman" panose="02020603050405020304" pitchFamily="18" charset="0"/>
              </a:rPr>
              <a:t>Kullandırılması </a:t>
            </a:r>
            <a:r>
              <a:rPr lang="tr-TR" sz="2200" b="1" dirty="0" smtClean="0">
                <a:solidFill>
                  <a:srgbClr val="FF0000"/>
                </a:solidFill>
                <a:latin typeface="Times New Roman" panose="02020603050405020304" pitchFamily="18" charset="0"/>
                <a:cs typeface="Times New Roman" panose="02020603050405020304" pitchFamily="18" charset="0"/>
              </a:rPr>
              <a:t>(5018/47 Tahsis Haricinde Ücretsiz Kullanım )</a:t>
            </a:r>
            <a:endParaRPr lang="tr-TR" dirty="0" smtClean="0"/>
          </a:p>
        </p:txBody>
      </p:sp>
      <p:graphicFrame>
        <p:nvGraphicFramePr>
          <p:cNvPr id="4" name="Tablo 3"/>
          <p:cNvGraphicFramePr>
            <a:graphicFrameLocks noGrp="1"/>
          </p:cNvGraphicFramePr>
          <p:nvPr>
            <p:extLst>
              <p:ext uri="{D42A27DB-BD31-4B8C-83A1-F6EECF244321}">
                <p14:modId xmlns:p14="http://schemas.microsoft.com/office/powerpoint/2010/main" val="600865116"/>
              </p:ext>
            </p:extLst>
          </p:nvPr>
        </p:nvGraphicFramePr>
        <p:xfrm>
          <a:off x="1195754" y="4529582"/>
          <a:ext cx="9594166" cy="2036699"/>
        </p:xfrm>
        <a:graphic>
          <a:graphicData uri="http://schemas.openxmlformats.org/drawingml/2006/table">
            <a:tbl>
              <a:tblPr firstRow="1" firstCol="1" bandRow="1">
                <a:tableStyleId>{5C22544A-7EE6-4342-B048-85BDC9FD1C3A}</a:tableStyleId>
              </a:tblPr>
              <a:tblGrid>
                <a:gridCol w="1760811">
                  <a:extLst>
                    <a:ext uri="{9D8B030D-6E8A-4147-A177-3AD203B41FA5}">
                      <a16:colId xmlns:a16="http://schemas.microsoft.com/office/drawing/2014/main" val="123511029"/>
                    </a:ext>
                  </a:extLst>
                </a:gridCol>
                <a:gridCol w="7833355">
                  <a:extLst>
                    <a:ext uri="{9D8B030D-6E8A-4147-A177-3AD203B41FA5}">
                      <a16:colId xmlns:a16="http://schemas.microsoft.com/office/drawing/2014/main" val="716062556"/>
                    </a:ext>
                  </a:extLst>
                </a:gridCol>
              </a:tblGrid>
              <a:tr h="0">
                <a:tc>
                  <a:txBody>
                    <a:bodyPr/>
                    <a:lstStyle/>
                    <a:p>
                      <a:pPr>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Yüksek Öğretim Kurumları</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441740325"/>
                  </a:ext>
                </a:extLst>
              </a:tr>
              <a:tr h="0">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2015</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37077623"/>
                  </a:ext>
                </a:extLst>
              </a:tr>
              <a:tr h="0">
                <a:tc>
                  <a:txBody>
                    <a:bodyPr/>
                    <a:lstStyle/>
                    <a:p>
                      <a:pPr>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83278036"/>
                  </a:ext>
                </a:extLst>
              </a:tr>
              <a:tr h="0">
                <a:tc>
                  <a:txBody>
                    <a:bodyPr/>
                    <a:lstStyle/>
                    <a:p>
                      <a:pPr>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35453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90346461"/>
                  </a:ext>
                </a:extLst>
              </a:tr>
              <a:tr h="0">
                <a:tc>
                  <a:txBody>
                    <a:bodyPr/>
                    <a:lstStyle/>
                    <a:p>
                      <a:pPr>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149</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34853220"/>
                  </a:ext>
                </a:extLst>
              </a:tr>
              <a:tr h="0">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24.1.2017</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67825748"/>
                  </a:ext>
                </a:extLst>
              </a:tr>
              <a:tr h="0">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Vergi Resmi Harç ve Diğer Gelirlerle İlgili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082508537"/>
                  </a:ext>
                </a:extLst>
              </a:tr>
            </a:tbl>
          </a:graphicData>
        </a:graphic>
      </p:graphicFrame>
    </p:spTree>
    <p:extLst>
      <p:ext uri="{BB962C8B-B14F-4D97-AF65-F5344CB8AC3E}">
        <p14:creationId xmlns:p14="http://schemas.microsoft.com/office/powerpoint/2010/main" val="227287144"/>
      </p:ext>
    </p:extLst>
  </p:cSld>
  <p:clrMapOvr>
    <a:masterClrMapping/>
  </p:clrMapOvr>
  <p:transition spd="med">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498222" y="3111191"/>
            <a:ext cx="6766932" cy="923330"/>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endParaRPr lang="tr-TR" dirty="0"/>
          </a:p>
          <a:p>
            <a:pPr lvl="0"/>
            <a:endParaRPr lang="tr-TR" dirty="0" smtClean="0"/>
          </a:p>
        </p:txBody>
      </p:sp>
      <p:sp>
        <p:nvSpPr>
          <p:cNvPr id="4" name="Dikdörtgen 3"/>
          <p:cNvSpPr/>
          <p:nvPr/>
        </p:nvSpPr>
        <p:spPr>
          <a:xfrm>
            <a:off x="638808" y="1957029"/>
            <a:ext cx="11402457" cy="4154984"/>
          </a:xfrm>
          <a:prstGeom prst="rect">
            <a:avLst/>
          </a:prstGeom>
        </p:spPr>
        <p:txBody>
          <a:bodyPr wrap="square">
            <a:spAutoFit/>
          </a:bodyPr>
          <a:lstStyle/>
          <a:p>
            <a:pPr algn="just">
              <a:lnSpc>
                <a:spcPct val="150000"/>
              </a:lnSpc>
            </a:pPr>
            <a:r>
              <a:rPr lang="tr-TR" b="1" dirty="0" smtClean="0">
                <a:solidFill>
                  <a:srgbClr val="FF0000"/>
                </a:solidFill>
                <a:latin typeface="Times New Roman" panose="02020603050405020304" pitchFamily="18" charset="0"/>
                <a:ea typeface="Calibri" panose="020F0502020204030204" pitchFamily="34" charset="0"/>
              </a:rPr>
              <a:t>-</a:t>
            </a:r>
            <a:r>
              <a:rPr lang="tr-TR" sz="2200" dirty="0" smtClean="0">
                <a:solidFill>
                  <a:srgbClr val="FF0000"/>
                </a:solidFill>
                <a:latin typeface="Times New Roman" panose="02020603050405020304" pitchFamily="18" charset="0"/>
                <a:ea typeface="Calibri" panose="020F0502020204030204" pitchFamily="34" charset="0"/>
              </a:rPr>
              <a:t>Eğitim</a:t>
            </a:r>
            <a:r>
              <a:rPr lang="tr-TR" sz="2200" dirty="0">
                <a:solidFill>
                  <a:srgbClr val="FF0000"/>
                </a:solidFill>
                <a:latin typeface="Times New Roman" panose="02020603050405020304" pitchFamily="18" charset="0"/>
                <a:ea typeface="Calibri" panose="020F0502020204030204" pitchFamily="34" charset="0"/>
              </a:rPr>
              <a:t>, Sağlık ve Sosyal Amaçlı Olarak Kiraya Verilmeyen Hazine Adına Kayıtlı Taşınmaz </a:t>
            </a:r>
            <a:r>
              <a:rPr lang="tr-TR" sz="2200" dirty="0" smtClean="0">
                <a:solidFill>
                  <a:srgbClr val="FF0000"/>
                </a:solidFill>
                <a:latin typeface="Times New Roman" panose="02020603050405020304" pitchFamily="18" charset="0"/>
                <a:ea typeface="Calibri" panose="020F0502020204030204" pitchFamily="34" charset="0"/>
              </a:rPr>
              <a:t>       </a:t>
            </a:r>
          </a:p>
          <a:p>
            <a:pPr algn="just">
              <a:lnSpc>
                <a:spcPct val="150000"/>
              </a:lnSpc>
            </a:pPr>
            <a:r>
              <a:rPr lang="tr-TR" sz="2200" dirty="0">
                <a:solidFill>
                  <a:srgbClr val="FF0000"/>
                </a:solidFill>
                <a:latin typeface="Times New Roman" panose="02020603050405020304" pitchFamily="18" charset="0"/>
                <a:ea typeface="Calibri" panose="020F0502020204030204" pitchFamily="34" charset="0"/>
              </a:rPr>
              <a:t> </a:t>
            </a:r>
            <a:r>
              <a:rPr lang="tr-TR" sz="2200" dirty="0" smtClean="0">
                <a:solidFill>
                  <a:srgbClr val="FF0000"/>
                </a:solidFill>
                <a:latin typeface="Times New Roman" panose="02020603050405020304" pitchFamily="18" charset="0"/>
                <a:ea typeface="Calibri" panose="020F0502020204030204" pitchFamily="34" charset="0"/>
              </a:rPr>
              <a:t>Mallara </a:t>
            </a:r>
            <a:r>
              <a:rPr lang="tr-TR" sz="2200" dirty="0">
                <a:solidFill>
                  <a:srgbClr val="FF0000"/>
                </a:solidFill>
                <a:latin typeface="Times New Roman" panose="02020603050405020304" pitchFamily="18" charset="0"/>
                <a:ea typeface="Calibri" panose="020F0502020204030204" pitchFamily="34" charset="0"/>
              </a:rPr>
              <a:t>Ait Gelirlerin Genel Bütçeye </a:t>
            </a:r>
            <a:r>
              <a:rPr lang="tr-TR" sz="2200" dirty="0" smtClean="0">
                <a:solidFill>
                  <a:srgbClr val="FF0000"/>
                </a:solidFill>
                <a:latin typeface="Times New Roman" panose="02020603050405020304" pitchFamily="18" charset="0"/>
                <a:ea typeface="Calibri" panose="020F0502020204030204" pitchFamily="34" charset="0"/>
              </a:rPr>
              <a:t>Aktarılmaması</a:t>
            </a:r>
          </a:p>
          <a:p>
            <a:pPr algn="just">
              <a:lnSpc>
                <a:spcPct val="150000"/>
              </a:lnSpc>
            </a:pPr>
            <a:r>
              <a:rPr lang="tr-TR" sz="2200" b="1" dirty="0" smtClean="0">
                <a:solidFill>
                  <a:srgbClr val="FF0000"/>
                </a:solidFill>
                <a:latin typeface="Times New Roman" panose="02020603050405020304" pitchFamily="18" charset="0"/>
                <a:ea typeface="Calibri" panose="020F0502020204030204" pitchFamily="34" charset="0"/>
              </a:rPr>
              <a:t> (2547 /EK 25 Md : </a:t>
            </a:r>
            <a:r>
              <a:rPr lang="tr-TR" sz="2200" dirty="0" smtClean="0">
                <a:solidFill>
                  <a:srgbClr val="FF0000"/>
                </a:solidFill>
                <a:latin typeface="Times New Roman" panose="02020603050405020304" pitchFamily="18" charset="0"/>
                <a:ea typeface="Calibri" panose="020F0502020204030204" pitchFamily="34" charset="0"/>
              </a:rPr>
              <a:t>Hazine adına Kayıtlı olup Yüksek Öğretim Kurumlarına Tahsis edilmiş Taşınmazların ;</a:t>
            </a:r>
          </a:p>
          <a:p>
            <a:pPr algn="just">
              <a:lnSpc>
                <a:spcPct val="150000"/>
              </a:lnSpc>
            </a:pPr>
            <a:r>
              <a:rPr lang="tr-TR" sz="2200" dirty="0" smtClean="0">
                <a:solidFill>
                  <a:srgbClr val="FF0000"/>
                </a:solidFill>
                <a:latin typeface="Times New Roman" panose="02020603050405020304" pitchFamily="18" charset="0"/>
              </a:rPr>
              <a:t>* Üzerinde bir inşaat Yapılmaması ve İrtifak Hakkına Konu Edilmemesi</a:t>
            </a:r>
          </a:p>
          <a:p>
            <a:pPr algn="just">
              <a:lnSpc>
                <a:spcPct val="150000"/>
              </a:lnSpc>
            </a:pPr>
            <a:r>
              <a:rPr lang="tr-TR" sz="2200" smtClean="0">
                <a:solidFill>
                  <a:srgbClr val="FF0000"/>
                </a:solidFill>
                <a:latin typeface="Times New Roman" panose="02020603050405020304" pitchFamily="18" charset="0"/>
              </a:rPr>
              <a:t>* Eğitim,Sağlık </a:t>
            </a:r>
            <a:r>
              <a:rPr lang="tr-TR" sz="2200" dirty="0" smtClean="0">
                <a:solidFill>
                  <a:srgbClr val="FF0000"/>
                </a:solidFill>
                <a:latin typeface="Times New Roman" panose="02020603050405020304" pitchFamily="18" charset="0"/>
              </a:rPr>
              <a:t>ve Sosyal Amaçlı </a:t>
            </a:r>
            <a:r>
              <a:rPr lang="tr-TR" sz="2200" smtClean="0">
                <a:solidFill>
                  <a:srgbClr val="FF0000"/>
                </a:solidFill>
                <a:latin typeface="Times New Roman" panose="02020603050405020304" pitchFamily="18" charset="0"/>
              </a:rPr>
              <a:t>kullanılması </a:t>
            </a:r>
          </a:p>
          <a:p>
            <a:pPr algn="just">
              <a:lnSpc>
                <a:spcPct val="150000"/>
              </a:lnSpc>
            </a:pPr>
            <a:r>
              <a:rPr lang="tr-TR" sz="2200" smtClean="0">
                <a:solidFill>
                  <a:srgbClr val="FF0000"/>
                </a:solidFill>
                <a:latin typeface="Times New Roman" panose="02020603050405020304" pitchFamily="18" charset="0"/>
              </a:rPr>
              <a:t>Şartıyla </a:t>
            </a:r>
            <a:r>
              <a:rPr lang="tr-TR" sz="2200" dirty="0" smtClean="0">
                <a:solidFill>
                  <a:srgbClr val="FF0000"/>
                </a:solidFill>
                <a:latin typeface="Times New Roman" panose="02020603050405020304" pitchFamily="18" charset="0"/>
              </a:rPr>
              <a:t>Kiraya Verildiğinde </a:t>
            </a:r>
            <a:r>
              <a:rPr lang="tr-TR" sz="2200" dirty="0">
                <a:solidFill>
                  <a:srgbClr val="FF0000"/>
                </a:solidFill>
                <a:latin typeface="Times New Roman" panose="02020603050405020304" pitchFamily="18" charset="0"/>
              </a:rPr>
              <a:t>G</a:t>
            </a:r>
            <a:r>
              <a:rPr lang="tr-TR" sz="2200" dirty="0" smtClean="0">
                <a:solidFill>
                  <a:srgbClr val="FF0000"/>
                </a:solidFill>
                <a:latin typeface="Times New Roman" panose="02020603050405020304" pitchFamily="18" charset="0"/>
              </a:rPr>
              <a:t>eliri Maliye Bakanlığınca Eğitim Kurumuna Özel Gelir ve Özel Ödenek Kaydedilecektir.</a:t>
            </a:r>
            <a:endParaRPr lang="tr-TR" sz="2200" dirty="0">
              <a:solidFill>
                <a:srgbClr val="FF0000"/>
              </a:solidFill>
            </a:endParaRPr>
          </a:p>
        </p:txBody>
      </p:sp>
    </p:spTree>
    <p:extLst>
      <p:ext uri="{BB962C8B-B14F-4D97-AF65-F5344CB8AC3E}">
        <p14:creationId xmlns:p14="http://schemas.microsoft.com/office/powerpoint/2010/main" val="2705193661"/>
      </p:ext>
    </p:extLst>
  </p:cSld>
  <p:clrMapOvr>
    <a:masterClrMapping/>
  </p:clrMapOvr>
  <p:transition spd="med">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67287" y="2038805"/>
            <a:ext cx="11577710" cy="3416320"/>
          </a:xfrm>
          <a:prstGeom prst="rect">
            <a:avLst/>
          </a:prstGeom>
        </p:spPr>
        <p:txBody>
          <a:bodyPr wrap="square">
            <a:spAutoFit/>
          </a:bodyPr>
          <a:lstStyle/>
          <a:p>
            <a:pPr lvl="0"/>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-Binaların </a:t>
            </a:r>
            <a:r>
              <a:rPr lang="tr-TR" sz="2200" dirty="0">
                <a:solidFill>
                  <a:srgbClr val="FF0000"/>
                </a:solidFill>
                <a:latin typeface="Times New Roman" panose="02020603050405020304" pitchFamily="18" charset="0"/>
                <a:cs typeface="Times New Roman" panose="02020603050405020304" pitchFamily="18" charset="0"/>
              </a:rPr>
              <a:t>Ömrünü Uzatan Tadilat İşlerine İlişkin Tutarların Binaların </a:t>
            </a:r>
            <a:r>
              <a:rPr lang="tr-TR" sz="2200" dirty="0" smtClean="0">
                <a:solidFill>
                  <a:srgbClr val="FF0000"/>
                </a:solidFill>
                <a:latin typeface="Times New Roman" panose="02020603050405020304" pitchFamily="18" charset="0"/>
                <a:cs typeface="Times New Roman" panose="02020603050405020304" pitchFamily="18" charset="0"/>
              </a:rPr>
              <a:t>Maliyetlerine Eklenmek </a:t>
            </a:r>
            <a:r>
              <a:rPr lang="tr-TR" sz="2200" dirty="0">
                <a:solidFill>
                  <a:srgbClr val="FF0000"/>
                </a:solidFill>
                <a:latin typeface="Times New Roman" panose="02020603050405020304" pitchFamily="18" charset="0"/>
                <a:cs typeface="Times New Roman" panose="02020603050405020304" pitchFamily="18" charset="0"/>
              </a:rPr>
              <a:t>Yerine Giderler Hesabına </a:t>
            </a:r>
            <a:r>
              <a:rPr lang="tr-TR" sz="2200" dirty="0" smtClean="0">
                <a:solidFill>
                  <a:srgbClr val="FF0000"/>
                </a:solidFill>
                <a:latin typeface="Times New Roman" panose="02020603050405020304" pitchFamily="18" charset="0"/>
                <a:cs typeface="Times New Roman" panose="02020603050405020304" pitchFamily="18" charset="0"/>
              </a:rPr>
              <a:t>Kaydedilmesi</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MYMY 170/B-1;</a:t>
            </a:r>
            <a:r>
              <a:rPr lang="tr-TR" sz="2200" dirty="0" smtClean="0">
                <a:solidFill>
                  <a:srgbClr val="FF0000"/>
                </a:solidFill>
                <a:latin typeface="Times New Roman" panose="02020603050405020304" pitchFamily="18" charset="0"/>
                <a:cs typeface="Times New Roman" panose="02020603050405020304" pitchFamily="18" charset="0"/>
              </a:rPr>
              <a:t>Maddi Duran Varlıklar İçin sonradan Yapılan ve O varlığın Değerini ,Kullanım Süresini ,Ürün ve Hizmet Kalitesini ,Sağlanan Faydayı Artıran Her Türlü Maliyet ,İlgili Maddi Duran Varlığın Kayıtlı Değerine ilave Edilerek Amortisman Hesaplamasında Dikkate Alınmalıdır.</a:t>
            </a:r>
          </a:p>
        </p:txBody>
      </p:sp>
    </p:spTree>
    <p:extLst>
      <p:ext uri="{BB962C8B-B14F-4D97-AF65-F5344CB8AC3E}">
        <p14:creationId xmlns:p14="http://schemas.microsoft.com/office/powerpoint/2010/main" val="458585606"/>
      </p:ext>
    </p:extLst>
  </p:cSld>
  <p:clrMapOvr>
    <a:masterClrMapping/>
  </p:clrMapOvr>
  <p:transition spd="med">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15036" y="2861765"/>
            <a:ext cx="11577710" cy="1324209"/>
          </a:xfrm>
          <a:prstGeom prst="rect">
            <a:avLst/>
          </a:prstGeom>
        </p:spPr>
        <p:txBody>
          <a:bodyPr wrap="square">
            <a:spAutoFit/>
          </a:bodyPr>
          <a:lstStyle/>
          <a:p>
            <a:pPr lvl="0"/>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Yapılmakta Olan Yatırımlar Hesabında İzlenen Maddi Duran Varlıkların </a:t>
            </a:r>
            <a:r>
              <a:rPr lang="tr-TR" sz="2200" dirty="0" smtClean="0">
                <a:solidFill>
                  <a:srgbClr val="FF0000"/>
                </a:solidFill>
                <a:latin typeface="Times New Roman" panose="02020603050405020304" pitchFamily="18" charset="0"/>
                <a:cs typeface="Times New Roman" panose="02020603050405020304" pitchFamily="18" charset="0"/>
              </a:rPr>
              <a:t>Geçici Kabul </a:t>
            </a:r>
            <a:r>
              <a:rPr lang="tr-TR" sz="2200" dirty="0">
                <a:solidFill>
                  <a:srgbClr val="FF0000"/>
                </a:solidFill>
                <a:latin typeface="Times New Roman" panose="02020603050405020304" pitchFamily="18" charset="0"/>
                <a:cs typeface="Times New Roman" panose="02020603050405020304" pitchFamily="18" charset="0"/>
              </a:rPr>
              <a:t>İşlemi Yapıldığı  Halde İlgili  Varlık Hesaplarına Aktarılmaması </a:t>
            </a:r>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6227044"/>
      </p:ext>
    </p:extLst>
  </p:cSld>
  <p:clrMapOvr>
    <a:masterClrMapping/>
  </p:clrMapOvr>
  <p:transition spd="med">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2077492"/>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-Taşınmaz Kiralamalarının, İhalelerde İstekli Çıkmadığı Gerekçesiyle İhale Aşamasından Sonra Veya İhale İşlemine Tabi Tutulmaksızın 2886 Sayılı Devlet İhale Kanunu Hükümlerine Aykırı Olarak Çeşitli Adlar Altında Yapılması</a:t>
            </a:r>
          </a:p>
          <a:p>
            <a:pPr lvl="0"/>
            <a:endParaRPr lang="tr-TR" sz="1500" dirty="0" smtClean="0"/>
          </a:p>
        </p:txBody>
      </p:sp>
    </p:spTree>
    <p:extLst>
      <p:ext uri="{BB962C8B-B14F-4D97-AF65-F5344CB8AC3E}">
        <p14:creationId xmlns:p14="http://schemas.microsoft.com/office/powerpoint/2010/main" val="3157166531"/>
      </p:ext>
    </p:extLst>
  </p:cSld>
  <p:clrMapOvr>
    <a:masterClrMapping/>
  </p:clrMapOvr>
  <p:transition spd="med">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1061829"/>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ctr">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SÖZLEŞMENİN DEVRİ</a:t>
            </a:r>
          </a:p>
          <a:p>
            <a:pPr lvl="0"/>
            <a:endParaRPr lang="tr-TR" sz="1500" dirty="0" smtClean="0"/>
          </a:p>
        </p:txBody>
      </p:sp>
    </p:spTree>
    <p:extLst>
      <p:ext uri="{BB962C8B-B14F-4D97-AF65-F5344CB8AC3E}">
        <p14:creationId xmlns:p14="http://schemas.microsoft.com/office/powerpoint/2010/main" val="1650655836"/>
      </p:ext>
    </p:extLst>
  </p:cSld>
  <p:clrMapOvr>
    <a:masterClrMapping/>
  </p:clrMapOvr>
  <p:transition spd="med">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3370153"/>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2886 Sayılı Kanun’un </a:t>
            </a:r>
            <a:r>
              <a:rPr lang="tr-TR" sz="2200" b="1" dirty="0">
                <a:solidFill>
                  <a:srgbClr val="FF0000"/>
                </a:solidFill>
                <a:latin typeface="Times New Roman" panose="02020603050405020304" pitchFamily="18" charset="0"/>
                <a:cs typeface="Times New Roman" panose="02020603050405020304" pitchFamily="18" charset="0"/>
              </a:rPr>
              <a:t>66 </a:t>
            </a:r>
            <a:r>
              <a:rPr lang="tr-TR" sz="2200" b="1" dirty="0" err="1">
                <a:solidFill>
                  <a:srgbClr val="FF0000"/>
                </a:solidFill>
                <a:latin typeface="Times New Roman" panose="02020603050405020304" pitchFamily="18" charset="0"/>
                <a:cs typeface="Times New Roman" panose="02020603050405020304" pitchFamily="18" charset="0"/>
              </a:rPr>
              <a:t>ncı</a:t>
            </a:r>
            <a:r>
              <a:rPr lang="tr-TR" sz="2200" b="1" dirty="0">
                <a:solidFill>
                  <a:srgbClr val="FF0000"/>
                </a:solidFill>
                <a:latin typeface="Times New Roman" panose="02020603050405020304" pitchFamily="18" charset="0"/>
                <a:cs typeface="Times New Roman" panose="02020603050405020304" pitchFamily="18" charset="0"/>
              </a:rPr>
              <a:t> maddesinde; sözleşmelerin, ita amirinin yazılı izni ile başkasına devredilebileceği ancak, devir alacaklarda ilk ihaledeki şartların aranacağı ve izinsiz devir yapılması halinde, sözleşmenin bozularak, Kanunun 62 </a:t>
            </a:r>
            <a:r>
              <a:rPr lang="tr-TR" sz="2200" b="1" dirty="0" err="1" smtClean="0">
                <a:solidFill>
                  <a:srgbClr val="FF0000"/>
                </a:solidFill>
                <a:latin typeface="Times New Roman" panose="02020603050405020304" pitchFamily="18" charset="0"/>
                <a:cs typeface="Times New Roman" panose="02020603050405020304" pitchFamily="18" charset="0"/>
              </a:rPr>
              <a:t>nci</a:t>
            </a:r>
            <a:r>
              <a:rPr lang="tr-TR" sz="2200" b="1" dirty="0" smtClean="0">
                <a:solidFill>
                  <a:srgbClr val="FF0000"/>
                </a:solidFill>
                <a:latin typeface="Times New Roman" panose="02020603050405020304" pitchFamily="18" charset="0"/>
                <a:cs typeface="Times New Roman" panose="02020603050405020304" pitchFamily="18" charset="0"/>
              </a:rPr>
              <a:t> maddesine </a:t>
            </a:r>
            <a:r>
              <a:rPr lang="tr-TR" sz="2200" b="1" dirty="0">
                <a:solidFill>
                  <a:srgbClr val="FF0000"/>
                </a:solidFill>
                <a:latin typeface="Times New Roman" panose="02020603050405020304" pitchFamily="18" charset="0"/>
                <a:cs typeface="Times New Roman" panose="02020603050405020304" pitchFamily="18" charset="0"/>
              </a:rPr>
              <a:t>göre işlem yapılacağı belirtilmiştir. Yönetmeliğin 52 </a:t>
            </a:r>
            <a:r>
              <a:rPr lang="tr-TR" sz="2200" b="1" dirty="0" err="1">
                <a:solidFill>
                  <a:srgbClr val="FF0000"/>
                </a:solidFill>
                <a:latin typeface="Times New Roman" panose="02020603050405020304" pitchFamily="18" charset="0"/>
                <a:cs typeface="Times New Roman" panose="02020603050405020304" pitchFamily="18" charset="0"/>
              </a:rPr>
              <a:t>nci</a:t>
            </a:r>
            <a:r>
              <a:rPr lang="tr-TR" sz="2200" b="1" dirty="0">
                <a:solidFill>
                  <a:srgbClr val="FF0000"/>
                </a:solidFill>
                <a:latin typeface="Times New Roman" panose="02020603050405020304" pitchFamily="18" charset="0"/>
                <a:cs typeface="Times New Roman" panose="02020603050405020304" pitchFamily="18" charset="0"/>
              </a:rPr>
              <a:t> maddesiyle de topraksız ve az topraklı çiftçilere kiraya verilen tarım arazisi ile büfe, kantin ve çay ocaklarıyla ilgili olan sözleşmelerin devredilemeyeceği hüküm altına alınmıştır</a:t>
            </a:r>
            <a:r>
              <a:rPr lang="tr-TR" sz="2200" b="1" dirty="0" smtClean="0">
                <a:solidFill>
                  <a:srgbClr val="FF0000"/>
                </a:solidFill>
                <a:latin typeface="Times New Roman" panose="02020603050405020304" pitchFamily="18" charset="0"/>
                <a:cs typeface="Times New Roman" panose="02020603050405020304" pitchFamily="18" charset="0"/>
              </a:rPr>
              <a:t>.</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7510040"/>
      </p:ext>
    </p:extLst>
  </p:cSld>
  <p:clrMapOvr>
    <a:masterClrMapping/>
  </p:clrMapOvr>
  <p:transition spd="med">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3370153"/>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ctr">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Buna </a:t>
            </a:r>
            <a:r>
              <a:rPr lang="tr-TR" sz="2200" b="1" dirty="0">
                <a:solidFill>
                  <a:srgbClr val="FF0000"/>
                </a:solidFill>
                <a:latin typeface="Times New Roman" panose="02020603050405020304" pitchFamily="18" charset="0"/>
                <a:cs typeface="Times New Roman" panose="02020603050405020304" pitchFamily="18" charset="0"/>
              </a:rPr>
              <a:t>göre:</a:t>
            </a:r>
          </a:p>
          <a:p>
            <a:pPr lvl="0"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1</a:t>
            </a:r>
            <a:r>
              <a:rPr lang="tr-TR" sz="2200" b="1" dirty="0">
                <a:solidFill>
                  <a:srgbClr val="FF0000"/>
                </a:solidFill>
                <a:latin typeface="Times New Roman" panose="02020603050405020304" pitchFamily="18" charset="0"/>
                <a:cs typeface="Times New Roman" panose="02020603050405020304" pitchFamily="18" charset="0"/>
              </a:rPr>
              <a:t>. Kira sözleşmeleri, kiracının yükümlülüklerini yerine getirmiş olması ve devir talebinde bulunduğu tarih itibarıyla sözleşmeden doğan herhangi bir borcunun olmaması kaydıyla ita amirinin yazılı izni ile devredilir. Ancak, Yönetmeliğin 52 </a:t>
            </a:r>
            <a:r>
              <a:rPr lang="tr-TR" sz="2200" b="1" dirty="0" err="1" smtClean="0">
                <a:solidFill>
                  <a:srgbClr val="FF0000"/>
                </a:solidFill>
                <a:latin typeface="Times New Roman" panose="02020603050405020304" pitchFamily="18" charset="0"/>
                <a:cs typeface="Times New Roman" panose="02020603050405020304" pitchFamily="18" charset="0"/>
              </a:rPr>
              <a:t>nci</a:t>
            </a:r>
            <a:r>
              <a:rPr lang="tr-TR" sz="2200" b="1" dirty="0" smtClean="0">
                <a:solidFill>
                  <a:srgbClr val="FF0000"/>
                </a:solidFill>
                <a:latin typeface="Times New Roman" panose="02020603050405020304" pitchFamily="18" charset="0"/>
                <a:cs typeface="Times New Roman" panose="02020603050405020304" pitchFamily="18" charset="0"/>
              </a:rPr>
              <a:t> maddesine </a:t>
            </a:r>
            <a:r>
              <a:rPr lang="tr-TR" sz="2200" b="1" dirty="0">
                <a:solidFill>
                  <a:srgbClr val="FF0000"/>
                </a:solidFill>
                <a:latin typeface="Times New Roman" panose="02020603050405020304" pitchFamily="18" charset="0"/>
                <a:cs typeface="Times New Roman" panose="02020603050405020304" pitchFamily="18" charset="0"/>
              </a:rPr>
              <a:t>göre, topraksız ve az topraklı çiftçilere kiraya verilen tarım arazisi ile büfe, kantin ve çay ocaklarıyla ilgili olan sözleşmeler devredilemez</a:t>
            </a:r>
            <a:r>
              <a:rPr lang="tr-TR" sz="2200" b="1" dirty="0" smtClean="0">
                <a:solidFill>
                  <a:srgbClr val="FF0000"/>
                </a:solidFill>
                <a:latin typeface="Times New Roman" panose="02020603050405020304" pitchFamily="18" charset="0"/>
                <a:cs typeface="Times New Roman" panose="02020603050405020304" pitchFamily="18" charset="0"/>
              </a:rPr>
              <a:t>.</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3497053"/>
      </p:ext>
    </p:extLst>
  </p:cSld>
  <p:clrMapOvr>
    <a:masterClrMapping/>
  </p:clrMapOvr>
  <p:transition spd="med">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105900" y="182880"/>
            <a:ext cx="2695576" cy="1615500"/>
          </a:xfrm>
          <a:prstGeom prst="rect">
            <a:avLst/>
          </a:prstGeom>
        </p:spPr>
      </p:pic>
      <p:pic>
        <p:nvPicPr>
          <p:cNvPr id="4" name="Resim 3" descr="https://www.sayistay.gov.tr/tr/kararlar/jscss/dk_logo.png">
            <a:hlinkClick r:id="rId3" tooltip="&quot;Karar Arama Sayfası&quot;"/>
          </p:cNvPr>
          <p:cNvPicPr/>
          <p:nvPr/>
        </p:nvPicPr>
        <p:blipFill>
          <a:blip r:embed="rId4">
            <a:extLst>
              <a:ext uri="{28A0092B-C50C-407E-A947-70E740481C1C}">
                <a14:useLocalDpi xmlns:a14="http://schemas.microsoft.com/office/drawing/2010/main" val="0"/>
              </a:ext>
            </a:extLst>
          </a:blip>
          <a:srcRect/>
          <a:stretch>
            <a:fillRect/>
          </a:stretch>
        </p:blipFill>
        <p:spPr bwMode="auto">
          <a:xfrm>
            <a:off x="370523" y="182880"/>
            <a:ext cx="8096250" cy="1342859"/>
          </a:xfrm>
          <a:prstGeom prst="rect">
            <a:avLst/>
          </a:prstGeom>
          <a:noFill/>
          <a:ln>
            <a:noFill/>
          </a:ln>
        </p:spPr>
      </p:pic>
      <p:graphicFrame>
        <p:nvGraphicFramePr>
          <p:cNvPr id="11" name="Tablo 10"/>
          <p:cNvGraphicFramePr>
            <a:graphicFrameLocks noGrp="1"/>
          </p:cNvGraphicFramePr>
          <p:nvPr>
            <p:extLst>
              <p:ext uri="{D42A27DB-BD31-4B8C-83A1-F6EECF244321}">
                <p14:modId xmlns:p14="http://schemas.microsoft.com/office/powerpoint/2010/main" val="217816511"/>
              </p:ext>
            </p:extLst>
          </p:nvPr>
        </p:nvGraphicFramePr>
        <p:xfrm>
          <a:off x="1159707" y="4100733"/>
          <a:ext cx="9293981" cy="2410967"/>
        </p:xfrm>
        <a:graphic>
          <a:graphicData uri="http://schemas.openxmlformats.org/drawingml/2006/table">
            <a:tbl>
              <a:tblPr firstRow="1" firstCol="1" bandRow="1">
                <a:tableStyleId>{5C22544A-7EE6-4342-B048-85BDC9FD1C3A}</a:tableStyleId>
              </a:tblPr>
              <a:tblGrid>
                <a:gridCol w="1672259">
                  <a:extLst>
                    <a:ext uri="{9D8B030D-6E8A-4147-A177-3AD203B41FA5}">
                      <a16:colId xmlns:a16="http://schemas.microsoft.com/office/drawing/2014/main" val="1814807398"/>
                    </a:ext>
                  </a:extLst>
                </a:gridCol>
                <a:gridCol w="7621722">
                  <a:extLst>
                    <a:ext uri="{9D8B030D-6E8A-4147-A177-3AD203B41FA5}">
                      <a16:colId xmlns:a16="http://schemas.microsoft.com/office/drawing/2014/main" val="2480628990"/>
                    </a:ext>
                  </a:extLst>
                </a:gridCol>
              </a:tblGrid>
              <a:tr h="356081">
                <a:tc>
                  <a:txBody>
                    <a:bodyPr/>
                    <a:lstStyle/>
                    <a:p>
                      <a:pPr algn="l">
                        <a:lnSpc>
                          <a:spcPct val="107000"/>
                        </a:lnSpc>
                        <a:spcAft>
                          <a:spcPts val="0"/>
                        </a:spcAft>
                      </a:pPr>
                      <a:r>
                        <a:rPr lang="tr-TR" sz="1200">
                          <a:effectLst/>
                        </a:rPr>
                        <a:t>Kamu İdaresi Türü</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a:effectLst/>
                        </a:rPr>
                        <a:t>Yüksek Öğretim Kurumları</a:t>
                      </a:r>
                      <a:r>
                        <a:rPr lang="tr-TR" sz="1200" u="none" strike="noStrike">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59759150"/>
                  </a:ext>
                </a:extLst>
              </a:tr>
              <a:tr h="339761">
                <a:tc>
                  <a:txBody>
                    <a:bodyPr/>
                    <a:lstStyle/>
                    <a:p>
                      <a:pPr algn="l">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a:effectLst/>
                        </a:rPr>
                        <a:t>2014</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08934629"/>
                  </a:ext>
                </a:extLst>
              </a:tr>
              <a:tr h="339761">
                <a:tc>
                  <a:txBody>
                    <a:bodyPr/>
                    <a:lstStyle/>
                    <a:p>
                      <a:pPr algn="l">
                        <a:lnSpc>
                          <a:spcPct val="107000"/>
                        </a:lnSpc>
                        <a:spcAft>
                          <a:spcPts val="0"/>
                        </a:spcAft>
                      </a:pPr>
                      <a:r>
                        <a:rPr lang="tr-TR" sz="1200">
                          <a:effectLst/>
                        </a:rPr>
                        <a:t>Dairesi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dirty="0">
                          <a:effectLst/>
                        </a:rPr>
                        <a:t>2</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28751083"/>
                  </a:ext>
                </a:extLst>
              </a:tr>
              <a:tr h="339761">
                <a:tc>
                  <a:txBody>
                    <a:bodyPr/>
                    <a:lstStyle/>
                    <a:p>
                      <a:pPr algn="l">
                        <a:lnSpc>
                          <a:spcPct val="107000"/>
                        </a:lnSpc>
                        <a:spcAft>
                          <a:spcPts val="0"/>
                        </a:spcAft>
                      </a:pPr>
                      <a:r>
                        <a:rPr lang="tr-TR" sz="1200">
                          <a:effectLst/>
                        </a:rPr>
                        <a:t>Karar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dirty="0">
                          <a:effectLst/>
                        </a:rPr>
                        <a:t>35385</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19087580"/>
                  </a:ext>
                </a:extLst>
              </a:tr>
              <a:tr h="339761">
                <a:tc>
                  <a:txBody>
                    <a:bodyPr/>
                    <a:lstStyle/>
                    <a:p>
                      <a:pPr algn="l">
                        <a:lnSpc>
                          <a:spcPct val="107000"/>
                        </a:lnSpc>
                        <a:spcAft>
                          <a:spcPts val="0"/>
                        </a:spcAft>
                      </a:pPr>
                      <a:r>
                        <a:rPr lang="tr-TR" sz="1200">
                          <a:effectLst/>
                        </a:rPr>
                        <a:t>İlam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a:effectLst/>
                        </a:rPr>
                        <a:t>162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29128958"/>
                  </a:ext>
                </a:extLst>
              </a:tr>
              <a:tr h="339761">
                <a:tc>
                  <a:txBody>
                    <a:bodyPr/>
                    <a:lstStyle/>
                    <a:p>
                      <a:pPr algn="l">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a:effectLst/>
                        </a:rPr>
                        <a:t>10.3.2016</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4117970"/>
                  </a:ext>
                </a:extLst>
              </a:tr>
              <a:tr h="356081">
                <a:tc>
                  <a:txBody>
                    <a:bodyPr/>
                    <a:lstStyle/>
                    <a:p>
                      <a:pPr algn="l">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gn="l">
                        <a:lnSpc>
                          <a:spcPct val="107000"/>
                        </a:lnSpc>
                        <a:spcAft>
                          <a:spcPts val="0"/>
                        </a:spcAft>
                      </a:pPr>
                      <a:r>
                        <a:rPr lang="tr-TR" sz="1200" dirty="0">
                          <a:effectLst/>
                        </a:rPr>
                        <a:t>Çeşitli Konuları İlgilendiren Kararlar</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122993902"/>
                  </a:ext>
                </a:extLst>
              </a:tr>
            </a:tbl>
          </a:graphicData>
        </a:graphic>
      </p:graphicFrame>
      <p:sp>
        <p:nvSpPr>
          <p:cNvPr id="3" name="Dikdörtgen 2"/>
          <p:cNvSpPr/>
          <p:nvPr/>
        </p:nvSpPr>
        <p:spPr>
          <a:xfrm>
            <a:off x="1159707" y="2350764"/>
            <a:ext cx="10641769" cy="1723549"/>
          </a:xfrm>
          <a:prstGeom prst="rect">
            <a:avLst/>
          </a:prstGeom>
        </p:spPr>
        <p:txBody>
          <a:bodyPr wrap="square">
            <a:spAutoFit/>
          </a:bodyPr>
          <a:lstStyle/>
          <a:p>
            <a:r>
              <a:rPr lang="tr-TR" sz="2200" dirty="0">
                <a:solidFill>
                  <a:srgbClr val="FF0000"/>
                </a:solidFill>
                <a:latin typeface="Times New Roman" panose="02020603050405020304" pitchFamily="18" charset="0"/>
                <a:cs typeface="Times New Roman" panose="02020603050405020304" pitchFamily="18" charset="0"/>
              </a:rPr>
              <a:t>A) Avans ödemesinde üst limitlere riayet edilmemesi ve avansın süresi içinde mahsup edilmemesi.</a:t>
            </a:r>
          </a:p>
          <a:p>
            <a:endParaRPr lang="tr-TR" sz="2200" dirty="0">
              <a:solidFill>
                <a:srgbClr val="FF0000"/>
              </a:solidFill>
              <a:latin typeface="Times New Roman" panose="02020603050405020304" pitchFamily="18" charset="0"/>
              <a:cs typeface="Times New Roman" panose="02020603050405020304" pitchFamily="18" charset="0"/>
            </a:endParaRPr>
          </a:p>
          <a:p>
            <a:r>
              <a:rPr lang="tr-TR" sz="2200" dirty="0">
                <a:solidFill>
                  <a:srgbClr val="FF0000"/>
                </a:solidFill>
                <a:latin typeface="Times New Roman" panose="02020603050405020304" pitchFamily="18" charset="0"/>
                <a:cs typeface="Times New Roman" panose="02020603050405020304" pitchFamily="18" charset="0"/>
              </a:rPr>
              <a:t>B) Sözleşme ve Avans üzerinden damga vergisi kesilmemesi.</a:t>
            </a:r>
          </a:p>
          <a:p>
            <a:endParaRPr lang="tr-TR" dirty="0"/>
          </a:p>
        </p:txBody>
      </p:sp>
    </p:spTree>
    <p:extLst>
      <p:ext uri="{BB962C8B-B14F-4D97-AF65-F5344CB8AC3E}">
        <p14:creationId xmlns:p14="http://schemas.microsoft.com/office/powerpoint/2010/main" val="3793923188"/>
      </p:ext>
    </p:extLst>
  </p:cSld>
  <p:clrMapOvr>
    <a:masterClrMapping/>
  </p:clrMapOvr>
  <p:transition spd="med">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613955" y="1491777"/>
            <a:ext cx="11380763" cy="4385816"/>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2</a:t>
            </a:r>
            <a:r>
              <a:rPr lang="tr-TR" sz="2200" b="1" dirty="0">
                <a:solidFill>
                  <a:srgbClr val="FF0000"/>
                </a:solidFill>
                <a:latin typeface="Times New Roman" panose="02020603050405020304" pitchFamily="18" charset="0"/>
                <a:cs typeface="Times New Roman" panose="02020603050405020304" pitchFamily="18" charset="0"/>
              </a:rPr>
              <a:t>. Devir alacaklarda ilk ihaledeki şartlar aranır.</a:t>
            </a:r>
          </a:p>
          <a:p>
            <a:pPr lvl="0"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3.Kira </a:t>
            </a:r>
            <a:r>
              <a:rPr lang="tr-TR" sz="2200" b="1" dirty="0">
                <a:solidFill>
                  <a:srgbClr val="FF0000"/>
                </a:solidFill>
                <a:latin typeface="Times New Roman" panose="02020603050405020304" pitchFamily="18" charset="0"/>
                <a:cs typeface="Times New Roman" panose="02020603050405020304" pitchFamily="18" charset="0"/>
              </a:rPr>
              <a:t>sözleşmeleri, devir talebinde bulunan kiracının söz konusu taşınmazı sözleşmeye dayalı olarak kullanmaya başladığı tarihten itibaren 3 yıl içinde ve sözleşmenin bitimine 6 ay kala devredilemez. Sözleşmeyi devralacak kişiler devir tarihinden itibaren 3 yıl geçmedikçe yeniden devir talebinde bulunamazlar. Ancak ticaret unvanı ve işletmenin nev’indeki(</a:t>
            </a:r>
            <a:r>
              <a:rPr lang="tr-TR" sz="2200" b="1" dirty="0" err="1">
                <a:solidFill>
                  <a:srgbClr val="FF0000"/>
                </a:solidFill>
                <a:latin typeface="Times New Roman" panose="02020603050405020304" pitchFamily="18" charset="0"/>
                <a:cs typeface="Times New Roman" panose="02020603050405020304" pitchFamily="18" charset="0"/>
              </a:rPr>
              <a:t>limited</a:t>
            </a:r>
            <a:r>
              <a:rPr lang="tr-TR" sz="2200" b="1" dirty="0">
                <a:solidFill>
                  <a:srgbClr val="FF0000"/>
                </a:solidFill>
                <a:latin typeface="Times New Roman" panose="02020603050405020304" pitchFamily="18" charset="0"/>
                <a:cs typeface="Times New Roman" panose="02020603050405020304" pitchFamily="18" charset="0"/>
              </a:rPr>
              <a:t> şirketin, anonim şirkete dönüşmesi gibi) değişiklikler nedeniyle yapılacak devirler ile kiracının %50 hissesinden fazlasına sahip olduğu şirketlere yapılacak devirlerde süre şartı aranmaz</a:t>
            </a:r>
            <a:r>
              <a:rPr lang="tr-TR" sz="2200" b="1" dirty="0" smtClean="0">
                <a:solidFill>
                  <a:srgbClr val="FF0000"/>
                </a:solidFill>
                <a:latin typeface="Times New Roman" panose="02020603050405020304" pitchFamily="18" charset="0"/>
                <a:cs typeface="Times New Roman" panose="02020603050405020304" pitchFamily="18" charset="0"/>
              </a:rPr>
              <a:t>.</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5891178"/>
      </p:ext>
    </p:extLst>
  </p:cSld>
  <p:clrMapOvr>
    <a:masterClrMapping/>
  </p:clrMapOvr>
  <p:transition spd="med">
    <p:push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2862322"/>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   -Kiracının </a:t>
            </a:r>
            <a:r>
              <a:rPr lang="tr-TR" sz="2200" b="1" dirty="0">
                <a:solidFill>
                  <a:srgbClr val="FF0000"/>
                </a:solidFill>
                <a:latin typeface="Times New Roman" panose="02020603050405020304" pitchFamily="18" charset="0"/>
                <a:cs typeface="Times New Roman" panose="02020603050405020304" pitchFamily="18" charset="0"/>
              </a:rPr>
              <a:t>%50 hissesinden fazlasına sahip olduğu şirketlere yapılacak devirlerde; sözleşme süresince kiracının şirketteki hissesinin %50’nin altına düşmemesi gerekmektedir.</a:t>
            </a:r>
          </a:p>
          <a:p>
            <a:pPr lvl="0" algn="just">
              <a:lnSpc>
                <a:spcPct val="150000"/>
              </a:lnSpc>
            </a:pPr>
            <a:r>
              <a:rPr lang="tr-TR" sz="2200" b="1" dirty="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   -İşletmenin </a:t>
            </a:r>
            <a:r>
              <a:rPr lang="tr-TR" sz="2200" b="1" dirty="0">
                <a:solidFill>
                  <a:srgbClr val="FF0000"/>
                </a:solidFill>
                <a:latin typeface="Times New Roman" panose="02020603050405020304" pitchFamily="18" charset="0"/>
                <a:cs typeface="Times New Roman" panose="02020603050405020304" pitchFamily="18" charset="0"/>
              </a:rPr>
              <a:t>nev’inde meydana gelen değişiklikler nedeniyle yapılacak devirlerde; yeni şirketin en az %50 hissesinin eski şirket ortaklarına ait olması ve sözleşme süresince bu oranın %50’nin altına düşmemesi gerekmektedir</a:t>
            </a:r>
            <a:r>
              <a:rPr lang="tr-TR" sz="2200" b="1" dirty="0" smtClean="0">
                <a:solidFill>
                  <a:srgbClr val="FF0000"/>
                </a:solidFill>
                <a:latin typeface="Times New Roman" panose="02020603050405020304" pitchFamily="18" charset="0"/>
                <a:cs typeface="Times New Roman" panose="02020603050405020304" pitchFamily="18" charset="0"/>
              </a:rPr>
              <a:t>.</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4641952"/>
      </p:ext>
    </p:extLst>
  </p:cSld>
  <p:clrMapOvr>
    <a:masterClrMapping/>
  </p:clrMapOvr>
  <p:transition spd="med">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33900" y="0"/>
            <a:ext cx="2695576" cy="1615500"/>
          </a:xfrm>
          <a:prstGeom prst="rect">
            <a:avLst/>
          </a:prstGeom>
        </p:spPr>
      </p:pic>
      <p:sp>
        <p:nvSpPr>
          <p:cNvPr id="3" name="Dikdörtgen 2"/>
          <p:cNvSpPr/>
          <p:nvPr/>
        </p:nvSpPr>
        <p:spPr>
          <a:xfrm>
            <a:off x="548640" y="2262485"/>
            <a:ext cx="11380763" cy="2808076"/>
          </a:xfrm>
          <a:prstGeom prst="rect">
            <a:avLst/>
          </a:prstGeom>
        </p:spPr>
        <p:txBody>
          <a:bodyPr wrap="square">
            <a:spAutoFit/>
          </a:bodyPr>
          <a:lstStyle/>
          <a:p>
            <a:endParaRPr lang="tr-TR" sz="15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4</a:t>
            </a:r>
            <a:r>
              <a:rPr lang="tr-TR" sz="2200" b="1" dirty="0">
                <a:solidFill>
                  <a:srgbClr val="FF0000"/>
                </a:solidFill>
                <a:latin typeface="Times New Roman" panose="02020603050405020304" pitchFamily="18" charset="0"/>
                <a:cs typeface="Times New Roman" panose="02020603050405020304" pitchFamily="18" charset="0"/>
              </a:rPr>
              <a:t>. Kira sözleşmelerinin devrinde, sözleşme konusu taşınmaza günün emsal ve rayiç bedelleri dikkate alınmak suretiyle, bu tebliğin "Kira Bedelinin Tespiti" başlıklı bölümü uyarınca kıymet takdir ettirilerek devre esas kira bedeli tespit edilecek ve devir sözleşmesi sözleşmenin devredildiği tarihteki kira bedelinden az olmamak kaydıyla bu bedel üzerinden düzenlenecektir.</a:t>
            </a:r>
            <a:endParaRPr lang="tr-TR" sz="1500" dirty="0" smtClean="0"/>
          </a:p>
        </p:txBody>
      </p:sp>
    </p:spTree>
    <p:extLst>
      <p:ext uri="{BB962C8B-B14F-4D97-AF65-F5344CB8AC3E}">
        <p14:creationId xmlns:p14="http://schemas.microsoft.com/office/powerpoint/2010/main" val="1780282814"/>
      </p:ext>
    </p:extLst>
  </p:cSld>
  <p:clrMapOvr>
    <a:masterClrMapping/>
  </p:clrMapOvr>
  <p:transition spd="med">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016389" y="2351481"/>
            <a:ext cx="10191750" cy="2739211"/>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-Bazı Kamu İdareleri Tarafından Kiraya Verilen Taşınmazların Bir Kısmı, Kiracı Tarafından Devir Yoluyla Tekrar Kiraya Verilmesi Ve Bu Devirlerde Kiracıların Yüksek Bedeller Alarak Kira Sözleşmelerini Devretmesi</a:t>
            </a:r>
          </a:p>
          <a:p>
            <a:pPr lvl="0"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lvl="0"/>
            <a:endParaRPr lang="tr-TR" sz="2200" dirty="0" smtClean="0"/>
          </a:p>
        </p:txBody>
      </p:sp>
    </p:spTree>
    <p:extLst>
      <p:ext uri="{BB962C8B-B14F-4D97-AF65-F5344CB8AC3E}">
        <p14:creationId xmlns:p14="http://schemas.microsoft.com/office/powerpoint/2010/main" val="4227073729"/>
      </p:ext>
    </p:extLst>
  </p:cSld>
  <p:clrMapOvr>
    <a:masterClrMapping/>
  </p:clrMapOvr>
  <p:transition spd="med">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032963" y="1502688"/>
            <a:ext cx="10780294" cy="4755148"/>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-Yargı Kararları Uyarınca Kira Sözleşmesinin Akdedildiği Tarihten İtibaren 3 Yıldan Fazla Süre Geçmesi Durumunda, Kural Olarak Yeni Dönem Kira Bedelinin Emsal Ve Rayiç Bedele Göre Belirlenmesi Gerekmesine Rağmen Kamu İdareleri Tarafından Kiraya Verilen Taşınmazların Büyük Bir Kısmının İlk Kira Sözleşmesi Tarihi Üzerinden Uzun Süre Geçmiş Olmasına Rağmen, Kira Bedellerinin Emsal Ve Rayiç Bedele Göre Güncellenmemesi Ve Kira Artışlarının Üretici Fiyat Endeksindeki Artış Oranı Veya Kiraya Veren Kamu İdaresi Tarafından Belirlenen Oranlar Üzerinden Yapılmaya Devam Edilmesi</a:t>
            </a:r>
          </a:p>
          <a:p>
            <a:pPr lvl="0" algn="just">
              <a:lnSpc>
                <a:spcPct val="150000"/>
              </a:lnSpc>
            </a:pPr>
            <a:endParaRPr lang="tr-TR" dirty="0" smtClean="0"/>
          </a:p>
        </p:txBody>
      </p:sp>
    </p:spTree>
    <p:extLst>
      <p:ext uri="{BB962C8B-B14F-4D97-AF65-F5344CB8AC3E}">
        <p14:creationId xmlns:p14="http://schemas.microsoft.com/office/powerpoint/2010/main" val="937242068"/>
      </p:ext>
    </p:extLst>
  </p:cSld>
  <p:clrMapOvr>
    <a:masterClrMapping/>
  </p:clrMapOvr>
  <p:transition spd="med">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1032963" y="1502688"/>
            <a:ext cx="10780294" cy="3231654"/>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-Bazı Kamu İdareleri Tarafından Kiraya Verilen Taşınmazlar Üzerinde Kiracı Tarafından İdareden İzin Alınmadan Sözleşmeye Aykırı Olarak Değişikliğe Gidilerek Kiralanan Taşınmaz Genişletilip, İş Değişikliği Yapılması</a:t>
            </a:r>
          </a:p>
          <a:p>
            <a:pPr lvl="0"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lvl="0" algn="just">
              <a:lnSpc>
                <a:spcPct val="150000"/>
              </a:lnSpc>
            </a:pPr>
            <a:endParaRPr lang="tr-TR" dirty="0" smtClean="0"/>
          </a:p>
        </p:txBody>
      </p:sp>
    </p:spTree>
    <p:extLst>
      <p:ext uri="{BB962C8B-B14F-4D97-AF65-F5344CB8AC3E}">
        <p14:creationId xmlns:p14="http://schemas.microsoft.com/office/powerpoint/2010/main" val="1200376902"/>
      </p:ext>
    </p:extLst>
  </p:cSld>
  <p:clrMapOvr>
    <a:masterClrMapping/>
  </p:clrMapOvr>
  <p:transition spd="med">
    <p:push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498222" y="3111191"/>
            <a:ext cx="6766932" cy="1292662"/>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lvl="0" algn="ctr"/>
            <a:r>
              <a:rPr lang="tr-TR" sz="2400" b="1" dirty="0" smtClean="0">
                <a:solidFill>
                  <a:srgbClr val="FF0000"/>
                </a:solidFill>
                <a:latin typeface="Times New Roman" panose="02020603050405020304" pitchFamily="18" charset="0"/>
                <a:cs typeface="Times New Roman" panose="02020603050405020304" pitchFamily="18" charset="0"/>
              </a:rPr>
              <a:t>TAŞINIRLARA </a:t>
            </a:r>
            <a:r>
              <a:rPr lang="tr-TR" sz="2400" b="1" dirty="0">
                <a:solidFill>
                  <a:srgbClr val="FF0000"/>
                </a:solidFill>
                <a:latin typeface="Times New Roman" panose="02020603050405020304" pitchFamily="18" charset="0"/>
                <a:cs typeface="Times New Roman" panose="02020603050405020304" pitchFamily="18" charset="0"/>
              </a:rPr>
              <a:t>İLİŞKİN </a:t>
            </a:r>
            <a:r>
              <a:rPr lang="tr-TR" sz="2400" b="1" dirty="0" smtClean="0">
                <a:solidFill>
                  <a:srgbClr val="FF0000"/>
                </a:solidFill>
                <a:latin typeface="Times New Roman" panose="02020603050405020304" pitchFamily="18" charset="0"/>
                <a:cs typeface="Times New Roman" panose="02020603050405020304" pitchFamily="18" charset="0"/>
              </a:rPr>
              <a:t>TESPİTLER</a:t>
            </a:r>
            <a:endParaRPr lang="tr-TR" sz="2400" b="1" dirty="0" smtClean="0"/>
          </a:p>
          <a:p>
            <a:endParaRPr lang="tr-TR" dirty="0"/>
          </a:p>
          <a:p>
            <a:pPr lvl="0"/>
            <a:endParaRPr lang="tr-TR" dirty="0" smtClean="0"/>
          </a:p>
        </p:txBody>
      </p:sp>
    </p:spTree>
    <p:extLst>
      <p:ext uri="{BB962C8B-B14F-4D97-AF65-F5344CB8AC3E}">
        <p14:creationId xmlns:p14="http://schemas.microsoft.com/office/powerpoint/2010/main" val="4260525833"/>
      </p:ext>
    </p:extLst>
  </p:cSld>
  <p:clrMapOvr>
    <a:masterClrMapping/>
  </p:clrMapOvr>
  <p:transition spd="med">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81354" y="2406075"/>
            <a:ext cx="11774658" cy="2800767"/>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-Taşınır </a:t>
            </a:r>
            <a:r>
              <a:rPr lang="tr-TR" sz="2200" dirty="0">
                <a:solidFill>
                  <a:srgbClr val="FF0000"/>
                </a:solidFill>
                <a:latin typeface="Times New Roman" panose="02020603050405020304" pitchFamily="18" charset="0"/>
                <a:cs typeface="Times New Roman" panose="02020603050405020304" pitchFamily="18" charset="0"/>
              </a:rPr>
              <a:t>Kayıt ve Kontrol Yetkililerinin Ayrılmaması, Aynı Kişide </a:t>
            </a:r>
            <a:r>
              <a:rPr lang="tr-TR" sz="2200" dirty="0" smtClean="0">
                <a:solidFill>
                  <a:srgbClr val="FF0000"/>
                </a:solidFill>
                <a:latin typeface="Times New Roman" panose="02020603050405020304" pitchFamily="18" charset="0"/>
                <a:cs typeface="Times New Roman" panose="02020603050405020304" pitchFamily="18" charset="0"/>
              </a:rPr>
              <a:t>Birleşmesi,                               (</a:t>
            </a:r>
            <a:r>
              <a:rPr lang="tr-TR" sz="2200" b="1" dirty="0" smtClean="0">
                <a:solidFill>
                  <a:srgbClr val="FF0000"/>
                </a:solidFill>
                <a:latin typeface="Times New Roman" panose="02020603050405020304" pitchFamily="18" charset="0"/>
                <a:cs typeface="Times New Roman" panose="02020603050405020304" pitchFamily="18" charset="0"/>
              </a:rPr>
              <a:t>Taşınır Mal Yönetmeliği Md.6 )</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smtClean="0">
                <a:solidFill>
                  <a:srgbClr val="FF0000"/>
                </a:solidFill>
                <a:latin typeface="Times New Roman" panose="02020603050405020304" pitchFamily="18" charset="0"/>
                <a:cs typeface="Times New Roman" panose="02020603050405020304" pitchFamily="18" charset="0"/>
              </a:rPr>
              <a:t>-Dayanıklı </a:t>
            </a:r>
            <a:r>
              <a:rPr lang="tr-TR" sz="2200" dirty="0">
                <a:solidFill>
                  <a:srgbClr val="FF0000"/>
                </a:solidFill>
                <a:latin typeface="Times New Roman" panose="02020603050405020304" pitchFamily="18" charset="0"/>
                <a:cs typeface="Times New Roman" panose="02020603050405020304" pitchFamily="18" charset="0"/>
              </a:rPr>
              <a:t>Taşınırların Numaralandırma İşlemlerinin Tamamlanmaması</a:t>
            </a:r>
            <a:r>
              <a:rPr lang="tr-TR" sz="2200" dirty="0" smtClean="0">
                <a:solidFill>
                  <a:srgbClr val="FF0000"/>
                </a:solidFill>
                <a:latin typeface="Times New Roman" panose="02020603050405020304" pitchFamily="18" charset="0"/>
                <a:cs typeface="Times New Roman" panose="02020603050405020304" pitchFamily="18" charset="0"/>
              </a:rPr>
              <a:t>,</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r>
              <a:rPr lang="tr-TR" sz="2200" dirty="0">
                <a:solidFill>
                  <a:srgbClr val="FF0000"/>
                </a:solidFill>
                <a:latin typeface="Times New Roman" panose="02020603050405020304" pitchFamily="18" charset="0"/>
                <a:cs typeface="Times New Roman" panose="02020603050405020304" pitchFamily="18" charset="0"/>
              </a:rPr>
              <a:t>-Bazı Harcama </a:t>
            </a:r>
            <a:r>
              <a:rPr lang="tr-TR" sz="2200" dirty="0" smtClean="0">
                <a:solidFill>
                  <a:srgbClr val="FF0000"/>
                </a:solidFill>
                <a:latin typeface="Times New Roman" panose="02020603050405020304" pitchFamily="18" charset="0"/>
                <a:cs typeface="Times New Roman" panose="02020603050405020304" pitchFamily="18" charset="0"/>
              </a:rPr>
              <a:t>Birimlerinde </a:t>
            </a:r>
            <a:r>
              <a:rPr lang="tr-TR" sz="2200" dirty="0">
                <a:solidFill>
                  <a:srgbClr val="FF0000"/>
                </a:solidFill>
                <a:latin typeface="Times New Roman" panose="02020603050405020304" pitchFamily="18" charset="0"/>
                <a:cs typeface="Times New Roman" panose="02020603050405020304" pitchFamily="18" charset="0"/>
              </a:rPr>
              <a:t>Tüketim Yapılmadan Tüketim Çıkışı </a:t>
            </a:r>
            <a:r>
              <a:rPr lang="tr-TR" sz="2200" dirty="0" smtClean="0">
                <a:solidFill>
                  <a:srgbClr val="FF0000"/>
                </a:solidFill>
                <a:latin typeface="Times New Roman" panose="02020603050405020304" pitchFamily="18" charset="0"/>
                <a:cs typeface="Times New Roman" panose="02020603050405020304" pitchFamily="18" charset="0"/>
              </a:rPr>
              <a:t>Yapılması</a:t>
            </a:r>
            <a:r>
              <a:rPr lang="tr-TR" sz="2200" dirty="0">
                <a:solidFill>
                  <a:srgbClr val="FF0000"/>
                </a:solidFill>
                <a:latin typeface="Times New Roman" panose="02020603050405020304" pitchFamily="18" charset="0"/>
                <a:cs typeface="Times New Roman" panose="02020603050405020304" pitchFamily="18" charset="0"/>
              </a:rPr>
              <a:t>,</a:t>
            </a:r>
          </a:p>
          <a:p>
            <a:pPr algn="just"/>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6676150"/>
      </p:ext>
    </p:extLst>
  </p:cSld>
  <p:clrMapOvr>
    <a:masterClrMapping/>
  </p:clrMapOvr>
  <p:transition spd="med">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81354" y="2406075"/>
            <a:ext cx="11774658" cy="2970044"/>
          </a:xfrm>
          <a:prstGeom prst="rect">
            <a:avLst/>
          </a:prstGeom>
        </p:spPr>
        <p:txBody>
          <a:bodyPr wrap="square">
            <a:spAutoFit/>
          </a:bodyPr>
          <a:lstStyle/>
          <a:p>
            <a:pPr algn="just"/>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Harcama Birimlerince Onaylı Taşınır Tüketim Listelerinin Muhasebe Birimine Geç Gönderilmesi ,Kullanılan Tüketim Malzemeleri Çıkışlarının Üç Aylık Dönemler İtibarıyla Tüm Birimlerce </a:t>
            </a:r>
            <a:r>
              <a:rPr lang="tr-TR" sz="2200" dirty="0" smtClean="0">
                <a:solidFill>
                  <a:srgbClr val="FF0000"/>
                </a:solidFill>
                <a:latin typeface="Times New Roman" panose="02020603050405020304" pitchFamily="18" charset="0"/>
                <a:cs typeface="Times New Roman" panose="02020603050405020304" pitchFamily="18" charset="0"/>
              </a:rPr>
              <a:t>Yapılmaması,</a:t>
            </a:r>
          </a:p>
          <a:p>
            <a:pPr lvl="0"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Yönetmeliğin ’’ Taşınır </a:t>
            </a:r>
            <a:r>
              <a:rPr lang="tr-TR" sz="2200" b="1" dirty="0" smtClean="0">
                <a:solidFill>
                  <a:srgbClr val="FF0000"/>
                </a:solidFill>
                <a:latin typeface="Times New Roman" panose="02020603050405020304" pitchFamily="18" charset="0"/>
                <a:cs typeface="Times New Roman" panose="02020603050405020304" pitchFamily="18" charset="0"/>
              </a:rPr>
              <a:t>Giriş Ve Çıkış İşlemlerinin Muhasebe Birimlerine Bildirilmesi’’ Başlıklı 30 ‘uncu Md.</a:t>
            </a:r>
            <a:endParaRPr lang="tr-T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1281544"/>
      </p:ext>
    </p:extLst>
  </p:cSld>
  <p:clrMapOvr>
    <a:masterClrMapping/>
  </p:clrMapOvr>
  <p:transition spd="med">
    <p:push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87383" y="2047962"/>
            <a:ext cx="11746523" cy="4431983"/>
          </a:xfrm>
          <a:prstGeom prst="rect">
            <a:avLst/>
          </a:prstGeom>
        </p:spPr>
        <p:txBody>
          <a:bodyPr wrap="square">
            <a:spAutoFit/>
          </a:bodyPr>
          <a:lstStyle/>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-Kamu Görevlilerinin Kullanımına Verilen Taşınırların Birçoğu İçin Taşınır Teslim Belgesi </a:t>
            </a:r>
            <a:r>
              <a:rPr lang="tr-TR" sz="2200" dirty="0" smtClean="0">
                <a:solidFill>
                  <a:srgbClr val="FF0000"/>
                </a:solidFill>
                <a:latin typeface="Times New Roman" panose="02020603050405020304" pitchFamily="18" charset="0"/>
                <a:cs typeface="Times New Roman" panose="02020603050405020304" pitchFamily="18" charset="0"/>
              </a:rPr>
              <a:t>Düzenlenmemesi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-Taşınır Geçici Alındısının Düzenlenmemesi</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-İlişiği Kesilen Personelin Kullanımına Verilen Taşınırların </a:t>
            </a:r>
            <a:r>
              <a:rPr lang="tr-TR" sz="2200" dirty="0" smtClean="0">
                <a:solidFill>
                  <a:srgbClr val="FF0000"/>
                </a:solidFill>
                <a:latin typeface="Times New Roman" panose="02020603050405020304" pitchFamily="18" charset="0"/>
                <a:cs typeface="Times New Roman" panose="02020603050405020304" pitchFamily="18" charset="0"/>
              </a:rPr>
              <a:t>Alınmaması ( </a:t>
            </a:r>
            <a:r>
              <a:rPr lang="tr-TR" sz="2200" b="1" dirty="0" smtClean="0">
                <a:solidFill>
                  <a:srgbClr val="FF0000"/>
                </a:solidFill>
                <a:latin typeface="Times New Roman" panose="02020603050405020304" pitchFamily="18" charset="0"/>
                <a:cs typeface="Times New Roman" panose="02020603050405020304" pitchFamily="18" charset="0"/>
              </a:rPr>
              <a:t>Yönetmeliğin Sorumluluk </a:t>
            </a:r>
            <a:r>
              <a:rPr lang="tr-TR" sz="2200" b="1" dirty="0" smtClean="0">
                <a:solidFill>
                  <a:srgbClr val="FF0000"/>
                </a:solidFill>
                <a:latin typeface="Times New Roman" panose="02020603050405020304" pitchFamily="18" charset="0"/>
                <a:cs typeface="Times New Roman" panose="02020603050405020304" pitchFamily="18" charset="0"/>
              </a:rPr>
              <a:t>Başlıklı 5 inci Md.)</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-Dayanıklı Taşınırlarda Kişisel Kusur Sonucu Ortaya Çıkan Zararların İlgililerden Tahsil Edilmemesi</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-Bazı Harcama Birimlerinde Taşınır Teslim Belgesinin Topluca Bölüm Başkanı Adına Düzenlenmesi,</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marL="285750" lvl="0" indent="-285750">
              <a:buFontTx/>
              <a:buChar char="-"/>
            </a:pP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9262228"/>
      </p:ext>
    </p:extLst>
  </p:cSld>
  <p:clrMapOvr>
    <a:masterClrMapping/>
  </p:clrMapOvr>
  <p:transition spd="med">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pic>
        <p:nvPicPr>
          <p:cNvPr id="1026" name="Resim 1" descr="https://www.sayistay.gov.tr/tr/kararlar/jscss/dk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096250" cy="9525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o 2"/>
          <p:cNvGraphicFramePr>
            <a:graphicFrameLocks noGrp="1"/>
          </p:cNvGraphicFramePr>
          <p:nvPr>
            <p:extLst>
              <p:ext uri="{D42A27DB-BD31-4B8C-83A1-F6EECF244321}">
                <p14:modId xmlns:p14="http://schemas.microsoft.com/office/powerpoint/2010/main" val="404747206"/>
              </p:ext>
            </p:extLst>
          </p:nvPr>
        </p:nvGraphicFramePr>
        <p:xfrm>
          <a:off x="1344491" y="4223576"/>
          <a:ext cx="9923730" cy="2036699"/>
        </p:xfrm>
        <a:graphic>
          <a:graphicData uri="http://schemas.openxmlformats.org/drawingml/2006/table">
            <a:tbl>
              <a:tblPr firstRow="1" firstCol="1" bandRow="1">
                <a:tableStyleId>{5C22544A-7EE6-4342-B048-85BDC9FD1C3A}</a:tableStyleId>
              </a:tblPr>
              <a:tblGrid>
                <a:gridCol w="1865183">
                  <a:extLst>
                    <a:ext uri="{9D8B030D-6E8A-4147-A177-3AD203B41FA5}">
                      <a16:colId xmlns:a16="http://schemas.microsoft.com/office/drawing/2014/main" val="681230576"/>
                    </a:ext>
                  </a:extLst>
                </a:gridCol>
                <a:gridCol w="5404248">
                  <a:extLst>
                    <a:ext uri="{9D8B030D-6E8A-4147-A177-3AD203B41FA5}">
                      <a16:colId xmlns:a16="http://schemas.microsoft.com/office/drawing/2014/main" val="674461071"/>
                    </a:ext>
                  </a:extLst>
                </a:gridCol>
                <a:gridCol w="2654299">
                  <a:extLst>
                    <a:ext uri="{9D8B030D-6E8A-4147-A177-3AD203B41FA5}">
                      <a16:colId xmlns:a16="http://schemas.microsoft.com/office/drawing/2014/main" val="979813404"/>
                    </a:ext>
                  </a:extLst>
                </a:gridCol>
              </a:tblGrid>
              <a:tr h="249199">
                <a:tc>
                  <a:txBody>
                    <a:bodyPr/>
                    <a:lstStyle/>
                    <a:p>
                      <a:pPr>
                        <a:lnSpc>
                          <a:spcPct val="107000"/>
                        </a:lnSpc>
                        <a:spcAft>
                          <a:spcPts val="0"/>
                        </a:spcAft>
                      </a:pPr>
                      <a:r>
                        <a:rPr lang="tr-TR" sz="1200" dirty="0">
                          <a:effectLst/>
                        </a:rPr>
                        <a:t>Kamu İdaresi Türü</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Yüksek Öğretim Kurumları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endParaRPr lang="tr-TR" sz="1200">
                        <a:solidFill>
                          <a:srgbClr val="666666"/>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13086853"/>
                  </a:ext>
                </a:extLst>
              </a:tr>
              <a:tr h="249199">
                <a:tc>
                  <a:txBody>
                    <a:bodyPr/>
                    <a:lstStyle/>
                    <a:p>
                      <a:pPr>
                        <a:lnSpc>
                          <a:spcPct val="107000"/>
                        </a:lnSpc>
                        <a:spcAft>
                          <a:spcPts val="0"/>
                        </a:spcAft>
                      </a:pPr>
                      <a:r>
                        <a:rPr lang="tr-TR" sz="1200">
                          <a:effectLst/>
                        </a:rPr>
                        <a:t>Yılı</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2013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04695451"/>
                  </a:ext>
                </a:extLst>
              </a:tr>
              <a:tr h="249199">
                <a:tc>
                  <a:txBody>
                    <a:bodyPr/>
                    <a:lstStyle/>
                    <a:p>
                      <a:pPr>
                        <a:lnSpc>
                          <a:spcPct val="107000"/>
                        </a:lnSpc>
                        <a:spcAft>
                          <a:spcPts val="0"/>
                        </a:spcAft>
                      </a:pPr>
                      <a:r>
                        <a:rPr lang="tr-TR" sz="1200" dirty="0">
                          <a:effectLst/>
                        </a:rPr>
                        <a:t>Dairesi</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39896248"/>
                  </a:ext>
                </a:extLst>
              </a:tr>
              <a:tr h="249199">
                <a:tc>
                  <a:txBody>
                    <a:bodyPr/>
                    <a:lstStyle/>
                    <a:p>
                      <a:pPr>
                        <a:lnSpc>
                          <a:spcPct val="107000"/>
                        </a:lnSpc>
                        <a:spcAft>
                          <a:spcPts val="0"/>
                        </a:spcAft>
                      </a:pPr>
                      <a:r>
                        <a:rPr lang="tr-TR" sz="1200">
                          <a:effectLst/>
                        </a:rPr>
                        <a:t>Dosya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39949</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87911893"/>
                  </a:ext>
                </a:extLst>
              </a:tr>
              <a:tr h="249199">
                <a:tc>
                  <a:txBody>
                    <a:bodyPr/>
                    <a:lstStyle/>
                    <a:p>
                      <a:pPr>
                        <a:lnSpc>
                          <a:spcPct val="107000"/>
                        </a:lnSpc>
                        <a:spcAft>
                          <a:spcPts val="0"/>
                        </a:spcAft>
                      </a:pPr>
                      <a:r>
                        <a:rPr lang="tr-TR" sz="1200">
                          <a:effectLst/>
                        </a:rPr>
                        <a:t>Tutanak No</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41833</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83492402"/>
                  </a:ext>
                </a:extLst>
              </a:tr>
              <a:tr h="249199">
                <a:tc>
                  <a:txBody>
                    <a:bodyPr/>
                    <a:lstStyle/>
                    <a:p>
                      <a:pPr>
                        <a:lnSpc>
                          <a:spcPct val="107000"/>
                        </a:lnSpc>
                        <a:spcAft>
                          <a:spcPts val="0"/>
                        </a:spcAft>
                      </a:pPr>
                      <a:r>
                        <a:rPr lang="tr-TR" sz="1200">
                          <a:effectLst/>
                        </a:rPr>
                        <a:t>Tutanak Tarihi</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26.4.2016</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 </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09249660"/>
                  </a:ext>
                </a:extLst>
              </a:tr>
              <a:tr h="249199">
                <a:tc>
                  <a:txBody>
                    <a:bodyPr/>
                    <a:lstStyle/>
                    <a:p>
                      <a:pPr>
                        <a:lnSpc>
                          <a:spcPct val="107000"/>
                        </a:lnSpc>
                        <a:spcAft>
                          <a:spcPts val="0"/>
                        </a:spcAft>
                      </a:pPr>
                      <a:r>
                        <a:rPr lang="tr-TR" sz="1200">
                          <a:effectLst/>
                        </a:rPr>
                        <a:t>Kararın Konusu</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a:effectLst/>
                        </a:rPr>
                        <a:t>Çeşitli Konuları İlgilendiren Kararlar</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a:lnSpc>
                          <a:spcPct val="107000"/>
                        </a:lnSpc>
                        <a:spcAft>
                          <a:spcPts val="0"/>
                        </a:spcAft>
                      </a:pPr>
                      <a:r>
                        <a:rPr lang="tr-TR" sz="1200" dirty="0">
                          <a:effectLst/>
                          <a:hlinkClick r:id="rId4"/>
                        </a:rPr>
                        <a:t>İlgili Daire Kararı için tıklayın</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565052158"/>
                  </a:ext>
                </a:extLst>
              </a:tr>
            </a:tbl>
          </a:graphicData>
        </a:graphic>
      </p:graphicFrame>
      <p:sp>
        <p:nvSpPr>
          <p:cNvPr id="4" name="Dikdörtgen 3"/>
          <p:cNvSpPr/>
          <p:nvPr/>
        </p:nvSpPr>
        <p:spPr>
          <a:xfrm>
            <a:off x="1344491" y="2967335"/>
            <a:ext cx="9923730" cy="1047210"/>
          </a:xfrm>
          <a:prstGeom prst="rect">
            <a:avLst/>
          </a:prstGeom>
        </p:spPr>
        <p:txBody>
          <a:bodyPr wrap="square">
            <a:spAutoFit/>
          </a:bodyPr>
          <a:lstStyle/>
          <a:p>
            <a:pPr algn="just">
              <a:lnSpc>
                <a:spcPct val="150000"/>
              </a:lnSpc>
            </a:pPr>
            <a:r>
              <a:rPr lang="tr-TR" dirty="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Avans Ve Kredi Açılmasında Mahsup Sürelerine Uyulmamasına Rağmen Faiz Uygulanmaması</a:t>
            </a:r>
          </a:p>
        </p:txBody>
      </p:sp>
    </p:spTree>
    <p:extLst>
      <p:ext uri="{BB962C8B-B14F-4D97-AF65-F5344CB8AC3E}">
        <p14:creationId xmlns:p14="http://schemas.microsoft.com/office/powerpoint/2010/main" val="739693799"/>
      </p:ext>
    </p:extLst>
  </p:cSld>
  <p:clrMapOvr>
    <a:masterClrMapping/>
  </p:clrMapOvr>
  <p:transition spd="med">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225084" y="2406075"/>
            <a:ext cx="11760590" cy="3185487"/>
          </a:xfrm>
          <a:prstGeom prst="rect">
            <a:avLst/>
          </a:prstGeom>
        </p:spPr>
        <p:txBody>
          <a:bodyPr wrap="square">
            <a:spAutoFit/>
          </a:bodyPr>
          <a:lstStyle/>
          <a:p>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Yıl Sonu Sayımlarının Fiili Olarak Değil </a:t>
            </a:r>
            <a:r>
              <a:rPr lang="tr-TR" sz="2200" dirty="0" err="1">
                <a:solidFill>
                  <a:srgbClr val="FF0000"/>
                </a:solidFill>
                <a:latin typeface="Times New Roman" panose="02020603050405020304" pitchFamily="18" charset="0"/>
                <a:cs typeface="Times New Roman" panose="02020603050405020304" pitchFamily="18" charset="0"/>
              </a:rPr>
              <a:t>Kaydi</a:t>
            </a:r>
            <a:r>
              <a:rPr lang="tr-TR" sz="2200" dirty="0">
                <a:solidFill>
                  <a:srgbClr val="FF0000"/>
                </a:solidFill>
                <a:latin typeface="Times New Roman" panose="02020603050405020304" pitchFamily="18" charset="0"/>
                <a:cs typeface="Times New Roman" panose="02020603050405020304" pitchFamily="18" charset="0"/>
              </a:rPr>
              <a:t> Değerler Üzerinden </a:t>
            </a:r>
            <a:r>
              <a:rPr lang="tr-TR" sz="2200" dirty="0" smtClean="0">
                <a:solidFill>
                  <a:srgbClr val="FF0000"/>
                </a:solidFill>
                <a:latin typeface="Times New Roman" panose="02020603050405020304" pitchFamily="18" charset="0"/>
                <a:cs typeface="Times New Roman" panose="02020603050405020304" pitchFamily="18" charset="0"/>
              </a:rPr>
              <a:t>Yapılması ,Sayım </a:t>
            </a:r>
            <a:r>
              <a:rPr lang="tr-TR" sz="2200" dirty="0">
                <a:solidFill>
                  <a:srgbClr val="FF0000"/>
                </a:solidFill>
                <a:latin typeface="Times New Roman" panose="02020603050405020304" pitchFamily="18" charset="0"/>
                <a:cs typeface="Times New Roman" panose="02020603050405020304" pitchFamily="18" charset="0"/>
              </a:rPr>
              <a:t>ve Yıl sonu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İşlemlerinin </a:t>
            </a:r>
            <a:r>
              <a:rPr lang="tr-TR" sz="2200" dirty="0">
                <a:solidFill>
                  <a:srgbClr val="FF0000"/>
                </a:solidFill>
                <a:latin typeface="Times New Roman" panose="02020603050405020304" pitchFamily="18" charset="0"/>
                <a:cs typeface="Times New Roman" panose="02020603050405020304" pitchFamily="18" charset="0"/>
              </a:rPr>
              <a:t>Sağlıklı </a:t>
            </a:r>
            <a:r>
              <a:rPr lang="tr-TR" sz="2200" dirty="0" smtClean="0">
                <a:solidFill>
                  <a:srgbClr val="FF0000"/>
                </a:solidFill>
                <a:latin typeface="Times New Roman" panose="02020603050405020304" pitchFamily="18" charset="0"/>
                <a:cs typeface="Times New Roman" panose="02020603050405020304" pitchFamily="18" charset="0"/>
              </a:rPr>
              <a:t>Olmaması </a:t>
            </a:r>
            <a:r>
              <a:rPr lang="tr-TR" sz="2200" b="1" dirty="0" smtClean="0">
                <a:solidFill>
                  <a:srgbClr val="FF0000"/>
                </a:solidFill>
                <a:latin typeface="Times New Roman" panose="02020603050405020304" pitchFamily="18" charset="0"/>
                <a:cs typeface="Times New Roman" panose="02020603050405020304" pitchFamily="18" charset="0"/>
              </a:rPr>
              <a:t>(</a:t>
            </a:r>
            <a:r>
              <a:rPr lang="tr-TR" sz="2200" b="1" dirty="0" err="1" smtClean="0">
                <a:solidFill>
                  <a:srgbClr val="FF0000"/>
                </a:solidFill>
                <a:latin typeface="Times New Roman" panose="02020603050405020304" pitchFamily="18" charset="0"/>
                <a:cs typeface="Times New Roman" panose="02020603050405020304" pitchFamily="18" charset="0"/>
              </a:rPr>
              <a:t>Yön.Sayım</a:t>
            </a:r>
            <a:r>
              <a:rPr lang="tr-TR" sz="2200" b="1" dirty="0" smtClean="0">
                <a:solidFill>
                  <a:srgbClr val="FF0000"/>
                </a:solidFill>
                <a:latin typeface="Times New Roman" panose="02020603050405020304" pitchFamily="18" charset="0"/>
                <a:cs typeface="Times New Roman" panose="02020603050405020304" pitchFamily="18" charset="0"/>
              </a:rPr>
              <a:t> ve Devir İşlemleri Başlıklı 32 inci Md. )</a:t>
            </a: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Dayanıklı Taşınırdaki Değer Artışının Taşınırın Kayıtlı Maliyet Değerine İlave Edilmemesi</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-BAP </a:t>
            </a:r>
            <a:r>
              <a:rPr lang="tr-TR" sz="2200" dirty="0">
                <a:solidFill>
                  <a:srgbClr val="FF0000"/>
                </a:solidFill>
                <a:latin typeface="Times New Roman" panose="02020603050405020304" pitchFamily="18" charset="0"/>
                <a:cs typeface="Times New Roman" panose="02020603050405020304" pitchFamily="18" charset="0"/>
              </a:rPr>
              <a:t>Kapsamında Alınan Bazı Dayanıklı Taşınırların Mevzuata Aykırı Olarak Tesis, Makine ve </a:t>
            </a: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Cihazlar </a:t>
            </a:r>
            <a:r>
              <a:rPr lang="tr-TR" sz="2200" dirty="0">
                <a:solidFill>
                  <a:srgbClr val="FF0000"/>
                </a:solidFill>
                <a:latin typeface="Times New Roman" panose="02020603050405020304" pitchFamily="18" charset="0"/>
                <a:cs typeface="Times New Roman" panose="02020603050405020304" pitchFamily="18" charset="0"/>
              </a:rPr>
              <a:t>Hesabı ile Demirbaşlar Hesabına Kaydedilmemesi </a:t>
            </a:r>
          </a:p>
          <a:p>
            <a:pPr marL="285750" lvl="0" indent="-285750">
              <a:buFontTx/>
              <a:buChar char="-"/>
            </a:pPr>
            <a:endParaRPr lang="tr-TR"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1754484"/>
      </p:ext>
    </p:extLst>
  </p:cSld>
  <p:clrMapOvr>
    <a:masterClrMapping/>
  </p:clrMapOvr>
  <p:transition spd="med">
    <p:push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829994" y="2470991"/>
            <a:ext cx="10719581" cy="1877437"/>
          </a:xfrm>
          <a:prstGeom prst="rect">
            <a:avLst/>
          </a:prstGeom>
        </p:spPr>
        <p:txBody>
          <a:bodyPr wrap="square">
            <a:spAutoFit/>
          </a:bodyPr>
          <a:lstStyle/>
          <a:p>
            <a:pPr algn="just"/>
            <a:endParaRPr lang="tr-TR" dirty="0" smtClean="0">
              <a:solidFill>
                <a:srgbClr val="FF0000"/>
              </a:solidFill>
              <a:latin typeface="Times New Roman" panose="02020603050405020304" pitchFamily="18" charset="0"/>
              <a:cs typeface="Times New Roman" panose="02020603050405020304" pitchFamily="18" charset="0"/>
            </a:endParaRPr>
          </a:p>
          <a:p>
            <a:pPr algn="just"/>
            <a:r>
              <a:rPr lang="tr-TR" dirty="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Lojmanlarda Bulunan Demirbaşların Taşınır Kaydının Olmaması</a:t>
            </a:r>
            <a:r>
              <a:rPr lang="tr-TR" sz="2200" dirty="0" smtClean="0">
                <a:solidFill>
                  <a:srgbClr val="FF0000"/>
                </a:solidFill>
                <a:latin typeface="Times New Roman" panose="02020603050405020304" pitchFamily="18" charset="0"/>
                <a:cs typeface="Times New Roman" panose="02020603050405020304" pitchFamily="18" charset="0"/>
              </a:rPr>
              <a:t>,</a:t>
            </a:r>
          </a:p>
          <a:p>
            <a:pPr algn="just"/>
            <a:endParaRPr lang="tr-TR" sz="2200" dirty="0">
              <a:solidFill>
                <a:srgbClr val="FF0000"/>
              </a:solidFill>
              <a:latin typeface="Times New Roman" panose="02020603050405020304" pitchFamily="18" charset="0"/>
              <a:cs typeface="Times New Roman" panose="02020603050405020304" pitchFamily="18" charset="0"/>
            </a:endParaRPr>
          </a:p>
          <a:p>
            <a:pPr algn="just"/>
            <a:endParaRPr lang="tr-TR" dirty="0" smtClean="0">
              <a:solidFill>
                <a:srgbClr val="FF0000"/>
              </a:solidFill>
              <a:latin typeface="Times New Roman" panose="02020603050405020304" pitchFamily="18" charset="0"/>
              <a:cs typeface="Times New Roman" panose="02020603050405020304" pitchFamily="18" charset="0"/>
            </a:endParaRPr>
          </a:p>
          <a:p>
            <a:pPr algn="just"/>
            <a:endParaRPr lang="tr-TR" dirty="0" smtClean="0">
              <a:solidFill>
                <a:srgbClr val="FF0000"/>
              </a:solidFill>
              <a:latin typeface="Times New Roman" panose="02020603050405020304" pitchFamily="18" charset="0"/>
              <a:cs typeface="Times New Roman" panose="02020603050405020304" pitchFamily="18" charset="0"/>
            </a:endParaRPr>
          </a:p>
          <a:p>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4513531"/>
      </p:ext>
    </p:extLst>
  </p:cSld>
  <p:clrMapOvr>
    <a:masterClrMapping/>
  </p:clrMapOvr>
  <p:transition spd="med">
    <p:push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519833" y="0"/>
            <a:ext cx="2695576" cy="1615500"/>
          </a:xfrm>
          <a:prstGeom prst="rect">
            <a:avLst/>
          </a:prstGeom>
        </p:spPr>
      </p:pic>
      <p:sp>
        <p:nvSpPr>
          <p:cNvPr id="4" name="Dikdörtgen 3"/>
          <p:cNvSpPr/>
          <p:nvPr/>
        </p:nvSpPr>
        <p:spPr>
          <a:xfrm>
            <a:off x="323556" y="1388003"/>
            <a:ext cx="11648049" cy="3046988"/>
          </a:xfrm>
          <a:prstGeom prst="rect">
            <a:avLst/>
          </a:prstGeom>
        </p:spPr>
        <p:txBody>
          <a:bodyPr wrap="square">
            <a:spAutoFit/>
          </a:bodyPr>
          <a:lstStyle/>
          <a:p>
            <a:pPr lvl="0" algn="just">
              <a:lnSpc>
                <a:spcPct val="150000"/>
              </a:lnSpc>
            </a:pPr>
            <a:endParaRPr lang="tr-TR"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-Çeşitli Nedenlerle Kullanılma Olanaklarını Yitiren Maddi Duran Varlıkların İzlenmesi İçin Kullanılan 294 Elden Çıkarılacak Stoklar Ve Maddi Duran Varlıklar Hesabının Kullanılmayıp, Hurdaya Ayrılan Malların Satılması Veyahut Elden Çıkarılması Durumunda Bu Hesaplardan Çıkış </a:t>
            </a:r>
            <a:r>
              <a:rPr lang="tr-TR" sz="2200" dirty="0" smtClean="0">
                <a:solidFill>
                  <a:srgbClr val="FF0000"/>
                </a:solidFill>
                <a:latin typeface="Times New Roman" panose="02020603050405020304" pitchFamily="18" charset="0"/>
                <a:cs typeface="Times New Roman" panose="02020603050405020304" pitchFamily="18" charset="0"/>
              </a:rPr>
              <a:t>Yapılmaması</a:t>
            </a:r>
          </a:p>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4338008"/>
      </p:ext>
    </p:extLst>
  </p:cSld>
  <p:clrMapOvr>
    <a:masterClrMapping/>
  </p:clrMapOvr>
  <p:transition spd="med">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a:stretch>
            <a:fillRect/>
          </a:stretch>
        </p:blipFill>
        <p:spPr>
          <a:xfrm>
            <a:off x="4407292" y="0"/>
            <a:ext cx="2695576" cy="1615500"/>
          </a:xfrm>
          <a:prstGeom prst="rect">
            <a:avLst/>
          </a:prstGeom>
        </p:spPr>
      </p:pic>
      <p:sp>
        <p:nvSpPr>
          <p:cNvPr id="4" name="Dikdörtgen 3"/>
          <p:cNvSpPr/>
          <p:nvPr/>
        </p:nvSpPr>
        <p:spPr>
          <a:xfrm>
            <a:off x="543951" y="2471215"/>
            <a:ext cx="11648049" cy="2631490"/>
          </a:xfrm>
          <a:prstGeom prst="rect">
            <a:avLst/>
          </a:prstGeom>
        </p:spPr>
        <p:txBody>
          <a:bodyPr wrap="square">
            <a:spAutoFit/>
          </a:bodyPr>
          <a:lstStyle/>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-Hurda Malzeme Satışında, 299 Birikmiş Amortismanlar Hesabına Kayıt </a:t>
            </a:r>
            <a:r>
              <a:rPr lang="tr-TR" sz="2200" dirty="0" smtClean="0">
                <a:solidFill>
                  <a:srgbClr val="FF0000"/>
                </a:solidFill>
                <a:latin typeface="Times New Roman" panose="02020603050405020304" pitchFamily="18" charset="0"/>
                <a:cs typeface="Times New Roman" panose="02020603050405020304" pitchFamily="18" charset="0"/>
              </a:rPr>
              <a:t>Yapılmaması</a:t>
            </a:r>
          </a:p>
          <a:p>
            <a:pPr lvl="0"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Bazı Demirbaşların Demirbaşlar Hesabında İzlenmemesi ve Bunlar İçin Amortisman Ayrılmaması</a:t>
            </a: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-Hurda </a:t>
            </a:r>
            <a:r>
              <a:rPr lang="tr-TR" sz="2200" dirty="0">
                <a:solidFill>
                  <a:srgbClr val="FF0000"/>
                </a:solidFill>
                <a:latin typeface="Times New Roman" panose="02020603050405020304" pitchFamily="18" charset="0"/>
                <a:cs typeface="Times New Roman" panose="02020603050405020304" pitchFamily="18" charset="0"/>
              </a:rPr>
              <a:t>Ambarının Bulunmaması Ve Hurdaya Ayrılan Taşınırların </a:t>
            </a:r>
            <a:r>
              <a:rPr lang="tr-TR" sz="2200" dirty="0" err="1">
                <a:solidFill>
                  <a:srgbClr val="FF0000"/>
                </a:solidFill>
                <a:latin typeface="Times New Roman" panose="02020603050405020304" pitchFamily="18" charset="0"/>
                <a:cs typeface="Times New Roman" panose="02020603050405020304" pitchFamily="18" charset="0"/>
              </a:rPr>
              <a:t>Hurdasan</a:t>
            </a:r>
            <a:r>
              <a:rPr lang="tr-TR" sz="2200" dirty="0">
                <a:solidFill>
                  <a:srgbClr val="FF0000"/>
                </a:solidFill>
                <a:latin typeface="Times New Roman" panose="02020603050405020304" pitchFamily="18" charset="0"/>
                <a:cs typeface="Times New Roman" panose="02020603050405020304" pitchFamily="18" charset="0"/>
              </a:rPr>
              <a:t> </a:t>
            </a:r>
            <a:r>
              <a:rPr lang="tr-TR" sz="2200" dirty="0" err="1">
                <a:solidFill>
                  <a:srgbClr val="FF0000"/>
                </a:solidFill>
                <a:latin typeface="Times New Roman" panose="02020603050405020304" pitchFamily="18" charset="0"/>
                <a:cs typeface="Times New Roman" panose="02020603050405020304" pitchFamily="18" charset="0"/>
              </a:rPr>
              <a:t>A.Ş’ye</a:t>
            </a:r>
            <a:r>
              <a:rPr lang="tr-TR" sz="2200" dirty="0">
                <a:solidFill>
                  <a:srgbClr val="FF0000"/>
                </a:solidFill>
                <a:latin typeface="Times New Roman" panose="02020603050405020304" pitchFamily="18" charset="0"/>
                <a:cs typeface="Times New Roman" panose="02020603050405020304" pitchFamily="18" charset="0"/>
              </a:rPr>
              <a:t> Satılmaması;</a:t>
            </a:r>
            <a:r>
              <a:rPr lang="tr-TR" sz="2200" dirty="0"/>
              <a:t> </a:t>
            </a:r>
            <a:endParaRPr lang="tr-TR" dirty="0"/>
          </a:p>
        </p:txBody>
      </p:sp>
    </p:spTree>
    <p:extLst>
      <p:ext uri="{BB962C8B-B14F-4D97-AF65-F5344CB8AC3E}">
        <p14:creationId xmlns:p14="http://schemas.microsoft.com/office/powerpoint/2010/main" val="3052475522"/>
      </p:ext>
    </p:extLst>
  </p:cSld>
  <p:clrMapOvr>
    <a:masterClrMapping/>
  </p:clrMapOvr>
  <p:transition spd="med">
    <p:push di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4" name="Dikdörtgen 3"/>
          <p:cNvSpPr/>
          <p:nvPr/>
        </p:nvSpPr>
        <p:spPr>
          <a:xfrm>
            <a:off x="1349298" y="3104608"/>
            <a:ext cx="9820019" cy="461665"/>
          </a:xfrm>
          <a:prstGeom prst="rect">
            <a:avLst/>
          </a:prstGeom>
        </p:spPr>
        <p:txBody>
          <a:bodyPr wrap="square">
            <a:spAutoFit/>
          </a:bodyPr>
          <a:lstStyle/>
          <a:p>
            <a:pPr lvl="0" algn="ctr"/>
            <a:r>
              <a:rPr lang="tr-TR" sz="2400" b="1" dirty="0" smtClean="0">
                <a:solidFill>
                  <a:srgbClr val="FF0000"/>
                </a:solidFill>
                <a:latin typeface="Times New Roman" panose="02020603050405020304" pitchFamily="18" charset="0"/>
                <a:cs typeface="Times New Roman" panose="02020603050405020304" pitchFamily="18" charset="0"/>
              </a:rPr>
              <a:t>İÇ KONTROLE </a:t>
            </a:r>
            <a:r>
              <a:rPr lang="tr-TR" sz="2400" b="1" dirty="0">
                <a:solidFill>
                  <a:srgbClr val="FF0000"/>
                </a:solidFill>
                <a:latin typeface="Times New Roman" panose="02020603050405020304" pitchFamily="18" charset="0"/>
                <a:cs typeface="Times New Roman" panose="02020603050405020304" pitchFamily="18" charset="0"/>
              </a:rPr>
              <a:t>İLİŞKİN TESPİTLER</a:t>
            </a:r>
            <a:endParaRPr lang="tr-TR" sz="2400" b="1" dirty="0">
              <a:solidFill>
                <a:srgbClr val="FF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476820"/>
      </p:ext>
    </p:extLst>
  </p:cSld>
  <p:clrMapOvr>
    <a:masterClrMapping/>
  </p:clrMapOvr>
  <p:transition spd="med">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322885" y="0"/>
            <a:ext cx="2695576" cy="1615500"/>
          </a:xfrm>
          <a:prstGeom prst="rect">
            <a:avLst/>
          </a:prstGeom>
        </p:spPr>
      </p:pic>
      <p:sp>
        <p:nvSpPr>
          <p:cNvPr id="5" name="Dikdörtgen 4"/>
          <p:cNvSpPr/>
          <p:nvPr/>
        </p:nvSpPr>
        <p:spPr>
          <a:xfrm>
            <a:off x="407962" y="1615500"/>
            <a:ext cx="11043139" cy="4967514"/>
          </a:xfrm>
          <a:prstGeom prst="rect">
            <a:avLst/>
          </a:prstGeom>
        </p:spPr>
        <p:txBody>
          <a:bodyPr wrap="square">
            <a:spAutoFit/>
          </a:bodyPr>
          <a:lstStyle/>
          <a:p>
            <a:pPr algn="just">
              <a:lnSpc>
                <a:spcPct val="80000"/>
              </a:lnSpc>
              <a:defRPr/>
            </a:pPr>
            <a:r>
              <a:rPr lang="tr-TR" sz="2200" b="1" dirty="0">
                <a:solidFill>
                  <a:srgbClr val="FF0000"/>
                </a:solidFill>
                <a:latin typeface="Times New Roman" panose="02020603050405020304" pitchFamily="18" charset="0"/>
                <a:cs typeface="Times New Roman" panose="02020603050405020304" pitchFamily="18" charset="0"/>
              </a:rPr>
              <a:t>İÇ KONTROLÜN TANIMI</a:t>
            </a:r>
          </a:p>
          <a:p>
            <a:pPr algn="just">
              <a:lnSpc>
                <a:spcPct val="80000"/>
              </a:lnSpc>
              <a:defRPr/>
            </a:pP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İç kontrol;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idarenin amaçlarına,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belirlenmiş politikalara</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mevzuata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uygun olarak faaliyetlerin; </a:t>
            </a:r>
          </a:p>
          <a:p>
            <a:pPr lvl="2"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(1) etkili, ekonomik ve verimli bir şekilde yürütülmesini, </a:t>
            </a:r>
          </a:p>
          <a:p>
            <a:pPr lvl="2"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(2) varlık ve kaynakların korunmasını, </a:t>
            </a:r>
          </a:p>
          <a:p>
            <a:pPr lvl="2"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(3) muhasebe kayıtlarının doğru ve tam olarak tutulmasını, </a:t>
            </a:r>
          </a:p>
          <a:p>
            <a:pPr lvl="2"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(4) mali bilgi ve yönetim bilgisinin zamanında ve güvenilir olarak üretilmesini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sağlamak üzere idare tarafından oluşturulan; </a:t>
            </a:r>
          </a:p>
          <a:p>
            <a:pPr lvl="2" algn="just">
              <a:lnSpc>
                <a:spcPct val="80000"/>
              </a:lnSpc>
              <a:buFont typeface="Wingdings"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organizasyon, </a:t>
            </a:r>
          </a:p>
          <a:p>
            <a:pPr lvl="2" algn="just">
              <a:lnSpc>
                <a:spcPct val="80000"/>
              </a:lnSpc>
              <a:buFont typeface="Wingdings"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yöntem ve </a:t>
            </a:r>
            <a:r>
              <a:rPr lang="tr-TR" sz="2200" b="1" dirty="0">
                <a:solidFill>
                  <a:srgbClr val="FF0000"/>
                </a:solidFill>
                <a:latin typeface="Times New Roman" panose="02020603050405020304" pitchFamily="18" charset="0"/>
                <a:cs typeface="Times New Roman" panose="02020603050405020304" pitchFamily="18" charset="0"/>
              </a:rPr>
              <a:t>süreçle </a:t>
            </a:r>
          </a:p>
          <a:p>
            <a:pPr lvl="2" algn="just">
              <a:lnSpc>
                <a:spcPct val="80000"/>
              </a:lnSpc>
              <a:buFont typeface="Wingdings" pitchFamily="2" charset="2"/>
              <a:buChar char="v"/>
              <a:defRPr/>
            </a:pPr>
            <a:r>
              <a:rPr lang="tr-TR" sz="2200" b="1" dirty="0">
                <a:solidFill>
                  <a:srgbClr val="FF0000"/>
                </a:solidFill>
                <a:latin typeface="Times New Roman" panose="02020603050405020304" pitchFamily="18" charset="0"/>
                <a:cs typeface="Times New Roman" panose="02020603050405020304" pitchFamily="18" charset="0"/>
              </a:rPr>
              <a:t>iç denetimi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kapsayan </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Mali ve </a:t>
            </a:r>
            <a:r>
              <a:rPr lang="tr-TR" sz="2200" b="1" dirty="0">
                <a:solidFill>
                  <a:srgbClr val="FF0000"/>
                </a:solidFill>
                <a:latin typeface="Times New Roman" panose="02020603050405020304" pitchFamily="18" charset="0"/>
                <a:cs typeface="Times New Roman" panose="02020603050405020304" pitchFamily="18" charset="0"/>
              </a:rPr>
              <a:t>diğer kontroller</a:t>
            </a:r>
          </a:p>
          <a:p>
            <a:pPr lvl="1"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bütünüdür. (</a:t>
            </a:r>
            <a:r>
              <a:rPr lang="tr-TR" sz="2200" b="1" dirty="0">
                <a:solidFill>
                  <a:srgbClr val="FF0000"/>
                </a:solidFill>
                <a:latin typeface="Times New Roman" panose="02020603050405020304" pitchFamily="18" charset="0"/>
                <a:cs typeface="Times New Roman" panose="02020603050405020304" pitchFamily="18" charset="0"/>
              </a:rPr>
              <a:t>5018 sayılı Kanun / 55.md.)</a:t>
            </a: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9319309"/>
      </p:ext>
    </p:extLst>
  </p:cSld>
  <p:clrMapOvr>
    <a:masterClrMapping/>
  </p:clrMapOvr>
  <p:transition spd="med">
    <p:push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091832" y="0"/>
            <a:ext cx="2695576" cy="1615500"/>
          </a:xfrm>
          <a:prstGeom prst="rect">
            <a:avLst/>
          </a:prstGeom>
        </p:spPr>
      </p:pic>
      <p:sp>
        <p:nvSpPr>
          <p:cNvPr id="5" name="Dikdörtgen 4"/>
          <p:cNvSpPr/>
          <p:nvPr/>
        </p:nvSpPr>
        <p:spPr>
          <a:xfrm>
            <a:off x="225082" y="1265607"/>
            <a:ext cx="11043139" cy="5170646"/>
          </a:xfrm>
          <a:prstGeom prst="rect">
            <a:avLst/>
          </a:prstGeom>
        </p:spPr>
        <p:txBody>
          <a:bodyPr wrap="square">
            <a:spAutoFit/>
          </a:bodyPr>
          <a:lstStyle/>
          <a:p>
            <a:pPr algn="ctr">
              <a:buFontTx/>
              <a:buNone/>
            </a:pPr>
            <a:r>
              <a:rPr lang="tr-TR" sz="2200" b="1" dirty="0">
                <a:solidFill>
                  <a:srgbClr val="FF0000"/>
                </a:solidFill>
                <a:latin typeface="Times New Roman" panose="02020603050405020304" pitchFamily="18" charset="0"/>
                <a:cs typeface="Times New Roman" panose="02020603050405020304" pitchFamily="18" charset="0"/>
              </a:rPr>
              <a:t>5018 SAYILI KAMU MALİ YÖNETİMİ VE KONTROL KANUNU</a:t>
            </a:r>
          </a:p>
          <a:p>
            <a:pPr algn="ctr">
              <a:buFontTx/>
              <a:buNone/>
            </a:pPr>
            <a:r>
              <a:rPr lang="tr-TR" sz="2200" b="1" dirty="0">
                <a:solidFill>
                  <a:srgbClr val="FF0000"/>
                </a:solidFill>
                <a:latin typeface="Times New Roman" panose="02020603050405020304" pitchFamily="18" charset="0"/>
                <a:cs typeface="Times New Roman" panose="02020603050405020304" pitchFamily="18" charset="0"/>
              </a:rPr>
              <a:t>BEŞİNCİ KISIM</a:t>
            </a:r>
          </a:p>
          <a:p>
            <a:pPr algn="ctr">
              <a:buFontTx/>
              <a:buNone/>
            </a:pPr>
            <a:r>
              <a:rPr lang="tr-TR" sz="2200" b="1" dirty="0">
                <a:solidFill>
                  <a:srgbClr val="FF0000"/>
                </a:solidFill>
                <a:latin typeface="Times New Roman" panose="02020603050405020304" pitchFamily="18" charset="0"/>
                <a:cs typeface="Times New Roman" panose="02020603050405020304" pitchFamily="18" charset="0"/>
              </a:rPr>
              <a:t>İç Kontrol Sistemi</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55- İç kontrolün tanımı</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56- İç kontrolün amacı</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57- Kontrolün yapısı ve işleyişi</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58- Ön mali kontrol</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60- Mali hizmetler birimi</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61- Muhasebe hizmeti ve muhasebe yetkilisinin yetki ve sorumlulukları</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62- Muhasebe yetkilisinin nitelikleri ve atanması</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63- İç denetim</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64- İç denetçinin görevleri</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65- İç denetçinin nitelikleri ve atanması</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66- İç Denetim Koordinasyon Kurulu</a:t>
            </a:r>
          </a:p>
          <a:p>
            <a:pPr algn="just">
              <a:buFontTx/>
              <a:buNone/>
            </a:pPr>
            <a:r>
              <a:rPr lang="tr-TR" sz="2200" dirty="0">
                <a:solidFill>
                  <a:srgbClr val="FF0000"/>
                </a:solidFill>
                <a:latin typeface="Times New Roman" panose="02020603050405020304" pitchFamily="18" charset="0"/>
                <a:cs typeface="Times New Roman" panose="02020603050405020304" pitchFamily="18" charset="0"/>
              </a:rPr>
              <a:t>Madde 67- İç Denetim Koordinasyon Kurulunun Görevleri</a:t>
            </a:r>
          </a:p>
        </p:txBody>
      </p:sp>
    </p:spTree>
    <p:extLst>
      <p:ext uri="{BB962C8B-B14F-4D97-AF65-F5344CB8AC3E}">
        <p14:creationId xmlns:p14="http://schemas.microsoft.com/office/powerpoint/2010/main" val="2999770852"/>
      </p:ext>
    </p:extLst>
  </p:cSld>
  <p:clrMapOvr>
    <a:masterClrMapping/>
  </p:clrMapOvr>
  <p:transition spd="med">
    <p:push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322885" y="0"/>
            <a:ext cx="2695576" cy="1615500"/>
          </a:xfrm>
          <a:prstGeom prst="rect">
            <a:avLst/>
          </a:prstGeom>
        </p:spPr>
      </p:pic>
      <p:sp>
        <p:nvSpPr>
          <p:cNvPr id="5" name="Dikdörtgen 4"/>
          <p:cNvSpPr/>
          <p:nvPr/>
        </p:nvSpPr>
        <p:spPr>
          <a:xfrm>
            <a:off x="407962" y="1615500"/>
            <a:ext cx="11043139" cy="4382738"/>
          </a:xfrm>
          <a:prstGeom prst="rect">
            <a:avLst/>
          </a:prstGeom>
        </p:spPr>
        <p:txBody>
          <a:bodyPr wrap="square">
            <a:spAutoFit/>
          </a:bodyPr>
          <a:lstStyle/>
          <a:p>
            <a:pPr>
              <a:lnSpc>
                <a:spcPct val="80000"/>
              </a:lnSpc>
              <a:defRPr/>
            </a:pPr>
            <a:r>
              <a:rPr lang="tr-TR" sz="2400" b="1" dirty="0">
                <a:solidFill>
                  <a:srgbClr val="FF0000"/>
                </a:solidFill>
                <a:latin typeface="Times New Roman" panose="02020603050405020304" pitchFamily="18" charset="0"/>
                <a:cs typeface="Times New Roman" panose="02020603050405020304" pitchFamily="18" charset="0"/>
              </a:rPr>
              <a:t>İÇ KONTROLÜN AMACI</a:t>
            </a:r>
          </a:p>
          <a:p>
            <a:pPr>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150000"/>
              </a:lnSpc>
              <a:defRPr/>
            </a:pPr>
            <a:r>
              <a:rPr lang="tr-TR" sz="2200" dirty="0">
                <a:solidFill>
                  <a:srgbClr val="FF0000"/>
                </a:solidFill>
                <a:latin typeface="Times New Roman" panose="02020603050405020304" pitchFamily="18" charset="0"/>
                <a:cs typeface="Times New Roman" panose="02020603050405020304" pitchFamily="18" charset="0"/>
              </a:rPr>
              <a:t>Kamu gelir, gider, varlık ve yükümlülüklerinin etkili, ekonomik ve verimli bir şekilde yönetilmesini,</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Kamu idarelerinin kanunlara ve diğer düzenlemelere uygun olarak faaliyet göstermesini, </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Her türlü malî karar ve işlemlerde usulsüzlük ve yolsuzluğun önlenmesini, </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Karar oluşturmak ve izlemek için düzenli, zamanında ve güvenilir rapor ve bilgi edinilmesini,</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Varlıkların kötüye kullanılması ve israfını önlemek ve kayıplara karşı korunmasını,            </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sağlamaktır. </a:t>
            </a:r>
            <a:r>
              <a:rPr lang="tr-TR" sz="2200" b="1" dirty="0">
                <a:solidFill>
                  <a:srgbClr val="FF0000"/>
                </a:solidFill>
                <a:latin typeface="Times New Roman" panose="02020603050405020304" pitchFamily="18" charset="0"/>
                <a:cs typeface="Times New Roman" panose="02020603050405020304" pitchFamily="18" charset="0"/>
              </a:rPr>
              <a:t>(5018 sayılı Kanun / 56.md.)</a:t>
            </a:r>
          </a:p>
        </p:txBody>
      </p:sp>
    </p:spTree>
    <p:extLst>
      <p:ext uri="{BB962C8B-B14F-4D97-AF65-F5344CB8AC3E}">
        <p14:creationId xmlns:p14="http://schemas.microsoft.com/office/powerpoint/2010/main" val="853792769"/>
      </p:ext>
    </p:extLst>
  </p:cSld>
  <p:clrMapOvr>
    <a:masterClrMapping/>
  </p:clrMapOvr>
  <p:transition spd="med">
    <p:push di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322885" y="0"/>
            <a:ext cx="2695576" cy="1615500"/>
          </a:xfrm>
          <a:prstGeom prst="rect">
            <a:avLst/>
          </a:prstGeom>
        </p:spPr>
      </p:pic>
      <p:sp>
        <p:nvSpPr>
          <p:cNvPr id="5" name="Dikdörtgen 4"/>
          <p:cNvSpPr/>
          <p:nvPr/>
        </p:nvSpPr>
        <p:spPr>
          <a:xfrm>
            <a:off x="1026940" y="2445493"/>
            <a:ext cx="11043139" cy="3071610"/>
          </a:xfrm>
          <a:prstGeom prst="rect">
            <a:avLst/>
          </a:prstGeom>
        </p:spPr>
        <p:txBody>
          <a:bodyPr wrap="square">
            <a:spAutoFit/>
          </a:bodyPr>
          <a:lstStyle/>
          <a:p>
            <a:pPr algn="just">
              <a:lnSpc>
                <a:spcPct val="80000"/>
              </a:lnSpc>
              <a:defRPr/>
            </a:pPr>
            <a:r>
              <a:rPr lang="tr-TR" sz="2200" dirty="0">
                <a:solidFill>
                  <a:srgbClr val="FF0000"/>
                </a:solidFill>
                <a:latin typeface="Times New Roman" panose="02020603050405020304" pitchFamily="18" charset="0"/>
                <a:cs typeface="Times New Roman" panose="02020603050405020304" pitchFamily="18" charset="0"/>
              </a:rPr>
              <a:t>Kamu idarelerinin malî yönetim ve kontrol sistemleri; </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marL="342900" indent="-342900" algn="just">
              <a:lnSpc>
                <a:spcPct val="80000"/>
              </a:lnSpc>
              <a:buFont typeface="Wingdings" panose="05000000000000000000"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	harcama </a:t>
            </a:r>
            <a:r>
              <a:rPr lang="tr-TR" sz="2200" dirty="0" smtClean="0">
                <a:solidFill>
                  <a:srgbClr val="FF0000"/>
                </a:solidFill>
                <a:latin typeface="Times New Roman" panose="02020603050405020304" pitchFamily="18" charset="0"/>
                <a:cs typeface="Times New Roman" panose="02020603050405020304" pitchFamily="18" charset="0"/>
              </a:rPr>
              <a:t>birimleri,</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marL="342900" indent="-342900" algn="just">
              <a:lnSpc>
                <a:spcPct val="80000"/>
              </a:lnSpc>
              <a:buFont typeface="Wingdings" panose="05000000000000000000"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	muhasebe ve malî hizmetler,</a:t>
            </a:r>
          </a:p>
          <a:p>
            <a:pPr marL="342900" indent="-342900" algn="just">
              <a:lnSpc>
                <a:spcPct val="80000"/>
              </a:lnSpc>
              <a:buFont typeface="Wingdings" panose="05000000000000000000" pitchFamily="2" charset="2"/>
              <a:buChar char="v"/>
              <a:defRPr/>
            </a:pPr>
            <a:endParaRPr lang="tr-TR" sz="2200" dirty="0">
              <a:solidFill>
                <a:srgbClr val="FF0000"/>
              </a:solidFill>
              <a:latin typeface="Times New Roman" panose="02020603050405020304" pitchFamily="18" charset="0"/>
              <a:cs typeface="Times New Roman" panose="02020603050405020304" pitchFamily="18" charset="0"/>
            </a:endParaRPr>
          </a:p>
          <a:p>
            <a:pPr marL="342900" indent="-342900" algn="just">
              <a:lnSpc>
                <a:spcPct val="80000"/>
              </a:lnSpc>
              <a:buFont typeface="Wingdings" panose="05000000000000000000"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	ön malî kontrol,</a:t>
            </a:r>
          </a:p>
          <a:p>
            <a:pPr algn="just">
              <a:lnSpc>
                <a:spcPct val="80000"/>
              </a:lnSpc>
              <a:defRPr/>
            </a:pPr>
            <a:endParaRPr lang="tr-TR" sz="2200" dirty="0">
              <a:solidFill>
                <a:srgbClr val="FF0000"/>
              </a:solidFill>
              <a:latin typeface="Times New Roman" panose="02020603050405020304" pitchFamily="18" charset="0"/>
              <a:cs typeface="Times New Roman" panose="02020603050405020304" pitchFamily="18" charset="0"/>
            </a:endParaRPr>
          </a:p>
          <a:p>
            <a:pPr marL="342900" indent="-342900" algn="just">
              <a:lnSpc>
                <a:spcPct val="80000"/>
              </a:lnSpc>
              <a:buFont typeface="Wingdings" panose="05000000000000000000" pitchFamily="2" charset="2"/>
              <a:buChar char="v"/>
              <a:defRPr/>
            </a:pPr>
            <a:r>
              <a:rPr lang="tr-TR" sz="2200" dirty="0">
                <a:solidFill>
                  <a:srgbClr val="FF0000"/>
                </a:solidFill>
                <a:latin typeface="Times New Roman" panose="02020603050405020304" pitchFamily="18" charset="0"/>
                <a:cs typeface="Times New Roman" panose="02020603050405020304" pitchFamily="18" charset="0"/>
              </a:rPr>
              <a:t>	iç denetimden oluşur. </a:t>
            </a:r>
          </a:p>
          <a:p>
            <a:pPr algn="just">
              <a:lnSpc>
                <a:spcPct val="80000"/>
              </a:lnSpc>
              <a:defRPr/>
            </a:pPr>
            <a:endParaRPr lang="tr-TR" sz="2200" b="1" dirty="0">
              <a:solidFill>
                <a:srgbClr val="FF0000"/>
              </a:solidFill>
              <a:latin typeface="Times New Roman" panose="02020603050405020304" pitchFamily="18" charset="0"/>
              <a:cs typeface="Times New Roman" panose="02020603050405020304" pitchFamily="18" charset="0"/>
            </a:endParaRPr>
          </a:p>
          <a:p>
            <a:pPr algn="just">
              <a:lnSpc>
                <a:spcPct val="80000"/>
              </a:lnSpc>
              <a:defRPr/>
            </a:pPr>
            <a:r>
              <a:rPr lang="tr-TR" sz="2200" b="1" dirty="0" smtClean="0">
                <a:solidFill>
                  <a:srgbClr val="FF0000"/>
                </a:solidFill>
                <a:latin typeface="Times New Roman" panose="02020603050405020304" pitchFamily="18" charset="0"/>
                <a:cs typeface="Times New Roman" panose="02020603050405020304" pitchFamily="18" charset="0"/>
              </a:rPr>
              <a:t>                                                  (</a:t>
            </a:r>
            <a:r>
              <a:rPr lang="tr-TR" sz="2200" b="1" dirty="0">
                <a:solidFill>
                  <a:srgbClr val="FF0000"/>
                </a:solidFill>
                <a:latin typeface="Times New Roman" panose="02020603050405020304" pitchFamily="18" charset="0"/>
                <a:cs typeface="Times New Roman" panose="02020603050405020304" pitchFamily="18" charset="0"/>
              </a:rPr>
              <a:t>5018 sayılı Kanun / 56.md.)</a:t>
            </a:r>
          </a:p>
        </p:txBody>
      </p:sp>
    </p:spTree>
    <p:extLst>
      <p:ext uri="{BB962C8B-B14F-4D97-AF65-F5344CB8AC3E}">
        <p14:creationId xmlns:p14="http://schemas.microsoft.com/office/powerpoint/2010/main" val="2461290620"/>
      </p:ext>
    </p:extLst>
  </p:cSld>
  <p:clrMapOvr>
    <a:masterClrMapping/>
  </p:clrMapOvr>
  <p:transition spd="med">
    <p:push dir="u"/>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334280" y="202248"/>
            <a:ext cx="2695576" cy="1615500"/>
          </a:xfrm>
          <a:prstGeom prst="rect">
            <a:avLst/>
          </a:prstGeom>
        </p:spPr>
      </p:pic>
      <p:sp>
        <p:nvSpPr>
          <p:cNvPr id="4" name="Dikdörtgen 3"/>
          <p:cNvSpPr/>
          <p:nvPr/>
        </p:nvSpPr>
        <p:spPr>
          <a:xfrm>
            <a:off x="401934" y="3097908"/>
            <a:ext cx="11437034" cy="2682273"/>
          </a:xfrm>
          <a:prstGeom prst="rect">
            <a:avLst/>
          </a:prstGeom>
        </p:spPr>
        <p:txBody>
          <a:bodyPr wrap="square">
            <a:spAutoFit/>
          </a:bodyPr>
          <a:lstStyle/>
          <a:p>
            <a:pPr algn="just" defTabSz="450850">
              <a:lnSpc>
                <a:spcPct val="85000"/>
              </a:lnSpc>
            </a:pPr>
            <a:r>
              <a:rPr lang="tr-TR" sz="1700" b="1" dirty="0">
                <a:solidFill>
                  <a:srgbClr val="800000"/>
                </a:solidFill>
              </a:rPr>
              <a:t>	</a:t>
            </a:r>
            <a:r>
              <a:rPr lang="tr-TR" sz="2200" dirty="0">
                <a:solidFill>
                  <a:srgbClr val="FF0000"/>
                </a:solidFill>
                <a:latin typeface="Times New Roman" pitchFamily="18" charset="0"/>
              </a:rPr>
              <a:t>İç kontrolün idarenin yönetim sorumluluğunda olması nedeniyle, merkezi uyumlaştırma birimleri tarafından yapılan düzenlemeler dışında idarece;</a:t>
            </a:r>
          </a:p>
          <a:p>
            <a:pPr algn="just" defTabSz="450850">
              <a:lnSpc>
                <a:spcPct val="85000"/>
              </a:lnSpc>
            </a:pP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Stratejik planın uygulanmasına yönelik faaliyetler tanımlanmış olmalı,</a:t>
            </a:r>
          </a:p>
          <a:p>
            <a:pPr lvl="1" algn="just" defTabSz="450850">
              <a:lnSpc>
                <a:spcPct val="85000"/>
              </a:lnSpc>
              <a:buFont typeface="Wingdings" pitchFamily="2" charset="2"/>
              <a:buChar char="ü"/>
            </a:pP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Faaliyetlere, iş ve işlemlere ait iş akış şemaları hazırlanmalı,</a:t>
            </a:r>
          </a:p>
          <a:p>
            <a:pPr lvl="1" algn="just" defTabSz="450850">
              <a:lnSpc>
                <a:spcPct val="85000"/>
              </a:lnSpc>
              <a:buFont typeface="Wingdings" pitchFamily="2" charset="2"/>
              <a:buChar char="ü"/>
            </a:pP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Süreçler, süreç sahipleri ve sorumluları tanımlanmalı,</a:t>
            </a:r>
          </a:p>
          <a:p>
            <a:pPr lvl="1" algn="just" defTabSz="450850">
              <a:lnSpc>
                <a:spcPct val="85000"/>
              </a:lnSpc>
              <a:buFont typeface="Wingdings" pitchFamily="2" charset="2"/>
              <a:buChar char="ü"/>
            </a:pPr>
            <a:endParaRPr lang="tr-TR" sz="2200" dirty="0">
              <a:solidFill>
                <a:srgbClr val="FF0000"/>
              </a:solidFill>
              <a:latin typeface="Times New Roman" pitchFamily="18" charset="0"/>
            </a:endParaRPr>
          </a:p>
        </p:txBody>
      </p:sp>
      <p:sp>
        <p:nvSpPr>
          <p:cNvPr id="5" name="Dikdörtgen 4"/>
          <p:cNvSpPr/>
          <p:nvPr/>
        </p:nvSpPr>
        <p:spPr>
          <a:xfrm>
            <a:off x="3601329" y="594499"/>
            <a:ext cx="4614203" cy="830997"/>
          </a:xfrm>
          <a:prstGeom prst="rect">
            <a:avLst/>
          </a:prstGeom>
        </p:spPr>
        <p:txBody>
          <a:bodyPr wrap="square">
            <a:spAutoFit/>
          </a:bodyPr>
          <a:lstStyle/>
          <a:p>
            <a:r>
              <a:rPr lang="tr-TR" sz="2400" b="1" i="1" dirty="0">
                <a:solidFill>
                  <a:srgbClr val="FF0000"/>
                </a:solidFill>
                <a:latin typeface="Times New Roman" pitchFamily="18" charset="0"/>
              </a:rPr>
              <a:t>ETKİN BİR İÇ KONTROL </a:t>
            </a:r>
          </a:p>
          <a:p>
            <a:r>
              <a:rPr lang="tr-TR" sz="2400" b="1" i="1" dirty="0">
                <a:solidFill>
                  <a:srgbClr val="FF0000"/>
                </a:solidFill>
                <a:latin typeface="Times New Roman" pitchFamily="18" charset="0"/>
              </a:rPr>
              <a:t>SİSTEMİNİN UNSURLARI</a:t>
            </a:r>
          </a:p>
        </p:txBody>
      </p:sp>
    </p:spTree>
    <p:extLst>
      <p:ext uri="{BB962C8B-B14F-4D97-AF65-F5344CB8AC3E}">
        <p14:creationId xmlns:p14="http://schemas.microsoft.com/office/powerpoint/2010/main" val="3583521890"/>
      </p:ext>
    </p:extLst>
  </p:cSld>
  <p:clrMapOvr>
    <a:masterClrMapping/>
  </p:clrMapOvr>
  <p:transition spd="med">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309489" y="1992434"/>
            <a:ext cx="11479237" cy="3139321"/>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-Banka Kredi Kartıyla Yapılan Tahsilatların 109 Banka Kredi Kartlarından Alacaklar Hesabında İzlenmemesi</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-104 Proje Özel Hesabının Fiili Durumu Yansıtmaması</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-Proje Özel Hesabındaki Dövizler İçin Ay Sonunda Değerleme Yapılmaması </a:t>
            </a:r>
          </a:p>
          <a:p>
            <a:pPr algn="just">
              <a:lnSpc>
                <a:spcPct val="150000"/>
              </a:lnSpc>
            </a:pPr>
            <a:r>
              <a:rPr lang="tr-TR" sz="2200" b="1" dirty="0" smtClean="0">
                <a:solidFill>
                  <a:srgbClr val="FF0000"/>
                </a:solidFill>
                <a:latin typeface="Times New Roman" panose="02020603050405020304" pitchFamily="18" charset="0"/>
                <a:cs typeface="Times New Roman" panose="02020603050405020304" pitchFamily="18" charset="0"/>
              </a:rPr>
              <a:t>MYMY 25 Md /6 : Ay sonlarında Merkez Bankası Döviz Satış Kuru Üzerinden Değerleme yapılmalıdır.</a:t>
            </a:r>
          </a:p>
        </p:txBody>
      </p:sp>
    </p:spTree>
    <p:extLst>
      <p:ext uri="{BB962C8B-B14F-4D97-AF65-F5344CB8AC3E}">
        <p14:creationId xmlns:p14="http://schemas.microsoft.com/office/powerpoint/2010/main" val="2563628505"/>
      </p:ext>
    </p:extLst>
  </p:cSld>
  <p:clrMapOvr>
    <a:masterClrMapping/>
  </p:clrMapOvr>
  <p:transition spd="med">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9334280" y="202248"/>
            <a:ext cx="2695576" cy="1615500"/>
          </a:xfrm>
          <a:prstGeom prst="rect">
            <a:avLst/>
          </a:prstGeom>
        </p:spPr>
      </p:pic>
      <p:sp>
        <p:nvSpPr>
          <p:cNvPr id="4" name="Dikdörtgen 3"/>
          <p:cNvSpPr/>
          <p:nvPr/>
        </p:nvSpPr>
        <p:spPr>
          <a:xfrm>
            <a:off x="189913" y="3006468"/>
            <a:ext cx="11437034" cy="2329099"/>
          </a:xfrm>
          <a:prstGeom prst="rect">
            <a:avLst/>
          </a:prstGeom>
        </p:spPr>
        <p:txBody>
          <a:bodyPr wrap="square">
            <a:spAutoFit/>
          </a:bodyPr>
          <a:lstStyle/>
          <a:p>
            <a:pPr algn="just" defTabSz="450850">
              <a:lnSpc>
                <a:spcPct val="85000"/>
              </a:lnSpc>
            </a:pPr>
            <a:r>
              <a:rPr lang="tr-TR" sz="1700" b="1" dirty="0">
                <a:solidFill>
                  <a:srgbClr val="800000"/>
                </a:solidFill>
              </a:rPr>
              <a:t>	</a:t>
            </a: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Personelin görev, yetki ve sorumlulukları ile kontrol prosedürleri belirlenmeli,</a:t>
            </a:r>
          </a:p>
          <a:p>
            <a:pPr lvl="1" algn="just" defTabSz="450850">
              <a:lnSpc>
                <a:spcPct val="85000"/>
              </a:lnSpc>
              <a:buFont typeface="Wingdings" pitchFamily="2" charset="2"/>
              <a:buChar char="ü"/>
            </a:pP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Kurumun amaç, hedef ve politikalarının yerine getirilmesinde karşılaşılacak risklere ilişkin risk yönetimi planlanmalı,</a:t>
            </a:r>
          </a:p>
          <a:p>
            <a:pPr lvl="1" algn="just" defTabSz="450850">
              <a:lnSpc>
                <a:spcPct val="85000"/>
              </a:lnSpc>
              <a:buFont typeface="Wingdings" pitchFamily="2" charset="2"/>
              <a:buChar char="ü"/>
            </a:pPr>
            <a:endParaRPr lang="tr-TR" sz="2200" dirty="0">
              <a:solidFill>
                <a:srgbClr val="FF0000"/>
              </a:solidFill>
              <a:latin typeface="Times New Roman" pitchFamily="18" charset="0"/>
            </a:endParaRPr>
          </a:p>
          <a:p>
            <a:pPr lvl="1" algn="just" defTabSz="450850">
              <a:lnSpc>
                <a:spcPct val="85000"/>
              </a:lnSpc>
              <a:buFont typeface="Wingdings" pitchFamily="2" charset="2"/>
              <a:buChar char="ü"/>
            </a:pPr>
            <a:r>
              <a:rPr lang="tr-TR" sz="2200" dirty="0">
                <a:solidFill>
                  <a:srgbClr val="FF0000"/>
                </a:solidFill>
                <a:latin typeface="Times New Roman" pitchFamily="18" charset="0"/>
              </a:rPr>
              <a:t>Etkileşimli bir bilgi yönetim sistemi kurulmalı ve bir iletişim ağı ile kontrol listeleri ve kontrol öz değerlendirme formları oluşturulmalıdır.</a:t>
            </a:r>
          </a:p>
        </p:txBody>
      </p:sp>
      <p:sp>
        <p:nvSpPr>
          <p:cNvPr id="5" name="Dikdörtgen 4"/>
          <p:cNvSpPr/>
          <p:nvPr/>
        </p:nvSpPr>
        <p:spPr>
          <a:xfrm>
            <a:off x="3601329" y="594499"/>
            <a:ext cx="4614203" cy="830997"/>
          </a:xfrm>
          <a:prstGeom prst="rect">
            <a:avLst/>
          </a:prstGeom>
        </p:spPr>
        <p:txBody>
          <a:bodyPr wrap="square">
            <a:spAutoFit/>
          </a:bodyPr>
          <a:lstStyle/>
          <a:p>
            <a:r>
              <a:rPr lang="tr-TR" sz="2400" b="1" i="1" dirty="0">
                <a:solidFill>
                  <a:srgbClr val="FF0000"/>
                </a:solidFill>
                <a:latin typeface="Times New Roman" pitchFamily="18" charset="0"/>
              </a:rPr>
              <a:t>ETKİN BİR İÇ KONTROL </a:t>
            </a:r>
          </a:p>
          <a:p>
            <a:r>
              <a:rPr lang="tr-TR" sz="2400" b="1" i="1" dirty="0">
                <a:solidFill>
                  <a:srgbClr val="FF0000"/>
                </a:solidFill>
                <a:latin typeface="Times New Roman" pitchFamily="18" charset="0"/>
              </a:rPr>
              <a:t>SİSTEMİNİN UNSURLARI</a:t>
            </a:r>
          </a:p>
        </p:txBody>
      </p:sp>
    </p:spTree>
    <p:extLst>
      <p:ext uri="{BB962C8B-B14F-4D97-AF65-F5344CB8AC3E}">
        <p14:creationId xmlns:p14="http://schemas.microsoft.com/office/powerpoint/2010/main" val="3286906595"/>
      </p:ext>
    </p:extLst>
  </p:cSld>
  <p:clrMapOvr>
    <a:masterClrMapping/>
  </p:clrMapOvr>
  <p:transition spd="med">
    <p:push dir="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211015" y="2229110"/>
            <a:ext cx="11288668" cy="2123658"/>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-Kamu </a:t>
            </a:r>
            <a:r>
              <a:rPr lang="tr-TR" sz="2200" dirty="0">
                <a:solidFill>
                  <a:srgbClr val="FF0000"/>
                </a:solidFill>
                <a:latin typeface="Times New Roman" panose="02020603050405020304" pitchFamily="18" charset="0"/>
                <a:cs typeface="Times New Roman" panose="02020603050405020304" pitchFamily="18" charset="0"/>
              </a:rPr>
              <a:t>İç Kontrol Standartları Tebliği ile Kamu İç Kontrol Standartlarına Uyum Eylem Planı Rehberi doğrultusunda kamu idarelerinin iç kontrol sistemlerini kurmak amacıyla kamu iç kontrol standartlarına uyum eylem planlarını hazırlamaları ve planda yer alan faaliyetleri gerçekleştirmeleri gerekmektedir</a:t>
            </a:r>
            <a:r>
              <a:rPr lang="tr-TR" sz="2200" dirty="0" smtClean="0">
                <a:solidFill>
                  <a:srgbClr val="FF0000"/>
                </a:solidFill>
                <a:latin typeface="Times New Roman" panose="02020603050405020304" pitchFamily="18" charset="0"/>
                <a:cs typeface="Times New Roman" panose="02020603050405020304" pitchFamily="18" charset="0"/>
              </a:rPr>
              <a:t>.</a:t>
            </a: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2469341"/>
      </p:ext>
    </p:extLst>
  </p:cSld>
  <p:clrMapOvr>
    <a:masterClrMapping/>
  </p:clrMapOvr>
  <p:transition spd="med">
    <p:push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1066267" y="1989959"/>
            <a:ext cx="10419348" cy="4662815"/>
          </a:xfrm>
          <a:prstGeom prst="rect">
            <a:avLst/>
          </a:prstGeom>
        </p:spPr>
        <p:txBody>
          <a:bodyPr wrap="square">
            <a:spAutoFit/>
          </a:bodyPr>
          <a:lstStyle/>
          <a:p>
            <a:pPr>
              <a:lnSpc>
                <a:spcPct val="150000"/>
              </a:lnSpc>
            </a:pPr>
            <a:r>
              <a:rPr lang="tr-TR" sz="2200" dirty="0">
                <a:solidFill>
                  <a:srgbClr val="FF0000"/>
                </a:solidFill>
                <a:latin typeface="Times New Roman" panose="02020603050405020304" pitchFamily="18" charset="0"/>
                <a:cs typeface="Times New Roman" panose="02020603050405020304" pitchFamily="18" charset="0"/>
              </a:rPr>
              <a:t>Denetimler sonucunda</a:t>
            </a:r>
            <a:r>
              <a:rPr lang="tr-TR" sz="2200" dirty="0" smtClean="0">
                <a:solidFill>
                  <a:srgbClr val="FF0000"/>
                </a:solidFill>
                <a:latin typeface="Times New Roman" panose="02020603050405020304" pitchFamily="18" charset="0"/>
                <a:cs typeface="Times New Roman" panose="02020603050405020304" pitchFamily="18" charset="0"/>
              </a:rPr>
              <a:t>,</a:t>
            </a:r>
          </a:p>
          <a:p>
            <a:pPr>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a:p>
            <a:pPr lvl="0">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-Kamu </a:t>
            </a:r>
            <a:r>
              <a:rPr lang="tr-TR" sz="2200" dirty="0">
                <a:solidFill>
                  <a:srgbClr val="FF0000"/>
                </a:solidFill>
                <a:latin typeface="Times New Roman" panose="02020603050405020304" pitchFamily="18" charset="0"/>
                <a:cs typeface="Times New Roman" panose="02020603050405020304" pitchFamily="18" charset="0"/>
              </a:rPr>
              <a:t>idarelerinin bir kısmında kamu iç kontrol standartlarına uyum eylem planlarının </a:t>
            </a:r>
            <a:r>
              <a:rPr lang="tr-TR" sz="2200" dirty="0" smtClean="0">
                <a:solidFill>
                  <a:srgbClr val="FF0000"/>
                </a:solidFill>
                <a:latin typeface="Times New Roman" panose="02020603050405020304" pitchFamily="18" charset="0"/>
                <a:cs typeface="Times New Roman" panose="02020603050405020304" pitchFamily="18" charset="0"/>
              </a:rPr>
              <a:t>hazırlanmadığı ,</a:t>
            </a: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-İç </a:t>
            </a:r>
            <a:r>
              <a:rPr lang="tr-TR" sz="2200" dirty="0">
                <a:solidFill>
                  <a:srgbClr val="FF0000"/>
                </a:solidFill>
                <a:latin typeface="Times New Roman" panose="02020603050405020304" pitchFamily="18" charset="0"/>
                <a:cs typeface="Times New Roman" panose="02020603050405020304" pitchFamily="18" charset="0"/>
              </a:rPr>
              <a:t>kontrol standartlarına uyum eylem planlarının hazırlandığı bazı kamu idarelerinde ise Kamu İç Kontrol Standartları Tebliği’nde yer alan standartların karşılığı olan faaliyetlerin bu planlarda belirtilmediği, </a:t>
            </a:r>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a:t>
            </a:r>
            <a:r>
              <a:rPr lang="tr-TR" sz="2200" dirty="0">
                <a:solidFill>
                  <a:srgbClr val="FF0000"/>
                </a:solidFill>
                <a:latin typeface="Times New Roman" panose="02020603050405020304" pitchFamily="18" charset="0"/>
                <a:cs typeface="Times New Roman" panose="02020603050405020304" pitchFamily="18" charset="0"/>
              </a:rPr>
              <a:t>Planlarda öngörülen faaliyetlerin başlatılmadığı ya da süresinde tamamlanmadığı,</a:t>
            </a:r>
          </a:p>
          <a:p>
            <a:pPr lvl="0">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57935"/>
      </p:ext>
    </p:extLst>
  </p:cSld>
  <p:clrMapOvr>
    <a:masterClrMapping/>
  </p:clrMapOvr>
  <p:transition spd="med">
    <p:push dir="u"/>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295422" y="2138911"/>
            <a:ext cx="11577710" cy="2123658"/>
          </a:xfrm>
          <a:prstGeom prst="rect">
            <a:avLst/>
          </a:prstGeom>
        </p:spPr>
        <p:txBody>
          <a:bodyPr wrap="square">
            <a:spAutoFit/>
          </a:bodyPr>
          <a:lstStyle/>
          <a:p>
            <a:pPr lvl="0"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-Mali </a:t>
            </a:r>
            <a:r>
              <a:rPr lang="tr-TR" sz="2200" dirty="0">
                <a:solidFill>
                  <a:srgbClr val="FF0000"/>
                </a:solidFill>
                <a:latin typeface="Times New Roman" panose="02020603050405020304" pitchFamily="18" charset="0"/>
                <a:cs typeface="Times New Roman" panose="02020603050405020304" pitchFamily="18" charset="0"/>
              </a:rPr>
              <a:t>karar ve işlemlerle ilgili süreç akış şemalarının oluşturulmadığı</a:t>
            </a:r>
            <a:r>
              <a:rPr lang="tr-TR" sz="2200" dirty="0" smtClean="0">
                <a:solidFill>
                  <a:srgbClr val="FF0000"/>
                </a:solidFill>
                <a:latin typeface="Times New Roman" panose="02020603050405020304" pitchFamily="18" charset="0"/>
                <a:cs typeface="Times New Roman" panose="02020603050405020304" pitchFamily="18" charset="0"/>
              </a:rPr>
              <a:t>,</a:t>
            </a:r>
          </a:p>
          <a:p>
            <a:pPr lvl="0"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a:t>
            </a: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dirty="0">
                <a:solidFill>
                  <a:srgbClr val="FF0000"/>
                </a:solidFill>
                <a:latin typeface="Times New Roman" panose="02020603050405020304" pitchFamily="18" charset="0"/>
                <a:cs typeface="Times New Roman" panose="02020603050405020304" pitchFamily="18" charset="0"/>
              </a:rPr>
              <a:t>B</a:t>
            </a:r>
            <a:r>
              <a:rPr lang="tr-TR" sz="2200" dirty="0" smtClean="0">
                <a:solidFill>
                  <a:srgbClr val="FF0000"/>
                </a:solidFill>
                <a:latin typeface="Times New Roman" panose="02020603050405020304" pitchFamily="18" charset="0"/>
                <a:cs typeface="Times New Roman" panose="02020603050405020304" pitchFamily="18" charset="0"/>
              </a:rPr>
              <a:t>azı </a:t>
            </a:r>
            <a:r>
              <a:rPr lang="tr-TR" sz="2200" dirty="0">
                <a:solidFill>
                  <a:srgbClr val="FF0000"/>
                </a:solidFill>
                <a:latin typeface="Times New Roman" panose="02020603050405020304" pitchFamily="18" charset="0"/>
                <a:cs typeface="Times New Roman" panose="02020603050405020304" pitchFamily="18" charset="0"/>
              </a:rPr>
              <a:t>üniversitelere ait uyum eylem planlarında üniversiteye bağlı döner sermaye müdürlüklerinde iç kontrol sistemi kurulmasına ilişkin eylemlere yer </a:t>
            </a:r>
            <a:r>
              <a:rPr lang="tr-TR" sz="2200" dirty="0" smtClean="0">
                <a:solidFill>
                  <a:srgbClr val="FF0000"/>
                </a:solidFill>
                <a:latin typeface="Times New Roman" panose="02020603050405020304" pitchFamily="18" charset="0"/>
                <a:cs typeface="Times New Roman" panose="02020603050405020304" pitchFamily="18" charset="0"/>
              </a:rPr>
              <a:t>verilmediği tespit </a:t>
            </a:r>
            <a:r>
              <a:rPr lang="tr-TR" sz="2200" dirty="0">
                <a:solidFill>
                  <a:srgbClr val="FF0000"/>
                </a:solidFill>
                <a:latin typeface="Times New Roman" panose="02020603050405020304" pitchFamily="18" charset="0"/>
                <a:cs typeface="Times New Roman" panose="02020603050405020304" pitchFamily="18" charset="0"/>
              </a:rPr>
              <a:t>edilmiştir</a:t>
            </a:r>
          </a:p>
        </p:txBody>
      </p:sp>
    </p:spTree>
    <p:extLst>
      <p:ext uri="{BB962C8B-B14F-4D97-AF65-F5344CB8AC3E}">
        <p14:creationId xmlns:p14="http://schemas.microsoft.com/office/powerpoint/2010/main" val="2684143392"/>
      </p:ext>
    </p:extLst>
  </p:cSld>
  <p:clrMapOvr>
    <a:masterClrMapping/>
  </p:clrMapOvr>
  <p:transition spd="med">
    <p:push di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168812" y="1971936"/>
            <a:ext cx="11676185" cy="3539430"/>
          </a:xfrm>
          <a:prstGeom prst="rect">
            <a:avLst/>
          </a:prstGeom>
        </p:spPr>
        <p:txBody>
          <a:bodyPr wrap="square">
            <a:spAutoFit/>
          </a:bodyPr>
          <a:lstStyle/>
          <a:p>
            <a:pPr lvl="1" algn="just"/>
            <a:r>
              <a:rPr lang="tr-TR" sz="2400" b="1" dirty="0" smtClean="0">
                <a:solidFill>
                  <a:srgbClr val="FF0000"/>
                </a:solidFill>
                <a:latin typeface="Times New Roman" panose="02020603050405020304" pitchFamily="18" charset="0"/>
                <a:cs typeface="Times New Roman" panose="02020603050405020304" pitchFamily="18" charset="0"/>
              </a:rPr>
              <a:t>                                            </a:t>
            </a:r>
          </a:p>
          <a:p>
            <a:pPr lvl="1" algn="just"/>
            <a:r>
              <a:rPr lang="tr-TR" sz="2400" b="1" dirty="0">
                <a:solidFill>
                  <a:srgbClr val="FF0000"/>
                </a:solidFill>
                <a:latin typeface="Times New Roman" panose="02020603050405020304" pitchFamily="18" charset="0"/>
                <a:cs typeface="Times New Roman" panose="02020603050405020304" pitchFamily="18" charset="0"/>
              </a:rPr>
              <a:t> </a:t>
            </a:r>
            <a:r>
              <a:rPr lang="tr-TR" sz="2400" b="1" dirty="0" smtClean="0">
                <a:solidFill>
                  <a:srgbClr val="FF0000"/>
                </a:solidFill>
                <a:latin typeface="Times New Roman" panose="02020603050405020304" pitchFamily="18" charset="0"/>
                <a:cs typeface="Times New Roman" panose="02020603050405020304" pitchFamily="18" charset="0"/>
              </a:rPr>
              <a:t>                                            İç Denetime İlişkin Tespitler</a:t>
            </a:r>
          </a:p>
          <a:p>
            <a:pPr lvl="1" algn="just"/>
            <a:endParaRPr lang="tr-TR" sz="2200" b="1" dirty="0" smtClean="0">
              <a:solidFill>
                <a:srgbClr val="FF0000"/>
              </a:solidFill>
              <a:latin typeface="Times New Roman" panose="02020603050405020304" pitchFamily="18" charset="0"/>
              <a:cs typeface="Times New Roman" panose="02020603050405020304" pitchFamily="18" charset="0"/>
            </a:endParaRPr>
          </a:p>
          <a:p>
            <a:pPr lvl="1" algn="just"/>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5018 Sayılı Kamu Mali Yönetimi Ve Kontrol Kanunu Ve Bu Kanun’a Dayanılarak Yürürlüğe Konulan İç Denetçilerin Çalışma Usul Ve Esasları Hakkında Yönetmelik İle İç Denetim Biriminin Amacı, Teşkilat Yapısı Ve Görevleri Belirlenmiştir. Kamu İdarelerinin Belirtilen Hükümler Çerçevesinde İç Denetim Birimini Oluşturmaları Ve İç Denetim Faaliyetini Gerçekleştirmeleri Gerekmektedir</a:t>
            </a:r>
            <a:r>
              <a:rPr lang="tr-TR" sz="2200" dirty="0" smtClean="0"/>
              <a:t>.</a:t>
            </a:r>
            <a:endParaRPr lang="tr-TR" sz="2200" dirty="0"/>
          </a:p>
        </p:txBody>
      </p:sp>
    </p:spTree>
    <p:extLst>
      <p:ext uri="{BB962C8B-B14F-4D97-AF65-F5344CB8AC3E}">
        <p14:creationId xmlns:p14="http://schemas.microsoft.com/office/powerpoint/2010/main" val="2765843272"/>
      </p:ext>
    </p:extLst>
  </p:cSld>
  <p:clrMapOvr>
    <a:masterClrMapping/>
  </p:clrMapOvr>
  <p:transition spd="med">
    <p:push dir="u"/>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365760" y="2225100"/>
            <a:ext cx="11299858" cy="4154984"/>
          </a:xfrm>
          <a:prstGeom prst="rect">
            <a:avLst/>
          </a:prstGeom>
        </p:spPr>
        <p:txBody>
          <a:bodyPr wrap="square">
            <a:spAutoFit/>
          </a:bodyPr>
          <a:lstStyle/>
          <a:p>
            <a:pPr algn="just"/>
            <a:r>
              <a:rPr lang="tr-TR" sz="2200" dirty="0" smtClean="0">
                <a:solidFill>
                  <a:srgbClr val="FF0000"/>
                </a:solidFill>
                <a:latin typeface="Times New Roman" panose="02020603050405020304" pitchFamily="18" charset="0"/>
                <a:cs typeface="Times New Roman" panose="02020603050405020304" pitchFamily="18" charset="0"/>
              </a:rPr>
              <a:t>-Denetimler Sonucunda Bazı Kamu İdarelerinde İç Denetim Birimlerinin Oluşturulmadığı,</a:t>
            </a:r>
          </a:p>
          <a:p>
            <a:pPr algn="just"/>
            <a:endParaRPr lang="tr-TR" sz="2200" dirty="0" smtClean="0">
              <a:solidFill>
                <a:srgbClr val="FF0000"/>
              </a:solidFill>
              <a:latin typeface="Times New Roman" panose="02020603050405020304" pitchFamily="18" charset="0"/>
              <a:cs typeface="Times New Roman" panose="02020603050405020304" pitchFamily="18" charset="0"/>
            </a:endParaRPr>
          </a:p>
          <a:p>
            <a:pPr algn="just"/>
            <a:r>
              <a:rPr lang="tr-TR" sz="2200" dirty="0" smtClean="0">
                <a:solidFill>
                  <a:srgbClr val="FF0000"/>
                </a:solidFill>
                <a:latin typeface="Times New Roman" panose="02020603050405020304" pitchFamily="18" charset="0"/>
                <a:cs typeface="Times New Roman" panose="02020603050405020304" pitchFamily="18" charset="0"/>
              </a:rPr>
              <a:t>İç Denetim Birimleri Oluşturulan Kamu İdarelerinde İse;</a:t>
            </a:r>
          </a:p>
          <a:p>
            <a:pPr lvl="0" algn="just"/>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r>
              <a:rPr lang="tr-TR" sz="2200" dirty="0" smtClean="0">
                <a:solidFill>
                  <a:srgbClr val="FF0000"/>
                </a:solidFill>
                <a:latin typeface="Times New Roman" panose="02020603050405020304" pitchFamily="18" charset="0"/>
                <a:cs typeface="Times New Roman" panose="02020603050405020304" pitchFamily="18" charset="0"/>
              </a:rPr>
              <a:t>-Yeterli Sayıda İç Denetçi Atanmadığı,</a:t>
            </a:r>
          </a:p>
          <a:p>
            <a:pPr lvl="0" algn="just"/>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r>
              <a:rPr lang="tr-TR" sz="2200" dirty="0" smtClean="0">
                <a:solidFill>
                  <a:srgbClr val="FF0000"/>
                </a:solidFill>
                <a:latin typeface="Times New Roman" panose="02020603050405020304" pitchFamily="18" charset="0"/>
                <a:cs typeface="Times New Roman" panose="02020603050405020304" pitchFamily="18" charset="0"/>
              </a:rPr>
              <a:t>-İç Denetim Planlarının Ve Bu Planlarla Uyumlu İç Denetim Programlarını Hazırlanmadığı,</a:t>
            </a:r>
          </a:p>
          <a:p>
            <a:pPr lvl="0" algn="just"/>
            <a:endParaRPr lang="tr-TR" sz="2200" dirty="0" smtClean="0">
              <a:solidFill>
                <a:srgbClr val="FF0000"/>
              </a:solidFill>
              <a:latin typeface="Times New Roman" panose="02020603050405020304" pitchFamily="18" charset="0"/>
              <a:cs typeface="Times New Roman" panose="02020603050405020304" pitchFamily="18" charset="0"/>
            </a:endParaRPr>
          </a:p>
          <a:p>
            <a:pPr lvl="0" algn="just"/>
            <a:r>
              <a:rPr lang="tr-TR" sz="2200" dirty="0" smtClean="0">
                <a:solidFill>
                  <a:srgbClr val="FF0000"/>
                </a:solidFill>
                <a:latin typeface="Times New Roman" panose="02020603050405020304" pitchFamily="18" charset="0"/>
                <a:cs typeface="Times New Roman" panose="02020603050405020304" pitchFamily="18" charset="0"/>
              </a:rPr>
              <a:t>-İç Denetim Birimlerinin Kendilerine Verilen Görevlerin Bir Kısmını Yerine Getirmediği, Denetimler Sonunda</a:t>
            </a:r>
          </a:p>
          <a:p>
            <a:pPr lvl="0" algn="just"/>
            <a:endParaRPr lang="tr-TR" sz="2200" dirty="0">
              <a:solidFill>
                <a:srgbClr val="FF0000"/>
              </a:solidFill>
              <a:latin typeface="Times New Roman" panose="02020603050405020304" pitchFamily="18" charset="0"/>
              <a:cs typeface="Times New Roman" panose="02020603050405020304" pitchFamily="18" charset="0"/>
            </a:endParaRPr>
          </a:p>
          <a:p>
            <a:pPr lvl="0" algn="just"/>
            <a:r>
              <a:rPr lang="tr-TR" sz="2200" dirty="0" smtClean="0">
                <a:solidFill>
                  <a:srgbClr val="FF0000"/>
                </a:solidFill>
                <a:latin typeface="Times New Roman" panose="02020603050405020304" pitchFamily="18" charset="0"/>
                <a:cs typeface="Times New Roman" panose="02020603050405020304" pitchFamily="18" charset="0"/>
              </a:rPr>
              <a:t>   Hazırlanması Gereken İç Denetim Raporlarının Hazırlanmadığı Tespit Edilmiştir.</a:t>
            </a: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8193862"/>
      </p:ext>
    </p:extLst>
  </p:cSld>
  <p:clrMapOvr>
    <a:masterClrMapping/>
  </p:clrMapOvr>
  <p:transition spd="med">
    <p:push dir="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323557" y="2096762"/>
            <a:ext cx="11408898" cy="3693319"/>
          </a:xfrm>
          <a:prstGeom prst="rect">
            <a:avLst/>
          </a:prstGeom>
        </p:spPr>
        <p:txBody>
          <a:bodyPr wrap="square">
            <a:spAutoFit/>
          </a:bodyPr>
          <a:lstStyle/>
          <a:p>
            <a:pPr lvl="1" algn="just">
              <a:lnSpc>
                <a:spcPct val="150000"/>
              </a:lnSpc>
            </a:pPr>
            <a:r>
              <a:rPr lang="tr-TR" sz="2400" b="1" dirty="0">
                <a:solidFill>
                  <a:srgbClr val="FF0000"/>
                </a:solidFill>
                <a:latin typeface="Times New Roman" panose="02020603050405020304" pitchFamily="18" charset="0"/>
                <a:cs typeface="Times New Roman" panose="02020603050405020304" pitchFamily="18" charset="0"/>
              </a:rPr>
              <a:t>İç Kontrol Sisteminin Yıllık Olarak Değerlendirilmesine İlişkin </a:t>
            </a:r>
            <a:r>
              <a:rPr lang="tr-TR" sz="2400" b="1" dirty="0" smtClean="0">
                <a:solidFill>
                  <a:srgbClr val="FF0000"/>
                </a:solidFill>
                <a:latin typeface="Times New Roman" panose="02020603050405020304" pitchFamily="18" charset="0"/>
                <a:cs typeface="Times New Roman" panose="02020603050405020304" pitchFamily="18" charset="0"/>
              </a:rPr>
              <a:t>Tespitler</a:t>
            </a:r>
          </a:p>
          <a:p>
            <a:pPr lvl="1"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5018 </a:t>
            </a:r>
            <a:r>
              <a:rPr lang="tr-TR" sz="2200" dirty="0">
                <a:solidFill>
                  <a:srgbClr val="FF0000"/>
                </a:solidFill>
                <a:latin typeface="Times New Roman" panose="02020603050405020304" pitchFamily="18" charset="0"/>
                <a:cs typeface="Times New Roman" panose="02020603050405020304" pitchFamily="18" charset="0"/>
              </a:rPr>
              <a:t>sayılı Kamu Mali Yönetimi ve Kontrol Kanunu’na dayanılarak yürürlüğe konulan İç Kontrol ve Ön Mali Kontrole İlişkin Usul ve Esaslar uyarınca iç kontrol sisteminin yılda en az bir kez değerlendirilmesi ve iç kontrol sistemi ile ilgili olarak alınması gereken önlemlerin belirlenmesi gerekmektedir.</a:t>
            </a:r>
          </a:p>
          <a:p>
            <a:pPr algn="just">
              <a:lnSpc>
                <a:spcPct val="150000"/>
              </a:lnSpc>
            </a:pP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5195302"/>
      </p:ext>
    </p:extLst>
  </p:cSld>
  <p:clrMapOvr>
    <a:masterClrMapping/>
  </p:clrMapOvr>
  <p:transition spd="med">
    <p:push dir="u"/>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281354" y="3334719"/>
            <a:ext cx="11408898" cy="1555041"/>
          </a:xfrm>
          <a:prstGeom prst="rect">
            <a:avLst/>
          </a:prstGeom>
        </p:spPr>
        <p:txBody>
          <a:bodyPr wrap="square">
            <a:spAutoFit/>
          </a:bodyPr>
          <a:lstStyle/>
          <a:p>
            <a:pPr lvl="1"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Kamu </a:t>
            </a:r>
            <a:r>
              <a:rPr lang="tr-TR" sz="2200" dirty="0">
                <a:solidFill>
                  <a:srgbClr val="FF0000"/>
                </a:solidFill>
                <a:latin typeface="Times New Roman" panose="02020603050405020304" pitchFamily="18" charset="0"/>
                <a:cs typeface="Times New Roman" panose="02020603050405020304" pitchFamily="18" charset="0"/>
              </a:rPr>
              <a:t>İç Kontrol Standartları Tebliği uyarınca da kamu idarelerinin sistemli bir şekilde analizler yaparak amaç ve hedeflerinin gerçekleşmesini engelleyebilecek iç ve dış riskleri tanımlamaları ve bu risklere karşı alınacak önlemleri belirlemeleri gerekmektedir.</a:t>
            </a:r>
          </a:p>
        </p:txBody>
      </p:sp>
    </p:spTree>
    <p:extLst>
      <p:ext uri="{BB962C8B-B14F-4D97-AF65-F5344CB8AC3E}">
        <p14:creationId xmlns:p14="http://schemas.microsoft.com/office/powerpoint/2010/main" val="503883837"/>
      </p:ext>
    </p:extLst>
  </p:cSld>
  <p:clrMapOvr>
    <a:masterClrMapping/>
  </p:clrMapOvr>
  <p:transition spd="med">
    <p:push dir="u"/>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1055076" y="1976448"/>
            <a:ext cx="11394831" cy="3139321"/>
          </a:xfrm>
          <a:prstGeom prst="rect">
            <a:avLst/>
          </a:prstGeom>
        </p:spPr>
        <p:txBody>
          <a:bodyPr wrap="square">
            <a:spAutoFit/>
          </a:bodyPr>
          <a:lstStyle/>
          <a:p>
            <a:pPr algn="just">
              <a:lnSpc>
                <a:spcPct val="150000"/>
              </a:lnSpc>
            </a:pPr>
            <a:endParaRPr lang="tr-TR" sz="2200" dirty="0" smtClean="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Denetimler Sonucunda ;</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a:t>
            </a:r>
            <a:r>
              <a:rPr lang="tr-TR" sz="2200" dirty="0" smtClean="0">
                <a:solidFill>
                  <a:srgbClr val="FF0000"/>
                </a:solidFill>
                <a:latin typeface="Times New Roman" panose="02020603050405020304" pitchFamily="18" charset="0"/>
                <a:cs typeface="Times New Roman" panose="02020603050405020304" pitchFamily="18" charset="0"/>
              </a:rPr>
              <a:t>Kurum İç Kontrol Sistemlerinin Yıllık Olarak Değerlendirilmediği, </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-Kurumun Amaç Ve Hedeflerinin Gerçekleşmesini Engelleyebilecek Kurum İçi Ve  Kurum Dışı </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Risklere İlişkin Analizlerin Ve Güncellemelerin Yapılmadığı</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-Bu Risklere Karşı Alınacak Kurumsal Tedbirlerin Belirlenmediği Tespit Edilmiştir.</a:t>
            </a:r>
            <a:endParaRPr lang="tr-TR" sz="2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9300205"/>
      </p:ext>
    </p:extLst>
  </p:cSld>
  <p:clrMapOvr>
    <a:masterClrMapping/>
  </p:clrMapOvr>
  <p:transition spd="med">
    <p:push di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351692" y="2681251"/>
            <a:ext cx="11451101" cy="2631490"/>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İç Kontrol Sistemine İlişkin Olarak Yukarıda Açıklanan Hususlar, Kamu Kaynaklarının Etkili, Ekonomik Ve Verimli Bir Şekilde Yönetilmesine, Kamu İdarelerinin Kanunlara Uygun Faaliyet Göstermesine, Karar Oluşturmak Ve İzlemek İçin Düzenli, Zamanında Ve Güvenilir Bilgi Edinilmesine Engel Teşkil Etmektedir.</a:t>
            </a:r>
          </a:p>
          <a:p>
            <a:pPr algn="just">
              <a:lnSpc>
                <a:spcPct val="150000"/>
              </a:lnSpc>
            </a:pPr>
            <a:r>
              <a:rPr lang="tr-TR" sz="2200" dirty="0">
                <a:solidFill>
                  <a:srgbClr val="FF0000"/>
                </a:solidFill>
                <a:latin typeface="Times New Roman" panose="02020603050405020304" pitchFamily="18" charset="0"/>
                <a:cs typeface="Times New Roman" panose="02020603050405020304" pitchFamily="18" charset="0"/>
              </a:rPr>
              <a:t> </a:t>
            </a:r>
            <a:r>
              <a:rPr lang="tr-TR" sz="2200" dirty="0" smtClean="0">
                <a:solidFill>
                  <a:srgbClr val="FF0000"/>
                </a:solidFill>
                <a:latin typeface="Times New Roman" panose="02020603050405020304" pitchFamily="18" charset="0"/>
                <a:cs typeface="Times New Roman" panose="02020603050405020304" pitchFamily="18" charset="0"/>
              </a:rPr>
              <a:t>         </a:t>
            </a: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1848924"/>
      </p:ext>
    </p:extLst>
  </p:cSld>
  <p:clrMapOvr>
    <a:masterClrMapping/>
  </p:clrMapOvr>
  <p:transition spd="med">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3" name="Dikdörtgen 2"/>
          <p:cNvSpPr/>
          <p:nvPr/>
        </p:nvSpPr>
        <p:spPr>
          <a:xfrm>
            <a:off x="422031" y="2667683"/>
            <a:ext cx="11479237" cy="2539157"/>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-Şartlı Bağış Olarak Üniversite Bütçesine Yatırılan Tutarların 333- Emanetler Hesabına Kaydedilmesi</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 </a:t>
            </a:r>
            <a:r>
              <a:rPr lang="tr-TR" sz="2200" b="1" dirty="0" smtClean="0">
                <a:solidFill>
                  <a:srgbClr val="FF0000"/>
                </a:solidFill>
                <a:latin typeface="Times New Roman" panose="02020603050405020304" pitchFamily="18" charset="0"/>
                <a:cs typeface="Times New Roman" panose="02020603050405020304" pitchFamily="18" charset="0"/>
              </a:rPr>
              <a:t>5018 /40 Md; Şartlı Bağış ve Yardımlar bütçeye Gelir ve  Karşılığı Ödenek Kaydedilmelidir.</a:t>
            </a:r>
          </a:p>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-Eşleri Menfaat Karşılığı Çalışan Personele Aile Yardım Ödeneği Ödenmesi (</a:t>
            </a:r>
            <a:r>
              <a:rPr lang="tr-TR" sz="2200" b="1" dirty="0" smtClean="0">
                <a:solidFill>
                  <a:srgbClr val="FF0000"/>
                </a:solidFill>
                <a:latin typeface="Times New Roman" panose="02020603050405020304" pitchFamily="18" charset="0"/>
                <a:cs typeface="Times New Roman" panose="02020603050405020304" pitchFamily="18" charset="0"/>
              </a:rPr>
              <a:t>657 /202 Md )</a:t>
            </a:r>
          </a:p>
          <a:p>
            <a:pPr>
              <a:lnSpc>
                <a:spcPct val="150000"/>
              </a:lnSpc>
            </a:pP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2950208"/>
      </p:ext>
    </p:extLst>
  </p:cSld>
  <p:clrMapOvr>
    <a:masterClrMapping/>
  </p:clrMapOvr>
  <p:transition spd="med">
    <p:push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295421" y="2962605"/>
            <a:ext cx="11451101" cy="2400657"/>
          </a:xfrm>
          <a:prstGeom prst="rect">
            <a:avLst/>
          </a:prstGeom>
        </p:spPr>
        <p:txBody>
          <a:bodyPr wrap="square">
            <a:spAutoFit/>
          </a:bodyPr>
          <a:lstStyle/>
          <a:p>
            <a:pPr algn="just">
              <a:lnSpc>
                <a:spcPct val="150000"/>
              </a:lnSpc>
            </a:pPr>
            <a:r>
              <a:rPr lang="tr-TR" sz="2200" dirty="0" smtClean="0">
                <a:solidFill>
                  <a:srgbClr val="FF0000"/>
                </a:solidFill>
                <a:latin typeface="Times New Roman" panose="02020603050405020304" pitchFamily="18" charset="0"/>
                <a:cs typeface="Times New Roman" panose="02020603050405020304" pitchFamily="18" charset="0"/>
              </a:rPr>
              <a:t>Bu Engellerin Ortadan Kaldırılması İçin Etkin Bir İç Kontrol Sisteminin Kurulması, Uygulanması Ve Gözetilmesinde Üst Yöneticiler Gerekli Liderlik Ve Sahiplenmeyi Göstermeli Ve Bu Hususlarda Düzenleme Ve Gözetim Görevi Bulunan Kamu İdareleri Tarafından İç Kontrole İlişkin Olarak Öngörülen Bütün Mekanizmaların Tam Olarak Kurulması Ve İşletilmesi Sağlanmalıdır.</a:t>
            </a:r>
          </a:p>
          <a:p>
            <a:pPr algn="just"/>
            <a:r>
              <a:rPr lang="tr-TR" dirty="0" smtClean="0">
                <a:solidFill>
                  <a:srgbClr val="FF0000"/>
                </a:solidFill>
                <a:latin typeface="Times New Roman" panose="02020603050405020304" pitchFamily="18" charset="0"/>
                <a:cs typeface="Times New Roman" panose="02020603050405020304" pitchFamily="18" charset="0"/>
              </a:rPr>
              <a:t> </a:t>
            </a:r>
            <a:endParaRPr lang="tr-TR"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1725416"/>
      </p:ext>
    </p:extLst>
  </p:cSld>
  <p:clrMapOvr>
    <a:masterClrMapping/>
  </p:clrMapOvr>
  <p:transition spd="med">
    <p:push dir="u"/>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85000"/>
            </a:schemeClr>
          </a:fgClr>
          <a:bgClr>
            <a:schemeClr val="bg1">
              <a:lumMod val="95000"/>
            </a:schemeClr>
          </a:bgClr>
        </a:patt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533900" y="0"/>
            <a:ext cx="2695576" cy="1615500"/>
          </a:xfrm>
          <a:prstGeom prst="rect">
            <a:avLst/>
          </a:prstGeom>
        </p:spPr>
      </p:pic>
      <p:sp>
        <p:nvSpPr>
          <p:cNvPr id="5" name="Dikdörtgen 4"/>
          <p:cNvSpPr/>
          <p:nvPr/>
        </p:nvSpPr>
        <p:spPr>
          <a:xfrm>
            <a:off x="828131" y="3237611"/>
            <a:ext cx="10419348" cy="523220"/>
          </a:xfrm>
          <a:prstGeom prst="rect">
            <a:avLst/>
          </a:prstGeom>
        </p:spPr>
        <p:txBody>
          <a:bodyPr wrap="square">
            <a:spAutoFit/>
          </a:bodyPr>
          <a:lstStyle/>
          <a:p>
            <a:pPr algn="ctr"/>
            <a:r>
              <a:rPr lang="tr-TR" sz="2800" b="1" dirty="0" smtClean="0">
                <a:solidFill>
                  <a:srgbClr val="FF0000"/>
                </a:solidFill>
                <a:latin typeface="Times New Roman" panose="02020603050405020304" pitchFamily="18" charset="0"/>
                <a:cs typeface="Times New Roman" panose="02020603050405020304" pitchFamily="18" charset="0"/>
              </a:rPr>
              <a:t>TEŞEKKÜRLER </a:t>
            </a:r>
            <a:endParaRPr lang="tr-TR"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5637658"/>
      </p:ext>
    </p:extLst>
  </p:cSld>
  <p:clrMapOvr>
    <a:masterClrMapping/>
  </p:clrMapOvr>
  <p:transition spd="med">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eması">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eması">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4569</TotalTime>
  <Words>4244</Words>
  <Application>Microsoft Office PowerPoint</Application>
  <PresentationFormat>Geniş ekran</PresentationFormat>
  <Paragraphs>541</Paragraphs>
  <Slides>91</Slides>
  <Notes>10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91</vt:i4>
      </vt:variant>
    </vt:vector>
  </HeadingPairs>
  <TitlesOfParts>
    <vt:vector size="97" baseType="lpstr">
      <vt:lpstr>Arial</vt:lpstr>
      <vt:lpstr>Calibri</vt:lpstr>
      <vt:lpstr>Calibri Light</vt:lpstr>
      <vt:lpstr>Times New Roman</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Kadiriye UYAR BALTACI</dc:creator>
  <cp:lastModifiedBy>Kadiriye UYAR BALTACI</cp:lastModifiedBy>
  <cp:revision>235</cp:revision>
  <cp:lastPrinted>2018-01-15T08:57:24Z</cp:lastPrinted>
  <dcterms:created xsi:type="dcterms:W3CDTF">2017-10-29T12:06:31Z</dcterms:created>
  <dcterms:modified xsi:type="dcterms:W3CDTF">2018-01-15T09:07:05Z</dcterms:modified>
</cp:coreProperties>
</file>