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9"/>
  </p:notesMasterIdLst>
  <p:handoutMasterIdLst>
    <p:handoutMasterId r:id="rId160"/>
  </p:handoutMasterIdLst>
  <p:sldIdLst>
    <p:sldId id="258" r:id="rId2"/>
    <p:sldId id="517" r:id="rId3"/>
    <p:sldId id="379" r:id="rId4"/>
    <p:sldId id="381" r:id="rId5"/>
    <p:sldId id="516" r:id="rId6"/>
    <p:sldId id="382" r:id="rId7"/>
    <p:sldId id="383" r:id="rId8"/>
    <p:sldId id="396" r:id="rId9"/>
    <p:sldId id="515" r:id="rId10"/>
    <p:sldId id="384" r:id="rId11"/>
    <p:sldId id="385" r:id="rId12"/>
    <p:sldId id="386" r:id="rId13"/>
    <p:sldId id="387" r:id="rId14"/>
    <p:sldId id="388" r:id="rId15"/>
    <p:sldId id="390" r:id="rId16"/>
    <p:sldId id="389" r:id="rId17"/>
    <p:sldId id="518" r:id="rId18"/>
    <p:sldId id="392" r:id="rId19"/>
    <p:sldId id="393" r:id="rId20"/>
    <p:sldId id="391" r:id="rId21"/>
    <p:sldId id="519" r:id="rId22"/>
    <p:sldId id="520" r:id="rId23"/>
    <p:sldId id="397" r:id="rId24"/>
    <p:sldId id="398" r:id="rId25"/>
    <p:sldId id="399" r:id="rId26"/>
    <p:sldId id="400" r:id="rId27"/>
    <p:sldId id="521" r:id="rId28"/>
    <p:sldId id="401" r:id="rId29"/>
    <p:sldId id="402" r:id="rId30"/>
    <p:sldId id="403" r:id="rId31"/>
    <p:sldId id="406" r:id="rId32"/>
    <p:sldId id="408" r:id="rId33"/>
    <p:sldId id="411" r:id="rId34"/>
    <p:sldId id="522" r:id="rId35"/>
    <p:sldId id="410" r:id="rId36"/>
    <p:sldId id="413" r:id="rId37"/>
    <p:sldId id="412" r:id="rId38"/>
    <p:sldId id="414" r:id="rId39"/>
    <p:sldId id="523" r:id="rId40"/>
    <p:sldId id="415" r:id="rId41"/>
    <p:sldId id="416" r:id="rId42"/>
    <p:sldId id="417" r:id="rId43"/>
    <p:sldId id="418" r:id="rId44"/>
    <p:sldId id="419" r:id="rId45"/>
    <p:sldId id="420" r:id="rId46"/>
    <p:sldId id="421" r:id="rId47"/>
    <p:sldId id="422" r:id="rId48"/>
    <p:sldId id="423" r:id="rId49"/>
    <p:sldId id="544" r:id="rId50"/>
    <p:sldId id="424" r:id="rId51"/>
    <p:sldId id="426" r:id="rId52"/>
    <p:sldId id="524" r:id="rId53"/>
    <p:sldId id="427" r:id="rId54"/>
    <p:sldId id="534" r:id="rId55"/>
    <p:sldId id="428" r:id="rId56"/>
    <p:sldId id="535" r:id="rId57"/>
    <p:sldId id="429" r:id="rId58"/>
    <p:sldId id="536" r:id="rId59"/>
    <p:sldId id="430" r:id="rId60"/>
    <p:sldId id="537" r:id="rId61"/>
    <p:sldId id="431" r:id="rId62"/>
    <p:sldId id="538" r:id="rId63"/>
    <p:sldId id="432" r:id="rId64"/>
    <p:sldId id="433" r:id="rId65"/>
    <p:sldId id="539" r:id="rId66"/>
    <p:sldId id="436" r:id="rId67"/>
    <p:sldId id="541" r:id="rId68"/>
    <p:sldId id="540" r:id="rId69"/>
    <p:sldId id="435" r:id="rId70"/>
    <p:sldId id="542" r:id="rId71"/>
    <p:sldId id="543" r:id="rId72"/>
    <p:sldId id="438" r:id="rId73"/>
    <p:sldId id="545" r:id="rId74"/>
    <p:sldId id="546" r:id="rId75"/>
    <p:sldId id="547" r:id="rId76"/>
    <p:sldId id="548" r:id="rId77"/>
    <p:sldId id="549" r:id="rId78"/>
    <p:sldId id="550" r:id="rId79"/>
    <p:sldId id="448" r:id="rId80"/>
    <p:sldId id="458" r:id="rId81"/>
    <p:sldId id="459" r:id="rId82"/>
    <p:sldId id="450" r:id="rId83"/>
    <p:sldId id="460" r:id="rId84"/>
    <p:sldId id="551" r:id="rId85"/>
    <p:sldId id="552" r:id="rId86"/>
    <p:sldId id="525" r:id="rId87"/>
    <p:sldId id="452" r:id="rId88"/>
    <p:sldId id="553" r:id="rId89"/>
    <p:sldId id="453" r:id="rId90"/>
    <p:sldId id="454" r:id="rId91"/>
    <p:sldId id="455" r:id="rId92"/>
    <p:sldId id="554" r:id="rId93"/>
    <p:sldId id="461" r:id="rId94"/>
    <p:sldId id="526" r:id="rId95"/>
    <p:sldId id="462" r:id="rId96"/>
    <p:sldId id="555" r:id="rId97"/>
    <p:sldId id="556" r:id="rId98"/>
    <p:sldId id="463" r:id="rId99"/>
    <p:sldId id="557" r:id="rId100"/>
    <p:sldId id="464" r:id="rId101"/>
    <p:sldId id="503" r:id="rId102"/>
    <p:sldId id="504" r:id="rId103"/>
    <p:sldId id="465" r:id="rId104"/>
    <p:sldId id="527" r:id="rId105"/>
    <p:sldId id="466" r:id="rId106"/>
    <p:sldId id="467" r:id="rId107"/>
    <p:sldId id="505" r:id="rId108"/>
    <p:sldId id="468" r:id="rId109"/>
    <p:sldId id="469" r:id="rId110"/>
    <p:sldId id="470" r:id="rId111"/>
    <p:sldId id="528" r:id="rId112"/>
    <p:sldId id="471" r:id="rId113"/>
    <p:sldId id="506" r:id="rId114"/>
    <p:sldId id="507" r:id="rId115"/>
    <p:sldId id="472" r:id="rId116"/>
    <p:sldId id="473" r:id="rId117"/>
    <p:sldId id="529" r:id="rId118"/>
    <p:sldId id="474" r:id="rId119"/>
    <p:sldId id="558" r:id="rId120"/>
    <p:sldId id="475" r:id="rId121"/>
    <p:sldId id="559" r:id="rId122"/>
    <p:sldId id="476" r:id="rId123"/>
    <p:sldId id="530" r:id="rId124"/>
    <p:sldId id="477" r:id="rId125"/>
    <p:sldId id="508" r:id="rId126"/>
    <p:sldId id="478" r:id="rId127"/>
    <p:sldId id="479" r:id="rId128"/>
    <p:sldId id="560" r:id="rId129"/>
    <p:sldId id="480" r:id="rId130"/>
    <p:sldId id="481" r:id="rId131"/>
    <p:sldId id="561" r:id="rId132"/>
    <p:sldId id="510" r:id="rId133"/>
    <p:sldId id="562" r:id="rId134"/>
    <p:sldId id="509" r:id="rId135"/>
    <p:sldId id="483" r:id="rId136"/>
    <p:sldId id="511" r:id="rId137"/>
    <p:sldId id="484" r:id="rId138"/>
    <p:sldId id="512" r:id="rId139"/>
    <p:sldId id="531" r:id="rId140"/>
    <p:sldId id="491" r:id="rId141"/>
    <p:sldId id="513" r:id="rId142"/>
    <p:sldId id="492" r:id="rId143"/>
    <p:sldId id="532" r:id="rId144"/>
    <p:sldId id="493" r:id="rId145"/>
    <p:sldId id="494" r:id="rId146"/>
    <p:sldId id="563" r:id="rId147"/>
    <p:sldId id="514" r:id="rId148"/>
    <p:sldId id="495" r:id="rId149"/>
    <p:sldId id="496" r:id="rId150"/>
    <p:sldId id="497" r:id="rId151"/>
    <p:sldId id="533" r:id="rId152"/>
    <p:sldId id="499" r:id="rId153"/>
    <p:sldId id="500" r:id="rId154"/>
    <p:sldId id="564" r:id="rId155"/>
    <p:sldId id="501" r:id="rId156"/>
    <p:sldId id="565" r:id="rId157"/>
    <p:sldId id="502" r:id="rId158"/>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A9E1474-F33C-4EA4-942D-0E025AF468F0}">
          <p14:sldIdLst>
            <p14:sldId id="258"/>
            <p14:sldId id="517"/>
            <p14:sldId id="379"/>
            <p14:sldId id="381"/>
            <p14:sldId id="516"/>
            <p14:sldId id="382"/>
            <p14:sldId id="383"/>
            <p14:sldId id="396"/>
            <p14:sldId id="515"/>
            <p14:sldId id="384"/>
            <p14:sldId id="385"/>
            <p14:sldId id="386"/>
            <p14:sldId id="387"/>
            <p14:sldId id="388"/>
            <p14:sldId id="390"/>
            <p14:sldId id="389"/>
            <p14:sldId id="518"/>
            <p14:sldId id="392"/>
            <p14:sldId id="393"/>
            <p14:sldId id="391"/>
            <p14:sldId id="519"/>
            <p14:sldId id="520"/>
            <p14:sldId id="397"/>
            <p14:sldId id="398"/>
            <p14:sldId id="399"/>
            <p14:sldId id="400"/>
            <p14:sldId id="521"/>
            <p14:sldId id="401"/>
            <p14:sldId id="402"/>
            <p14:sldId id="403"/>
            <p14:sldId id="406"/>
            <p14:sldId id="408"/>
            <p14:sldId id="411"/>
            <p14:sldId id="522"/>
            <p14:sldId id="410"/>
            <p14:sldId id="413"/>
            <p14:sldId id="412"/>
            <p14:sldId id="414"/>
            <p14:sldId id="523"/>
            <p14:sldId id="415"/>
            <p14:sldId id="416"/>
            <p14:sldId id="417"/>
            <p14:sldId id="418"/>
            <p14:sldId id="419"/>
            <p14:sldId id="420"/>
            <p14:sldId id="421"/>
            <p14:sldId id="422"/>
            <p14:sldId id="423"/>
            <p14:sldId id="544"/>
            <p14:sldId id="424"/>
            <p14:sldId id="426"/>
            <p14:sldId id="524"/>
            <p14:sldId id="427"/>
            <p14:sldId id="534"/>
            <p14:sldId id="428"/>
            <p14:sldId id="535"/>
            <p14:sldId id="429"/>
            <p14:sldId id="536"/>
            <p14:sldId id="430"/>
            <p14:sldId id="537"/>
            <p14:sldId id="431"/>
            <p14:sldId id="538"/>
            <p14:sldId id="432"/>
            <p14:sldId id="433"/>
            <p14:sldId id="539"/>
            <p14:sldId id="436"/>
            <p14:sldId id="541"/>
            <p14:sldId id="540"/>
            <p14:sldId id="435"/>
            <p14:sldId id="542"/>
            <p14:sldId id="543"/>
            <p14:sldId id="438"/>
            <p14:sldId id="545"/>
            <p14:sldId id="546"/>
            <p14:sldId id="547"/>
            <p14:sldId id="548"/>
            <p14:sldId id="549"/>
            <p14:sldId id="550"/>
            <p14:sldId id="448"/>
            <p14:sldId id="458"/>
            <p14:sldId id="459"/>
            <p14:sldId id="450"/>
            <p14:sldId id="460"/>
            <p14:sldId id="551"/>
            <p14:sldId id="552"/>
            <p14:sldId id="525"/>
            <p14:sldId id="452"/>
            <p14:sldId id="553"/>
            <p14:sldId id="453"/>
            <p14:sldId id="454"/>
            <p14:sldId id="455"/>
            <p14:sldId id="554"/>
            <p14:sldId id="461"/>
            <p14:sldId id="526"/>
            <p14:sldId id="462"/>
            <p14:sldId id="555"/>
            <p14:sldId id="556"/>
            <p14:sldId id="463"/>
            <p14:sldId id="557"/>
            <p14:sldId id="464"/>
            <p14:sldId id="503"/>
            <p14:sldId id="504"/>
            <p14:sldId id="465"/>
            <p14:sldId id="527"/>
            <p14:sldId id="466"/>
            <p14:sldId id="467"/>
            <p14:sldId id="505"/>
            <p14:sldId id="468"/>
            <p14:sldId id="469"/>
            <p14:sldId id="470"/>
            <p14:sldId id="528"/>
            <p14:sldId id="471"/>
            <p14:sldId id="506"/>
            <p14:sldId id="507"/>
            <p14:sldId id="472"/>
            <p14:sldId id="473"/>
            <p14:sldId id="529"/>
            <p14:sldId id="474"/>
            <p14:sldId id="558"/>
            <p14:sldId id="475"/>
            <p14:sldId id="559"/>
            <p14:sldId id="476"/>
            <p14:sldId id="530"/>
            <p14:sldId id="477"/>
            <p14:sldId id="508"/>
            <p14:sldId id="478"/>
            <p14:sldId id="479"/>
            <p14:sldId id="560"/>
            <p14:sldId id="480"/>
            <p14:sldId id="481"/>
            <p14:sldId id="561"/>
            <p14:sldId id="510"/>
            <p14:sldId id="562"/>
            <p14:sldId id="509"/>
            <p14:sldId id="483"/>
            <p14:sldId id="511"/>
            <p14:sldId id="484"/>
            <p14:sldId id="512"/>
            <p14:sldId id="531"/>
            <p14:sldId id="491"/>
            <p14:sldId id="513"/>
            <p14:sldId id="492"/>
            <p14:sldId id="532"/>
            <p14:sldId id="493"/>
            <p14:sldId id="494"/>
            <p14:sldId id="563"/>
            <p14:sldId id="514"/>
            <p14:sldId id="495"/>
            <p14:sldId id="496"/>
            <p14:sldId id="497"/>
            <p14:sldId id="533"/>
            <p14:sldId id="499"/>
            <p14:sldId id="500"/>
            <p14:sldId id="564"/>
            <p14:sldId id="501"/>
            <p14:sldId id="565"/>
            <p14:sldId id="50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AF6D8"/>
    <a:srgbClr val="B7EA36"/>
    <a:srgbClr val="CD480D"/>
    <a:srgbClr val="DA0000"/>
    <a:srgbClr val="F6E8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46F3A6-1FE9-4423-AF8C-87366A09214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D83706B7-3202-4080-A283-7CDFB97B5BCA}">
      <dgm:prSet phldrT="[Metin]"/>
      <dgm:spPr/>
      <dgm:t>
        <a:bodyPr/>
        <a:lstStyle/>
        <a:p>
          <a:r>
            <a:rPr lang="tr-TR" dirty="0" smtClean="0"/>
            <a:t>Genel Yönetim Kapsamındaki Kamu İdareleri</a:t>
          </a:r>
          <a:endParaRPr lang="tr-TR" dirty="0"/>
        </a:p>
      </dgm:t>
    </dgm:pt>
    <dgm:pt modelId="{26C01F88-55CC-482D-A316-3A50922188B1}" type="parTrans" cxnId="{F59D9BB8-7D51-4BB2-964C-3C03CAF1E162}">
      <dgm:prSet/>
      <dgm:spPr/>
      <dgm:t>
        <a:bodyPr/>
        <a:lstStyle/>
        <a:p>
          <a:endParaRPr lang="tr-TR"/>
        </a:p>
      </dgm:t>
    </dgm:pt>
    <dgm:pt modelId="{4C76D49F-0CA1-48D8-8347-212A27B6BD17}" type="sibTrans" cxnId="{F59D9BB8-7D51-4BB2-964C-3C03CAF1E162}">
      <dgm:prSet/>
      <dgm:spPr/>
      <dgm:t>
        <a:bodyPr/>
        <a:lstStyle/>
        <a:p>
          <a:endParaRPr lang="tr-TR"/>
        </a:p>
      </dgm:t>
    </dgm:pt>
    <dgm:pt modelId="{CDD17B8C-FAF8-48A0-B2C2-E79B347E72D8}">
      <dgm:prSet phldrT="[Metin]"/>
      <dgm:spPr/>
      <dgm:t>
        <a:bodyPr/>
        <a:lstStyle/>
        <a:p>
          <a:r>
            <a:rPr lang="tr-TR" dirty="0" smtClean="0"/>
            <a:t>Merkezi Yönetim Kapsamındaki Kamu İdareleri</a:t>
          </a:r>
          <a:endParaRPr lang="tr-TR" dirty="0"/>
        </a:p>
      </dgm:t>
    </dgm:pt>
    <dgm:pt modelId="{71B3E764-DD4C-4E5E-AA1F-0259053D203A}" type="parTrans" cxnId="{C7E3F153-F460-496D-A231-B008CB110454}">
      <dgm:prSet/>
      <dgm:spPr/>
      <dgm:t>
        <a:bodyPr/>
        <a:lstStyle/>
        <a:p>
          <a:endParaRPr lang="tr-TR"/>
        </a:p>
      </dgm:t>
    </dgm:pt>
    <dgm:pt modelId="{8A3A7D3C-7963-41D2-BEFC-0BF5DF2AA1CD}" type="sibTrans" cxnId="{C7E3F153-F460-496D-A231-B008CB110454}">
      <dgm:prSet/>
      <dgm:spPr/>
      <dgm:t>
        <a:bodyPr/>
        <a:lstStyle/>
        <a:p>
          <a:endParaRPr lang="tr-TR"/>
        </a:p>
      </dgm:t>
    </dgm:pt>
    <dgm:pt modelId="{F2988C73-5A7A-4114-820B-57E167B62CBE}">
      <dgm:prSet phldrT="[Metin]"/>
      <dgm:spPr/>
      <dgm:t>
        <a:bodyPr/>
        <a:lstStyle/>
        <a:p>
          <a:r>
            <a:rPr lang="tr-TR" dirty="0" smtClean="0"/>
            <a:t>Genel Bütçeli Kuruluşlar (I Sayılı Cetvel)</a:t>
          </a:r>
          <a:endParaRPr lang="tr-TR" dirty="0"/>
        </a:p>
      </dgm:t>
    </dgm:pt>
    <dgm:pt modelId="{A080F21A-ACF8-4991-9EF4-640A6A8C99E8}" type="parTrans" cxnId="{EF36A6EF-CF9C-442F-A912-4F99C3F22FB4}">
      <dgm:prSet/>
      <dgm:spPr/>
      <dgm:t>
        <a:bodyPr/>
        <a:lstStyle/>
        <a:p>
          <a:endParaRPr lang="tr-TR"/>
        </a:p>
      </dgm:t>
    </dgm:pt>
    <dgm:pt modelId="{DA24D39C-76FB-42A2-9C71-5D80C28F7FCB}" type="sibTrans" cxnId="{EF36A6EF-CF9C-442F-A912-4F99C3F22FB4}">
      <dgm:prSet/>
      <dgm:spPr/>
      <dgm:t>
        <a:bodyPr/>
        <a:lstStyle/>
        <a:p>
          <a:endParaRPr lang="tr-TR"/>
        </a:p>
      </dgm:t>
    </dgm:pt>
    <dgm:pt modelId="{15412050-D1AA-4A43-90BD-BDB2AAF5738B}">
      <dgm:prSet phldrT="[Metin]"/>
      <dgm:spPr/>
      <dgm:t>
        <a:bodyPr/>
        <a:lstStyle/>
        <a:p>
          <a:r>
            <a:rPr lang="tr-TR" dirty="0" smtClean="0"/>
            <a:t>Özel Bütçeli Kuruluşlar (II Sayılı Cetvel)</a:t>
          </a:r>
          <a:endParaRPr lang="tr-TR" dirty="0"/>
        </a:p>
      </dgm:t>
    </dgm:pt>
    <dgm:pt modelId="{5B403CA3-292A-4566-9AC3-A7757F8F8AC8}" type="parTrans" cxnId="{D2B03893-16AA-4919-859E-5D018EBAE77F}">
      <dgm:prSet/>
      <dgm:spPr/>
      <dgm:t>
        <a:bodyPr/>
        <a:lstStyle/>
        <a:p>
          <a:endParaRPr lang="tr-TR"/>
        </a:p>
      </dgm:t>
    </dgm:pt>
    <dgm:pt modelId="{144EF11C-8D9C-4F70-8059-669F78C3BAA8}" type="sibTrans" cxnId="{D2B03893-16AA-4919-859E-5D018EBAE77F}">
      <dgm:prSet/>
      <dgm:spPr/>
      <dgm:t>
        <a:bodyPr/>
        <a:lstStyle/>
        <a:p>
          <a:endParaRPr lang="tr-TR"/>
        </a:p>
      </dgm:t>
    </dgm:pt>
    <dgm:pt modelId="{EADB22F4-951F-4856-9936-6FFC445727E9}">
      <dgm:prSet phldrT="[Metin]"/>
      <dgm:spPr/>
      <dgm:t>
        <a:bodyPr/>
        <a:lstStyle/>
        <a:p>
          <a:r>
            <a:rPr lang="tr-TR" dirty="0" smtClean="0"/>
            <a:t>Sosyal Güvenlik Kurumları (IV Sayılı Cetvel)</a:t>
          </a:r>
          <a:endParaRPr lang="tr-TR" dirty="0"/>
        </a:p>
      </dgm:t>
    </dgm:pt>
    <dgm:pt modelId="{D52B5118-3910-41BE-93A7-107856E5D007}" type="parTrans" cxnId="{2A423ACB-A0A5-4B50-BC9D-5DDC2435866F}">
      <dgm:prSet/>
      <dgm:spPr/>
      <dgm:t>
        <a:bodyPr/>
        <a:lstStyle/>
        <a:p>
          <a:endParaRPr lang="tr-TR"/>
        </a:p>
      </dgm:t>
    </dgm:pt>
    <dgm:pt modelId="{DCFB34DD-0CAC-4EED-8DE4-1773BFD536FF}" type="sibTrans" cxnId="{2A423ACB-A0A5-4B50-BC9D-5DDC2435866F}">
      <dgm:prSet/>
      <dgm:spPr/>
      <dgm:t>
        <a:bodyPr/>
        <a:lstStyle/>
        <a:p>
          <a:endParaRPr lang="tr-TR"/>
        </a:p>
      </dgm:t>
    </dgm:pt>
    <dgm:pt modelId="{50C1553E-79FA-44CA-8594-2AE628A304B9}">
      <dgm:prSet phldrT="[Metin]"/>
      <dgm:spPr/>
      <dgm:t>
        <a:bodyPr/>
        <a:lstStyle/>
        <a:p>
          <a:r>
            <a:rPr lang="tr-TR" dirty="0" smtClean="0"/>
            <a:t>Düzenleyici ve Denetleyici Kurumlar (III Sayılı Cetvel)</a:t>
          </a:r>
          <a:endParaRPr lang="tr-TR" dirty="0"/>
        </a:p>
      </dgm:t>
    </dgm:pt>
    <dgm:pt modelId="{EF16F0AB-35D3-4C0F-B927-554AD998187D}" type="parTrans" cxnId="{8F769A35-A213-4DED-B75E-3FD6D2AC9C26}">
      <dgm:prSet/>
      <dgm:spPr/>
      <dgm:t>
        <a:bodyPr/>
        <a:lstStyle/>
        <a:p>
          <a:endParaRPr lang="tr-TR"/>
        </a:p>
      </dgm:t>
    </dgm:pt>
    <dgm:pt modelId="{CC8376F2-6289-46E5-A17A-88DA5D5ED301}" type="sibTrans" cxnId="{8F769A35-A213-4DED-B75E-3FD6D2AC9C26}">
      <dgm:prSet/>
      <dgm:spPr/>
      <dgm:t>
        <a:bodyPr/>
        <a:lstStyle/>
        <a:p>
          <a:endParaRPr lang="tr-TR"/>
        </a:p>
      </dgm:t>
    </dgm:pt>
    <dgm:pt modelId="{5879F944-7C42-4C2A-A5AC-0F1F801FDD12}">
      <dgm:prSet phldrT="[Metin]"/>
      <dgm:spPr/>
      <dgm:t>
        <a:bodyPr/>
        <a:lstStyle/>
        <a:p>
          <a:r>
            <a:rPr lang="tr-TR" dirty="0" smtClean="0"/>
            <a:t>Mahalli İdareler</a:t>
          </a:r>
          <a:endParaRPr lang="tr-TR" dirty="0"/>
        </a:p>
      </dgm:t>
    </dgm:pt>
    <dgm:pt modelId="{DF52C4D0-0063-4B92-88E9-FF564B14B791}" type="parTrans" cxnId="{7E123260-2D7A-4F21-8269-C2A6243216D4}">
      <dgm:prSet/>
      <dgm:spPr/>
      <dgm:t>
        <a:bodyPr/>
        <a:lstStyle/>
        <a:p>
          <a:endParaRPr lang="tr-TR"/>
        </a:p>
      </dgm:t>
    </dgm:pt>
    <dgm:pt modelId="{7BA60DB4-B5F7-4870-806D-37F9E4F65A41}" type="sibTrans" cxnId="{7E123260-2D7A-4F21-8269-C2A6243216D4}">
      <dgm:prSet/>
      <dgm:spPr/>
      <dgm:t>
        <a:bodyPr/>
        <a:lstStyle/>
        <a:p>
          <a:endParaRPr lang="tr-TR"/>
        </a:p>
      </dgm:t>
    </dgm:pt>
    <dgm:pt modelId="{0205BD43-6D34-4964-85F9-6ABE0F0D87B4}" type="pres">
      <dgm:prSet presAssocID="{4746F3A6-1FE9-4423-AF8C-87366A09214F}" presName="hierChild1" presStyleCnt="0">
        <dgm:presLayoutVars>
          <dgm:chPref val="1"/>
          <dgm:dir/>
          <dgm:animOne val="branch"/>
          <dgm:animLvl val="lvl"/>
          <dgm:resizeHandles/>
        </dgm:presLayoutVars>
      </dgm:prSet>
      <dgm:spPr/>
      <dgm:t>
        <a:bodyPr/>
        <a:lstStyle/>
        <a:p>
          <a:endParaRPr lang="tr-TR"/>
        </a:p>
      </dgm:t>
    </dgm:pt>
    <dgm:pt modelId="{7FD639FD-9D37-453B-BF9E-B84D92531A59}" type="pres">
      <dgm:prSet presAssocID="{D83706B7-3202-4080-A283-7CDFB97B5BCA}" presName="hierRoot1" presStyleCnt="0"/>
      <dgm:spPr/>
    </dgm:pt>
    <dgm:pt modelId="{CF46EC5C-9212-4CC3-BA71-EEB6B61B8801}" type="pres">
      <dgm:prSet presAssocID="{D83706B7-3202-4080-A283-7CDFB97B5BCA}" presName="composite" presStyleCnt="0"/>
      <dgm:spPr/>
    </dgm:pt>
    <dgm:pt modelId="{8F39CCBF-7FCD-4FC6-AF2B-D404AA325A1B}" type="pres">
      <dgm:prSet presAssocID="{D83706B7-3202-4080-A283-7CDFB97B5BCA}" presName="background" presStyleLbl="node0" presStyleIdx="0" presStyleCnt="1"/>
      <dgm:spPr/>
    </dgm:pt>
    <dgm:pt modelId="{8F023EFA-254C-4218-9514-82C7B2663EBE}" type="pres">
      <dgm:prSet presAssocID="{D83706B7-3202-4080-A283-7CDFB97B5BCA}" presName="text" presStyleLbl="fgAcc0" presStyleIdx="0" presStyleCnt="1">
        <dgm:presLayoutVars>
          <dgm:chPref val="3"/>
        </dgm:presLayoutVars>
      </dgm:prSet>
      <dgm:spPr/>
      <dgm:t>
        <a:bodyPr/>
        <a:lstStyle/>
        <a:p>
          <a:endParaRPr lang="tr-TR"/>
        </a:p>
      </dgm:t>
    </dgm:pt>
    <dgm:pt modelId="{EC384A1C-859F-407E-B952-14C1482B7C0D}" type="pres">
      <dgm:prSet presAssocID="{D83706B7-3202-4080-A283-7CDFB97B5BCA}" presName="hierChild2" presStyleCnt="0"/>
      <dgm:spPr/>
    </dgm:pt>
    <dgm:pt modelId="{768A137E-769A-48C2-9195-C0684191CA38}" type="pres">
      <dgm:prSet presAssocID="{71B3E764-DD4C-4E5E-AA1F-0259053D203A}" presName="Name10" presStyleLbl="parChTrans1D2" presStyleIdx="0" presStyleCnt="3"/>
      <dgm:spPr/>
      <dgm:t>
        <a:bodyPr/>
        <a:lstStyle/>
        <a:p>
          <a:endParaRPr lang="tr-TR"/>
        </a:p>
      </dgm:t>
    </dgm:pt>
    <dgm:pt modelId="{8DCC31B9-3B06-4BED-B45F-879E10F15959}" type="pres">
      <dgm:prSet presAssocID="{CDD17B8C-FAF8-48A0-B2C2-E79B347E72D8}" presName="hierRoot2" presStyleCnt="0"/>
      <dgm:spPr/>
    </dgm:pt>
    <dgm:pt modelId="{FC10E518-8626-4454-90F3-6738EBBA9B90}" type="pres">
      <dgm:prSet presAssocID="{CDD17B8C-FAF8-48A0-B2C2-E79B347E72D8}" presName="composite2" presStyleCnt="0"/>
      <dgm:spPr/>
    </dgm:pt>
    <dgm:pt modelId="{0DA507E7-2374-48C4-BD4F-A3F9DEEE37FD}" type="pres">
      <dgm:prSet presAssocID="{CDD17B8C-FAF8-48A0-B2C2-E79B347E72D8}" presName="background2" presStyleLbl="node2" presStyleIdx="0" presStyleCnt="3"/>
      <dgm:spPr/>
    </dgm:pt>
    <dgm:pt modelId="{9D916B19-5806-4130-BBF7-2A0221BDF1A8}" type="pres">
      <dgm:prSet presAssocID="{CDD17B8C-FAF8-48A0-B2C2-E79B347E72D8}" presName="text2" presStyleLbl="fgAcc2" presStyleIdx="0" presStyleCnt="3">
        <dgm:presLayoutVars>
          <dgm:chPref val="3"/>
        </dgm:presLayoutVars>
      </dgm:prSet>
      <dgm:spPr/>
      <dgm:t>
        <a:bodyPr/>
        <a:lstStyle/>
        <a:p>
          <a:endParaRPr lang="tr-TR"/>
        </a:p>
      </dgm:t>
    </dgm:pt>
    <dgm:pt modelId="{F97CA0B6-51EE-4F38-B870-14BE77871172}" type="pres">
      <dgm:prSet presAssocID="{CDD17B8C-FAF8-48A0-B2C2-E79B347E72D8}" presName="hierChild3" presStyleCnt="0"/>
      <dgm:spPr/>
    </dgm:pt>
    <dgm:pt modelId="{16B438DF-F92F-4A13-B935-059C3F198465}" type="pres">
      <dgm:prSet presAssocID="{A080F21A-ACF8-4991-9EF4-640A6A8C99E8}" presName="Name17" presStyleLbl="parChTrans1D3" presStyleIdx="0" presStyleCnt="3"/>
      <dgm:spPr/>
      <dgm:t>
        <a:bodyPr/>
        <a:lstStyle/>
        <a:p>
          <a:endParaRPr lang="tr-TR"/>
        </a:p>
      </dgm:t>
    </dgm:pt>
    <dgm:pt modelId="{03C671D9-492D-4B9D-8B30-4728310B5C6D}" type="pres">
      <dgm:prSet presAssocID="{F2988C73-5A7A-4114-820B-57E167B62CBE}" presName="hierRoot3" presStyleCnt="0"/>
      <dgm:spPr/>
    </dgm:pt>
    <dgm:pt modelId="{0040B710-E77E-47FF-87D7-7E891E45688C}" type="pres">
      <dgm:prSet presAssocID="{F2988C73-5A7A-4114-820B-57E167B62CBE}" presName="composite3" presStyleCnt="0"/>
      <dgm:spPr/>
    </dgm:pt>
    <dgm:pt modelId="{67F91AE9-F355-4243-AA54-0F1A81AAAC11}" type="pres">
      <dgm:prSet presAssocID="{F2988C73-5A7A-4114-820B-57E167B62CBE}" presName="background3" presStyleLbl="node3" presStyleIdx="0" presStyleCnt="3"/>
      <dgm:spPr/>
    </dgm:pt>
    <dgm:pt modelId="{0DBD156D-3438-4B4F-B131-03A703A7AF4E}" type="pres">
      <dgm:prSet presAssocID="{F2988C73-5A7A-4114-820B-57E167B62CBE}" presName="text3" presStyleLbl="fgAcc3" presStyleIdx="0" presStyleCnt="3">
        <dgm:presLayoutVars>
          <dgm:chPref val="3"/>
        </dgm:presLayoutVars>
      </dgm:prSet>
      <dgm:spPr/>
      <dgm:t>
        <a:bodyPr/>
        <a:lstStyle/>
        <a:p>
          <a:endParaRPr lang="tr-TR"/>
        </a:p>
      </dgm:t>
    </dgm:pt>
    <dgm:pt modelId="{1C55936B-646C-421F-8965-FD2C4A78B644}" type="pres">
      <dgm:prSet presAssocID="{F2988C73-5A7A-4114-820B-57E167B62CBE}" presName="hierChild4" presStyleCnt="0"/>
      <dgm:spPr/>
    </dgm:pt>
    <dgm:pt modelId="{CA94F910-F9C1-4721-B3FE-E7A41B3200ED}" type="pres">
      <dgm:prSet presAssocID="{5B403CA3-292A-4566-9AC3-A7757F8F8AC8}" presName="Name17" presStyleLbl="parChTrans1D3" presStyleIdx="1" presStyleCnt="3"/>
      <dgm:spPr/>
      <dgm:t>
        <a:bodyPr/>
        <a:lstStyle/>
        <a:p>
          <a:endParaRPr lang="tr-TR"/>
        </a:p>
      </dgm:t>
    </dgm:pt>
    <dgm:pt modelId="{31A36EF5-BE8D-4ECE-AAE3-379F58169D1A}" type="pres">
      <dgm:prSet presAssocID="{15412050-D1AA-4A43-90BD-BDB2AAF5738B}" presName="hierRoot3" presStyleCnt="0"/>
      <dgm:spPr/>
    </dgm:pt>
    <dgm:pt modelId="{8C3E7E9D-C3BF-45DC-9842-B404C84D0543}" type="pres">
      <dgm:prSet presAssocID="{15412050-D1AA-4A43-90BD-BDB2AAF5738B}" presName="composite3" presStyleCnt="0"/>
      <dgm:spPr/>
    </dgm:pt>
    <dgm:pt modelId="{BA7D26DC-3664-4D1A-A7E2-8D99393DE1F5}" type="pres">
      <dgm:prSet presAssocID="{15412050-D1AA-4A43-90BD-BDB2AAF5738B}" presName="background3" presStyleLbl="node3" presStyleIdx="1" presStyleCnt="3"/>
      <dgm:spPr/>
    </dgm:pt>
    <dgm:pt modelId="{71D7F975-46DE-410B-8772-0585E50103C9}" type="pres">
      <dgm:prSet presAssocID="{15412050-D1AA-4A43-90BD-BDB2AAF5738B}" presName="text3" presStyleLbl="fgAcc3" presStyleIdx="1" presStyleCnt="3">
        <dgm:presLayoutVars>
          <dgm:chPref val="3"/>
        </dgm:presLayoutVars>
      </dgm:prSet>
      <dgm:spPr/>
      <dgm:t>
        <a:bodyPr/>
        <a:lstStyle/>
        <a:p>
          <a:endParaRPr lang="tr-TR"/>
        </a:p>
      </dgm:t>
    </dgm:pt>
    <dgm:pt modelId="{C231EA86-1B80-445F-82E4-E6AD74D0134A}" type="pres">
      <dgm:prSet presAssocID="{15412050-D1AA-4A43-90BD-BDB2AAF5738B}" presName="hierChild4" presStyleCnt="0"/>
      <dgm:spPr/>
    </dgm:pt>
    <dgm:pt modelId="{CC5CAB8E-8AA6-4F4D-AC45-101048D06EA5}" type="pres">
      <dgm:prSet presAssocID="{EF16F0AB-35D3-4C0F-B927-554AD998187D}" presName="Name17" presStyleLbl="parChTrans1D3" presStyleIdx="2" presStyleCnt="3"/>
      <dgm:spPr/>
      <dgm:t>
        <a:bodyPr/>
        <a:lstStyle/>
        <a:p>
          <a:endParaRPr lang="tr-TR"/>
        </a:p>
      </dgm:t>
    </dgm:pt>
    <dgm:pt modelId="{58E0867A-987D-484D-ABA0-F66ED6DFEFB9}" type="pres">
      <dgm:prSet presAssocID="{50C1553E-79FA-44CA-8594-2AE628A304B9}" presName="hierRoot3" presStyleCnt="0"/>
      <dgm:spPr/>
    </dgm:pt>
    <dgm:pt modelId="{C8F14049-F2C0-4AAA-B81E-FB6704CDC7AA}" type="pres">
      <dgm:prSet presAssocID="{50C1553E-79FA-44CA-8594-2AE628A304B9}" presName="composite3" presStyleCnt="0"/>
      <dgm:spPr/>
    </dgm:pt>
    <dgm:pt modelId="{86ECDAE0-6E49-4A5A-9818-8F786A5BBD70}" type="pres">
      <dgm:prSet presAssocID="{50C1553E-79FA-44CA-8594-2AE628A304B9}" presName="background3" presStyleLbl="node3" presStyleIdx="2" presStyleCnt="3"/>
      <dgm:spPr/>
    </dgm:pt>
    <dgm:pt modelId="{E91DD579-5647-4D47-A783-31476F9203CB}" type="pres">
      <dgm:prSet presAssocID="{50C1553E-79FA-44CA-8594-2AE628A304B9}" presName="text3" presStyleLbl="fgAcc3" presStyleIdx="2" presStyleCnt="3">
        <dgm:presLayoutVars>
          <dgm:chPref val="3"/>
        </dgm:presLayoutVars>
      </dgm:prSet>
      <dgm:spPr/>
      <dgm:t>
        <a:bodyPr/>
        <a:lstStyle/>
        <a:p>
          <a:endParaRPr lang="tr-TR"/>
        </a:p>
      </dgm:t>
    </dgm:pt>
    <dgm:pt modelId="{DB6D75A1-459F-463B-8374-35A151754FB6}" type="pres">
      <dgm:prSet presAssocID="{50C1553E-79FA-44CA-8594-2AE628A304B9}" presName="hierChild4" presStyleCnt="0"/>
      <dgm:spPr/>
    </dgm:pt>
    <dgm:pt modelId="{61ACAF64-97D5-46CC-9F9A-F02475605C9C}" type="pres">
      <dgm:prSet presAssocID="{D52B5118-3910-41BE-93A7-107856E5D007}" presName="Name10" presStyleLbl="parChTrans1D2" presStyleIdx="1" presStyleCnt="3"/>
      <dgm:spPr/>
      <dgm:t>
        <a:bodyPr/>
        <a:lstStyle/>
        <a:p>
          <a:endParaRPr lang="tr-TR"/>
        </a:p>
      </dgm:t>
    </dgm:pt>
    <dgm:pt modelId="{5BDC3617-671D-4043-A8DE-3F50B677C9A5}" type="pres">
      <dgm:prSet presAssocID="{EADB22F4-951F-4856-9936-6FFC445727E9}" presName="hierRoot2" presStyleCnt="0"/>
      <dgm:spPr/>
    </dgm:pt>
    <dgm:pt modelId="{FD0E42C0-F42C-4A3D-855C-D6A2C39E453C}" type="pres">
      <dgm:prSet presAssocID="{EADB22F4-951F-4856-9936-6FFC445727E9}" presName="composite2" presStyleCnt="0"/>
      <dgm:spPr/>
    </dgm:pt>
    <dgm:pt modelId="{8B7488CA-B591-45C6-9EA8-611F4F467FA1}" type="pres">
      <dgm:prSet presAssocID="{EADB22F4-951F-4856-9936-6FFC445727E9}" presName="background2" presStyleLbl="node2" presStyleIdx="1" presStyleCnt="3"/>
      <dgm:spPr/>
    </dgm:pt>
    <dgm:pt modelId="{97119A26-6A0C-47EB-8587-187B2598974E}" type="pres">
      <dgm:prSet presAssocID="{EADB22F4-951F-4856-9936-6FFC445727E9}" presName="text2" presStyleLbl="fgAcc2" presStyleIdx="1" presStyleCnt="3">
        <dgm:presLayoutVars>
          <dgm:chPref val="3"/>
        </dgm:presLayoutVars>
      </dgm:prSet>
      <dgm:spPr/>
      <dgm:t>
        <a:bodyPr/>
        <a:lstStyle/>
        <a:p>
          <a:endParaRPr lang="tr-TR"/>
        </a:p>
      </dgm:t>
    </dgm:pt>
    <dgm:pt modelId="{60445E24-5363-4952-B83E-06B80075F8BA}" type="pres">
      <dgm:prSet presAssocID="{EADB22F4-951F-4856-9936-6FFC445727E9}" presName="hierChild3" presStyleCnt="0"/>
      <dgm:spPr/>
    </dgm:pt>
    <dgm:pt modelId="{7547DF8D-5511-412C-B565-D836089E10F7}" type="pres">
      <dgm:prSet presAssocID="{DF52C4D0-0063-4B92-88E9-FF564B14B791}" presName="Name10" presStyleLbl="parChTrans1D2" presStyleIdx="2" presStyleCnt="3"/>
      <dgm:spPr/>
      <dgm:t>
        <a:bodyPr/>
        <a:lstStyle/>
        <a:p>
          <a:endParaRPr lang="tr-TR"/>
        </a:p>
      </dgm:t>
    </dgm:pt>
    <dgm:pt modelId="{435D13BC-6238-49E5-82FE-C30ADEB484AE}" type="pres">
      <dgm:prSet presAssocID="{5879F944-7C42-4C2A-A5AC-0F1F801FDD12}" presName="hierRoot2" presStyleCnt="0"/>
      <dgm:spPr/>
    </dgm:pt>
    <dgm:pt modelId="{0E6C1673-9C61-4BDB-8C90-34F0E8F8E428}" type="pres">
      <dgm:prSet presAssocID="{5879F944-7C42-4C2A-A5AC-0F1F801FDD12}" presName="composite2" presStyleCnt="0"/>
      <dgm:spPr/>
    </dgm:pt>
    <dgm:pt modelId="{A766D6F2-935F-4E52-A97C-CA6A38BC179F}" type="pres">
      <dgm:prSet presAssocID="{5879F944-7C42-4C2A-A5AC-0F1F801FDD12}" presName="background2" presStyleLbl="node2" presStyleIdx="2" presStyleCnt="3"/>
      <dgm:spPr/>
    </dgm:pt>
    <dgm:pt modelId="{1389C3E6-504D-4A2B-8F53-8BC2AE577253}" type="pres">
      <dgm:prSet presAssocID="{5879F944-7C42-4C2A-A5AC-0F1F801FDD12}" presName="text2" presStyleLbl="fgAcc2" presStyleIdx="2" presStyleCnt="3">
        <dgm:presLayoutVars>
          <dgm:chPref val="3"/>
        </dgm:presLayoutVars>
      </dgm:prSet>
      <dgm:spPr/>
      <dgm:t>
        <a:bodyPr/>
        <a:lstStyle/>
        <a:p>
          <a:endParaRPr lang="tr-TR"/>
        </a:p>
      </dgm:t>
    </dgm:pt>
    <dgm:pt modelId="{742714C8-317A-4622-BDC2-0603CB10CE8B}" type="pres">
      <dgm:prSet presAssocID="{5879F944-7C42-4C2A-A5AC-0F1F801FDD12}" presName="hierChild3" presStyleCnt="0"/>
      <dgm:spPr/>
    </dgm:pt>
  </dgm:ptLst>
  <dgm:cxnLst>
    <dgm:cxn modelId="{236BF4DF-2134-4289-AD3B-F597BEFA96F2}" type="presOf" srcId="{D52B5118-3910-41BE-93A7-107856E5D007}" destId="{61ACAF64-97D5-46CC-9F9A-F02475605C9C}" srcOrd="0" destOrd="0" presId="urn:microsoft.com/office/officeart/2005/8/layout/hierarchy1"/>
    <dgm:cxn modelId="{84575CC7-B108-442D-8EFA-B79CAF5A622A}" type="presOf" srcId="{15412050-D1AA-4A43-90BD-BDB2AAF5738B}" destId="{71D7F975-46DE-410B-8772-0585E50103C9}" srcOrd="0" destOrd="0" presId="urn:microsoft.com/office/officeart/2005/8/layout/hierarchy1"/>
    <dgm:cxn modelId="{2A423ACB-A0A5-4B50-BC9D-5DDC2435866F}" srcId="{D83706B7-3202-4080-A283-7CDFB97B5BCA}" destId="{EADB22F4-951F-4856-9936-6FFC445727E9}" srcOrd="1" destOrd="0" parTransId="{D52B5118-3910-41BE-93A7-107856E5D007}" sibTransId="{DCFB34DD-0CAC-4EED-8DE4-1773BFD536FF}"/>
    <dgm:cxn modelId="{1D7B59A9-F30B-4F51-B99F-84DC884E8AD6}" type="presOf" srcId="{5B403CA3-292A-4566-9AC3-A7757F8F8AC8}" destId="{CA94F910-F9C1-4721-B3FE-E7A41B3200ED}" srcOrd="0" destOrd="0" presId="urn:microsoft.com/office/officeart/2005/8/layout/hierarchy1"/>
    <dgm:cxn modelId="{F59D9BB8-7D51-4BB2-964C-3C03CAF1E162}" srcId="{4746F3A6-1FE9-4423-AF8C-87366A09214F}" destId="{D83706B7-3202-4080-A283-7CDFB97B5BCA}" srcOrd="0" destOrd="0" parTransId="{26C01F88-55CC-482D-A316-3A50922188B1}" sibTransId="{4C76D49F-0CA1-48D8-8347-212A27B6BD17}"/>
    <dgm:cxn modelId="{023D3CC0-65EB-442B-B15C-25D2C2842254}" type="presOf" srcId="{71B3E764-DD4C-4E5E-AA1F-0259053D203A}" destId="{768A137E-769A-48C2-9195-C0684191CA38}" srcOrd="0" destOrd="0" presId="urn:microsoft.com/office/officeart/2005/8/layout/hierarchy1"/>
    <dgm:cxn modelId="{A5735DA3-D5E6-47C4-9083-5973CFBA4590}" type="presOf" srcId="{A080F21A-ACF8-4991-9EF4-640A6A8C99E8}" destId="{16B438DF-F92F-4A13-B935-059C3F198465}" srcOrd="0" destOrd="0" presId="urn:microsoft.com/office/officeart/2005/8/layout/hierarchy1"/>
    <dgm:cxn modelId="{C7E3F153-F460-496D-A231-B008CB110454}" srcId="{D83706B7-3202-4080-A283-7CDFB97B5BCA}" destId="{CDD17B8C-FAF8-48A0-B2C2-E79B347E72D8}" srcOrd="0" destOrd="0" parTransId="{71B3E764-DD4C-4E5E-AA1F-0259053D203A}" sibTransId="{8A3A7D3C-7963-41D2-BEFC-0BF5DF2AA1CD}"/>
    <dgm:cxn modelId="{7E123260-2D7A-4F21-8269-C2A6243216D4}" srcId="{D83706B7-3202-4080-A283-7CDFB97B5BCA}" destId="{5879F944-7C42-4C2A-A5AC-0F1F801FDD12}" srcOrd="2" destOrd="0" parTransId="{DF52C4D0-0063-4B92-88E9-FF564B14B791}" sibTransId="{7BA60DB4-B5F7-4870-806D-37F9E4F65A41}"/>
    <dgm:cxn modelId="{560D9F58-0E0D-4767-A609-A6FAC88D121C}" type="presOf" srcId="{D83706B7-3202-4080-A283-7CDFB97B5BCA}" destId="{8F023EFA-254C-4218-9514-82C7B2663EBE}" srcOrd="0" destOrd="0" presId="urn:microsoft.com/office/officeart/2005/8/layout/hierarchy1"/>
    <dgm:cxn modelId="{88B4FC90-0FC3-45E2-BAAF-9F892EF7BF85}" type="presOf" srcId="{50C1553E-79FA-44CA-8594-2AE628A304B9}" destId="{E91DD579-5647-4D47-A783-31476F9203CB}" srcOrd="0" destOrd="0" presId="urn:microsoft.com/office/officeart/2005/8/layout/hierarchy1"/>
    <dgm:cxn modelId="{E8E5A93A-D57F-4B40-A241-746248896AD5}" type="presOf" srcId="{F2988C73-5A7A-4114-820B-57E167B62CBE}" destId="{0DBD156D-3438-4B4F-B131-03A703A7AF4E}" srcOrd="0" destOrd="0" presId="urn:microsoft.com/office/officeart/2005/8/layout/hierarchy1"/>
    <dgm:cxn modelId="{EF36A6EF-CF9C-442F-A912-4F99C3F22FB4}" srcId="{CDD17B8C-FAF8-48A0-B2C2-E79B347E72D8}" destId="{F2988C73-5A7A-4114-820B-57E167B62CBE}" srcOrd="0" destOrd="0" parTransId="{A080F21A-ACF8-4991-9EF4-640A6A8C99E8}" sibTransId="{DA24D39C-76FB-42A2-9C71-5D80C28F7FCB}"/>
    <dgm:cxn modelId="{ACEFF2A0-7A42-4F31-B260-68AF0AB70F68}" type="presOf" srcId="{4746F3A6-1FE9-4423-AF8C-87366A09214F}" destId="{0205BD43-6D34-4964-85F9-6ABE0F0D87B4}" srcOrd="0" destOrd="0" presId="urn:microsoft.com/office/officeart/2005/8/layout/hierarchy1"/>
    <dgm:cxn modelId="{EBD36B8A-59A6-46D1-8F84-11CA3FFE44A4}" type="presOf" srcId="{EF16F0AB-35D3-4C0F-B927-554AD998187D}" destId="{CC5CAB8E-8AA6-4F4D-AC45-101048D06EA5}" srcOrd="0" destOrd="0" presId="urn:microsoft.com/office/officeart/2005/8/layout/hierarchy1"/>
    <dgm:cxn modelId="{6C048CB2-88D9-42E0-B01D-310F090FA58F}" type="presOf" srcId="{5879F944-7C42-4C2A-A5AC-0F1F801FDD12}" destId="{1389C3E6-504D-4A2B-8F53-8BC2AE577253}" srcOrd="0" destOrd="0" presId="urn:microsoft.com/office/officeart/2005/8/layout/hierarchy1"/>
    <dgm:cxn modelId="{069594CD-A8B0-4679-A1A7-D706CE8230FA}" type="presOf" srcId="{CDD17B8C-FAF8-48A0-B2C2-E79B347E72D8}" destId="{9D916B19-5806-4130-BBF7-2A0221BDF1A8}" srcOrd="0" destOrd="0" presId="urn:microsoft.com/office/officeart/2005/8/layout/hierarchy1"/>
    <dgm:cxn modelId="{269D7321-D049-45AF-A62A-B837A3438AAB}" type="presOf" srcId="{EADB22F4-951F-4856-9936-6FFC445727E9}" destId="{97119A26-6A0C-47EB-8587-187B2598974E}" srcOrd="0" destOrd="0" presId="urn:microsoft.com/office/officeart/2005/8/layout/hierarchy1"/>
    <dgm:cxn modelId="{8F769A35-A213-4DED-B75E-3FD6D2AC9C26}" srcId="{CDD17B8C-FAF8-48A0-B2C2-E79B347E72D8}" destId="{50C1553E-79FA-44CA-8594-2AE628A304B9}" srcOrd="2" destOrd="0" parTransId="{EF16F0AB-35D3-4C0F-B927-554AD998187D}" sibTransId="{CC8376F2-6289-46E5-A17A-88DA5D5ED301}"/>
    <dgm:cxn modelId="{D2B03893-16AA-4919-859E-5D018EBAE77F}" srcId="{CDD17B8C-FAF8-48A0-B2C2-E79B347E72D8}" destId="{15412050-D1AA-4A43-90BD-BDB2AAF5738B}" srcOrd="1" destOrd="0" parTransId="{5B403CA3-292A-4566-9AC3-A7757F8F8AC8}" sibTransId="{144EF11C-8D9C-4F70-8059-669F78C3BAA8}"/>
    <dgm:cxn modelId="{405438E6-0C6E-4B3B-A80F-3F4F1C4F2BF5}" type="presOf" srcId="{DF52C4D0-0063-4B92-88E9-FF564B14B791}" destId="{7547DF8D-5511-412C-B565-D836089E10F7}" srcOrd="0" destOrd="0" presId="urn:microsoft.com/office/officeart/2005/8/layout/hierarchy1"/>
    <dgm:cxn modelId="{B3515196-E4AF-4896-846B-70360D129AB6}" type="presParOf" srcId="{0205BD43-6D34-4964-85F9-6ABE0F0D87B4}" destId="{7FD639FD-9D37-453B-BF9E-B84D92531A59}" srcOrd="0" destOrd="0" presId="urn:microsoft.com/office/officeart/2005/8/layout/hierarchy1"/>
    <dgm:cxn modelId="{F538FE55-CA99-49E8-95B0-E674A8758C8D}" type="presParOf" srcId="{7FD639FD-9D37-453B-BF9E-B84D92531A59}" destId="{CF46EC5C-9212-4CC3-BA71-EEB6B61B8801}" srcOrd="0" destOrd="0" presId="urn:microsoft.com/office/officeart/2005/8/layout/hierarchy1"/>
    <dgm:cxn modelId="{0145E6BD-0FEE-47D3-8A80-22C6F55DBD9A}" type="presParOf" srcId="{CF46EC5C-9212-4CC3-BA71-EEB6B61B8801}" destId="{8F39CCBF-7FCD-4FC6-AF2B-D404AA325A1B}" srcOrd="0" destOrd="0" presId="urn:microsoft.com/office/officeart/2005/8/layout/hierarchy1"/>
    <dgm:cxn modelId="{7B4C6E6B-07F7-411D-B4AE-3108208C4C19}" type="presParOf" srcId="{CF46EC5C-9212-4CC3-BA71-EEB6B61B8801}" destId="{8F023EFA-254C-4218-9514-82C7B2663EBE}" srcOrd="1" destOrd="0" presId="urn:microsoft.com/office/officeart/2005/8/layout/hierarchy1"/>
    <dgm:cxn modelId="{06754206-96C6-4A2F-A162-ADDE6BB466AA}" type="presParOf" srcId="{7FD639FD-9D37-453B-BF9E-B84D92531A59}" destId="{EC384A1C-859F-407E-B952-14C1482B7C0D}" srcOrd="1" destOrd="0" presId="urn:microsoft.com/office/officeart/2005/8/layout/hierarchy1"/>
    <dgm:cxn modelId="{E0121816-C8B6-49E0-B06B-06B5999B7350}" type="presParOf" srcId="{EC384A1C-859F-407E-B952-14C1482B7C0D}" destId="{768A137E-769A-48C2-9195-C0684191CA38}" srcOrd="0" destOrd="0" presId="urn:microsoft.com/office/officeart/2005/8/layout/hierarchy1"/>
    <dgm:cxn modelId="{6EC211E9-4BCA-4FCA-81CB-A051D2AF8AD1}" type="presParOf" srcId="{EC384A1C-859F-407E-B952-14C1482B7C0D}" destId="{8DCC31B9-3B06-4BED-B45F-879E10F15959}" srcOrd="1" destOrd="0" presId="urn:microsoft.com/office/officeart/2005/8/layout/hierarchy1"/>
    <dgm:cxn modelId="{682208CA-7DB5-43DA-9EC6-E974C796B55F}" type="presParOf" srcId="{8DCC31B9-3B06-4BED-B45F-879E10F15959}" destId="{FC10E518-8626-4454-90F3-6738EBBA9B90}" srcOrd="0" destOrd="0" presId="urn:microsoft.com/office/officeart/2005/8/layout/hierarchy1"/>
    <dgm:cxn modelId="{3C86BA80-8620-4EE1-A046-E14971A9F9C4}" type="presParOf" srcId="{FC10E518-8626-4454-90F3-6738EBBA9B90}" destId="{0DA507E7-2374-48C4-BD4F-A3F9DEEE37FD}" srcOrd="0" destOrd="0" presId="urn:microsoft.com/office/officeart/2005/8/layout/hierarchy1"/>
    <dgm:cxn modelId="{01A81446-44D4-4435-9CF9-C7DDDD6128DB}" type="presParOf" srcId="{FC10E518-8626-4454-90F3-6738EBBA9B90}" destId="{9D916B19-5806-4130-BBF7-2A0221BDF1A8}" srcOrd="1" destOrd="0" presId="urn:microsoft.com/office/officeart/2005/8/layout/hierarchy1"/>
    <dgm:cxn modelId="{76C1C5E4-840B-4FC0-B1DA-4DE59A7B8407}" type="presParOf" srcId="{8DCC31B9-3B06-4BED-B45F-879E10F15959}" destId="{F97CA0B6-51EE-4F38-B870-14BE77871172}" srcOrd="1" destOrd="0" presId="urn:microsoft.com/office/officeart/2005/8/layout/hierarchy1"/>
    <dgm:cxn modelId="{0B823ED4-3EBA-44C2-BC0B-5B0D8632F2EE}" type="presParOf" srcId="{F97CA0B6-51EE-4F38-B870-14BE77871172}" destId="{16B438DF-F92F-4A13-B935-059C3F198465}" srcOrd="0" destOrd="0" presId="urn:microsoft.com/office/officeart/2005/8/layout/hierarchy1"/>
    <dgm:cxn modelId="{1B6A7ADB-3E82-454C-8B3A-7037715B0CF4}" type="presParOf" srcId="{F97CA0B6-51EE-4F38-B870-14BE77871172}" destId="{03C671D9-492D-4B9D-8B30-4728310B5C6D}" srcOrd="1" destOrd="0" presId="urn:microsoft.com/office/officeart/2005/8/layout/hierarchy1"/>
    <dgm:cxn modelId="{D47E92EF-760A-43FA-B703-882DFF8F950C}" type="presParOf" srcId="{03C671D9-492D-4B9D-8B30-4728310B5C6D}" destId="{0040B710-E77E-47FF-87D7-7E891E45688C}" srcOrd="0" destOrd="0" presId="urn:microsoft.com/office/officeart/2005/8/layout/hierarchy1"/>
    <dgm:cxn modelId="{3F6DAF08-8525-4A78-B394-F781801B649D}" type="presParOf" srcId="{0040B710-E77E-47FF-87D7-7E891E45688C}" destId="{67F91AE9-F355-4243-AA54-0F1A81AAAC11}" srcOrd="0" destOrd="0" presId="urn:microsoft.com/office/officeart/2005/8/layout/hierarchy1"/>
    <dgm:cxn modelId="{E7B91205-AD6B-4847-8968-472367597B12}" type="presParOf" srcId="{0040B710-E77E-47FF-87D7-7E891E45688C}" destId="{0DBD156D-3438-4B4F-B131-03A703A7AF4E}" srcOrd="1" destOrd="0" presId="urn:microsoft.com/office/officeart/2005/8/layout/hierarchy1"/>
    <dgm:cxn modelId="{82440457-5380-421E-81A4-3B9A6DC9A118}" type="presParOf" srcId="{03C671D9-492D-4B9D-8B30-4728310B5C6D}" destId="{1C55936B-646C-421F-8965-FD2C4A78B644}" srcOrd="1" destOrd="0" presId="urn:microsoft.com/office/officeart/2005/8/layout/hierarchy1"/>
    <dgm:cxn modelId="{94623286-B084-4910-B35C-1A6BE599DAEE}" type="presParOf" srcId="{F97CA0B6-51EE-4F38-B870-14BE77871172}" destId="{CA94F910-F9C1-4721-B3FE-E7A41B3200ED}" srcOrd="2" destOrd="0" presId="urn:microsoft.com/office/officeart/2005/8/layout/hierarchy1"/>
    <dgm:cxn modelId="{9B7A41E1-D4AD-4C85-9DBC-D7AD2061235B}" type="presParOf" srcId="{F97CA0B6-51EE-4F38-B870-14BE77871172}" destId="{31A36EF5-BE8D-4ECE-AAE3-379F58169D1A}" srcOrd="3" destOrd="0" presId="urn:microsoft.com/office/officeart/2005/8/layout/hierarchy1"/>
    <dgm:cxn modelId="{A8DEC7A0-E13F-4A3D-B211-4C41D55D01D7}" type="presParOf" srcId="{31A36EF5-BE8D-4ECE-AAE3-379F58169D1A}" destId="{8C3E7E9D-C3BF-45DC-9842-B404C84D0543}" srcOrd="0" destOrd="0" presId="urn:microsoft.com/office/officeart/2005/8/layout/hierarchy1"/>
    <dgm:cxn modelId="{38D2BCAD-B566-46EB-BAB8-4A0D1AB2023B}" type="presParOf" srcId="{8C3E7E9D-C3BF-45DC-9842-B404C84D0543}" destId="{BA7D26DC-3664-4D1A-A7E2-8D99393DE1F5}" srcOrd="0" destOrd="0" presId="urn:microsoft.com/office/officeart/2005/8/layout/hierarchy1"/>
    <dgm:cxn modelId="{90BE0759-2CDD-4902-B78B-FF48845478BB}" type="presParOf" srcId="{8C3E7E9D-C3BF-45DC-9842-B404C84D0543}" destId="{71D7F975-46DE-410B-8772-0585E50103C9}" srcOrd="1" destOrd="0" presId="urn:microsoft.com/office/officeart/2005/8/layout/hierarchy1"/>
    <dgm:cxn modelId="{823F3F51-24BF-4A72-B920-66817728F826}" type="presParOf" srcId="{31A36EF5-BE8D-4ECE-AAE3-379F58169D1A}" destId="{C231EA86-1B80-445F-82E4-E6AD74D0134A}" srcOrd="1" destOrd="0" presId="urn:microsoft.com/office/officeart/2005/8/layout/hierarchy1"/>
    <dgm:cxn modelId="{F355A0DA-FAE6-48E4-8B72-FB3A92988D4D}" type="presParOf" srcId="{F97CA0B6-51EE-4F38-B870-14BE77871172}" destId="{CC5CAB8E-8AA6-4F4D-AC45-101048D06EA5}" srcOrd="4" destOrd="0" presId="urn:microsoft.com/office/officeart/2005/8/layout/hierarchy1"/>
    <dgm:cxn modelId="{A862CA1A-EC42-4E5D-B805-8F7732D9721A}" type="presParOf" srcId="{F97CA0B6-51EE-4F38-B870-14BE77871172}" destId="{58E0867A-987D-484D-ABA0-F66ED6DFEFB9}" srcOrd="5" destOrd="0" presId="urn:microsoft.com/office/officeart/2005/8/layout/hierarchy1"/>
    <dgm:cxn modelId="{E1E96201-E307-4311-BA05-D5F4F22AB5E6}" type="presParOf" srcId="{58E0867A-987D-484D-ABA0-F66ED6DFEFB9}" destId="{C8F14049-F2C0-4AAA-B81E-FB6704CDC7AA}" srcOrd="0" destOrd="0" presId="urn:microsoft.com/office/officeart/2005/8/layout/hierarchy1"/>
    <dgm:cxn modelId="{45DE2B13-FCA9-43C3-A6A8-C25927C9A835}" type="presParOf" srcId="{C8F14049-F2C0-4AAA-B81E-FB6704CDC7AA}" destId="{86ECDAE0-6E49-4A5A-9818-8F786A5BBD70}" srcOrd="0" destOrd="0" presId="urn:microsoft.com/office/officeart/2005/8/layout/hierarchy1"/>
    <dgm:cxn modelId="{020B83F8-B9DE-4DA0-B6DC-698348A578A2}" type="presParOf" srcId="{C8F14049-F2C0-4AAA-B81E-FB6704CDC7AA}" destId="{E91DD579-5647-4D47-A783-31476F9203CB}" srcOrd="1" destOrd="0" presId="urn:microsoft.com/office/officeart/2005/8/layout/hierarchy1"/>
    <dgm:cxn modelId="{86D3D6F6-EE64-4389-8CC9-B04F8703F524}" type="presParOf" srcId="{58E0867A-987D-484D-ABA0-F66ED6DFEFB9}" destId="{DB6D75A1-459F-463B-8374-35A151754FB6}" srcOrd="1" destOrd="0" presId="urn:microsoft.com/office/officeart/2005/8/layout/hierarchy1"/>
    <dgm:cxn modelId="{C6CF4A7F-DE61-445F-8826-1F340100A8D0}" type="presParOf" srcId="{EC384A1C-859F-407E-B952-14C1482B7C0D}" destId="{61ACAF64-97D5-46CC-9F9A-F02475605C9C}" srcOrd="2" destOrd="0" presId="urn:microsoft.com/office/officeart/2005/8/layout/hierarchy1"/>
    <dgm:cxn modelId="{685DE37C-E2DF-4983-B4D6-A0815D62A018}" type="presParOf" srcId="{EC384A1C-859F-407E-B952-14C1482B7C0D}" destId="{5BDC3617-671D-4043-A8DE-3F50B677C9A5}" srcOrd="3" destOrd="0" presId="urn:microsoft.com/office/officeart/2005/8/layout/hierarchy1"/>
    <dgm:cxn modelId="{8C9E2930-9996-487B-A02A-365BB45AFFAE}" type="presParOf" srcId="{5BDC3617-671D-4043-A8DE-3F50B677C9A5}" destId="{FD0E42C0-F42C-4A3D-855C-D6A2C39E453C}" srcOrd="0" destOrd="0" presId="urn:microsoft.com/office/officeart/2005/8/layout/hierarchy1"/>
    <dgm:cxn modelId="{C7856F79-8D5E-4FDF-A6C5-519DD3DFDFC3}" type="presParOf" srcId="{FD0E42C0-F42C-4A3D-855C-D6A2C39E453C}" destId="{8B7488CA-B591-45C6-9EA8-611F4F467FA1}" srcOrd="0" destOrd="0" presId="urn:microsoft.com/office/officeart/2005/8/layout/hierarchy1"/>
    <dgm:cxn modelId="{345C5C80-994E-4705-881B-7ABE0F9B7FAB}" type="presParOf" srcId="{FD0E42C0-F42C-4A3D-855C-D6A2C39E453C}" destId="{97119A26-6A0C-47EB-8587-187B2598974E}" srcOrd="1" destOrd="0" presId="urn:microsoft.com/office/officeart/2005/8/layout/hierarchy1"/>
    <dgm:cxn modelId="{B03C5EC5-658B-43E5-8C3B-75B39237DE60}" type="presParOf" srcId="{5BDC3617-671D-4043-A8DE-3F50B677C9A5}" destId="{60445E24-5363-4952-B83E-06B80075F8BA}" srcOrd="1" destOrd="0" presId="urn:microsoft.com/office/officeart/2005/8/layout/hierarchy1"/>
    <dgm:cxn modelId="{47F751EF-BB99-4B6E-97BD-857D13C024F5}" type="presParOf" srcId="{EC384A1C-859F-407E-B952-14C1482B7C0D}" destId="{7547DF8D-5511-412C-B565-D836089E10F7}" srcOrd="4" destOrd="0" presId="urn:microsoft.com/office/officeart/2005/8/layout/hierarchy1"/>
    <dgm:cxn modelId="{983C8DCD-EB12-41CB-8BB7-8AA1FC8E0DE4}" type="presParOf" srcId="{EC384A1C-859F-407E-B952-14C1482B7C0D}" destId="{435D13BC-6238-49E5-82FE-C30ADEB484AE}" srcOrd="5" destOrd="0" presId="urn:microsoft.com/office/officeart/2005/8/layout/hierarchy1"/>
    <dgm:cxn modelId="{12084BD2-8B27-4E6A-9088-A291ACC0A1AE}" type="presParOf" srcId="{435D13BC-6238-49E5-82FE-C30ADEB484AE}" destId="{0E6C1673-9C61-4BDB-8C90-34F0E8F8E428}" srcOrd="0" destOrd="0" presId="urn:microsoft.com/office/officeart/2005/8/layout/hierarchy1"/>
    <dgm:cxn modelId="{24EAB6EF-F4B9-44F1-B473-ADF97BAE8F0A}" type="presParOf" srcId="{0E6C1673-9C61-4BDB-8C90-34F0E8F8E428}" destId="{A766D6F2-935F-4E52-A97C-CA6A38BC179F}" srcOrd="0" destOrd="0" presId="urn:microsoft.com/office/officeart/2005/8/layout/hierarchy1"/>
    <dgm:cxn modelId="{475BAC29-1B55-469B-A55E-0EE5F35CD5D0}" type="presParOf" srcId="{0E6C1673-9C61-4BDB-8C90-34F0E8F8E428}" destId="{1389C3E6-504D-4A2B-8F53-8BC2AE577253}" srcOrd="1" destOrd="0" presId="urn:microsoft.com/office/officeart/2005/8/layout/hierarchy1"/>
    <dgm:cxn modelId="{57CA0CC2-F44F-4E30-B83D-F6FC48B4361A}" type="presParOf" srcId="{435D13BC-6238-49E5-82FE-C30ADEB484AE}" destId="{742714C8-317A-4622-BDC2-0603CB10CE8B}" srcOrd="1" destOrd="0" presId="urn:microsoft.com/office/officeart/2005/8/layout/hierarchy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7DF8D-5511-412C-B565-D836089E10F7}">
      <dsp:nvSpPr>
        <dsp:cNvPr id="0" name=""/>
        <dsp:cNvSpPr/>
      </dsp:nvSpPr>
      <dsp:spPr>
        <a:xfrm>
          <a:off x="5055096" y="1075607"/>
          <a:ext cx="2068651" cy="492245"/>
        </a:xfrm>
        <a:custGeom>
          <a:avLst/>
          <a:gdLst/>
          <a:ahLst/>
          <a:cxnLst/>
          <a:rect l="0" t="0" r="0" b="0"/>
          <a:pathLst>
            <a:path>
              <a:moveTo>
                <a:pt x="0" y="0"/>
              </a:moveTo>
              <a:lnTo>
                <a:pt x="0" y="335450"/>
              </a:lnTo>
              <a:lnTo>
                <a:pt x="2068651" y="335450"/>
              </a:lnTo>
              <a:lnTo>
                <a:pt x="2068651"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ACAF64-97D5-46CC-9F9A-F02475605C9C}">
      <dsp:nvSpPr>
        <dsp:cNvPr id="0" name=""/>
        <dsp:cNvSpPr/>
      </dsp:nvSpPr>
      <dsp:spPr>
        <a:xfrm>
          <a:off x="5009376" y="1075607"/>
          <a:ext cx="91440" cy="492245"/>
        </a:xfrm>
        <a:custGeom>
          <a:avLst/>
          <a:gdLst/>
          <a:ahLst/>
          <a:cxnLst/>
          <a:rect l="0" t="0" r="0" b="0"/>
          <a:pathLst>
            <a:path>
              <a:moveTo>
                <a:pt x="45720" y="0"/>
              </a:moveTo>
              <a:lnTo>
                <a:pt x="45720"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5CAB8E-8AA6-4F4D-AC45-101048D06EA5}">
      <dsp:nvSpPr>
        <dsp:cNvPr id="0" name=""/>
        <dsp:cNvSpPr/>
      </dsp:nvSpPr>
      <dsp:spPr>
        <a:xfrm>
          <a:off x="2986444" y="2642611"/>
          <a:ext cx="2068651" cy="492245"/>
        </a:xfrm>
        <a:custGeom>
          <a:avLst/>
          <a:gdLst/>
          <a:ahLst/>
          <a:cxnLst/>
          <a:rect l="0" t="0" r="0" b="0"/>
          <a:pathLst>
            <a:path>
              <a:moveTo>
                <a:pt x="0" y="0"/>
              </a:moveTo>
              <a:lnTo>
                <a:pt x="0" y="335450"/>
              </a:lnTo>
              <a:lnTo>
                <a:pt x="2068651" y="335450"/>
              </a:lnTo>
              <a:lnTo>
                <a:pt x="2068651"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4F910-F9C1-4721-B3FE-E7A41B3200ED}">
      <dsp:nvSpPr>
        <dsp:cNvPr id="0" name=""/>
        <dsp:cNvSpPr/>
      </dsp:nvSpPr>
      <dsp:spPr>
        <a:xfrm>
          <a:off x="2940724" y="2642611"/>
          <a:ext cx="91440" cy="492245"/>
        </a:xfrm>
        <a:custGeom>
          <a:avLst/>
          <a:gdLst/>
          <a:ahLst/>
          <a:cxnLst/>
          <a:rect l="0" t="0" r="0" b="0"/>
          <a:pathLst>
            <a:path>
              <a:moveTo>
                <a:pt x="45720" y="0"/>
              </a:moveTo>
              <a:lnTo>
                <a:pt x="4572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B438DF-F92F-4A13-B935-059C3F198465}">
      <dsp:nvSpPr>
        <dsp:cNvPr id="0" name=""/>
        <dsp:cNvSpPr/>
      </dsp:nvSpPr>
      <dsp:spPr>
        <a:xfrm>
          <a:off x="917793" y="2642611"/>
          <a:ext cx="2068651" cy="492245"/>
        </a:xfrm>
        <a:custGeom>
          <a:avLst/>
          <a:gdLst/>
          <a:ahLst/>
          <a:cxnLst/>
          <a:rect l="0" t="0" r="0" b="0"/>
          <a:pathLst>
            <a:path>
              <a:moveTo>
                <a:pt x="2068651" y="0"/>
              </a:moveTo>
              <a:lnTo>
                <a:pt x="2068651" y="335450"/>
              </a:lnTo>
              <a:lnTo>
                <a:pt x="0" y="335450"/>
              </a:lnTo>
              <a:lnTo>
                <a:pt x="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8A137E-769A-48C2-9195-C0684191CA38}">
      <dsp:nvSpPr>
        <dsp:cNvPr id="0" name=""/>
        <dsp:cNvSpPr/>
      </dsp:nvSpPr>
      <dsp:spPr>
        <a:xfrm>
          <a:off x="2986444" y="1075607"/>
          <a:ext cx="2068651" cy="492245"/>
        </a:xfrm>
        <a:custGeom>
          <a:avLst/>
          <a:gdLst/>
          <a:ahLst/>
          <a:cxnLst/>
          <a:rect l="0" t="0" r="0" b="0"/>
          <a:pathLst>
            <a:path>
              <a:moveTo>
                <a:pt x="2068651" y="0"/>
              </a:moveTo>
              <a:lnTo>
                <a:pt x="2068651" y="335450"/>
              </a:lnTo>
              <a:lnTo>
                <a:pt x="0" y="335450"/>
              </a:lnTo>
              <a:lnTo>
                <a:pt x="0"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39CCBF-7FCD-4FC6-AF2B-D404AA325A1B}">
      <dsp:nvSpPr>
        <dsp:cNvPr id="0" name=""/>
        <dsp:cNvSpPr/>
      </dsp:nvSpPr>
      <dsp:spPr>
        <a:xfrm>
          <a:off x="4208829" y="849"/>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23EFA-254C-4218-9514-82C7B2663EBE}">
      <dsp:nvSpPr>
        <dsp:cNvPr id="0" name=""/>
        <dsp:cNvSpPr/>
      </dsp:nvSpPr>
      <dsp:spPr>
        <a:xfrm>
          <a:off x="4396888" y="179505"/>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Genel Yönetim Kapsamındaki Kamu İdareleri</a:t>
          </a:r>
          <a:endParaRPr lang="tr-TR" sz="1500" kern="1200" dirty="0"/>
        </a:p>
      </dsp:txBody>
      <dsp:txXfrm>
        <a:off x="4428367" y="210984"/>
        <a:ext cx="1629574" cy="1011800"/>
      </dsp:txXfrm>
    </dsp:sp>
    <dsp:sp modelId="{0DA507E7-2374-48C4-BD4F-A3F9DEEE37FD}">
      <dsp:nvSpPr>
        <dsp:cNvPr id="0" name=""/>
        <dsp:cNvSpPr/>
      </dsp:nvSpPr>
      <dsp:spPr>
        <a:xfrm>
          <a:off x="2140178" y="1567852"/>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16B19-5806-4130-BBF7-2A0221BDF1A8}">
      <dsp:nvSpPr>
        <dsp:cNvPr id="0" name=""/>
        <dsp:cNvSpPr/>
      </dsp:nvSpPr>
      <dsp:spPr>
        <a:xfrm>
          <a:off x="2328237" y="1746508"/>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Merkezi Yönetim Kapsamındaki Kamu İdareleri</a:t>
          </a:r>
          <a:endParaRPr lang="tr-TR" sz="1500" kern="1200" dirty="0"/>
        </a:p>
      </dsp:txBody>
      <dsp:txXfrm>
        <a:off x="2359716" y="1777987"/>
        <a:ext cx="1629574" cy="1011800"/>
      </dsp:txXfrm>
    </dsp:sp>
    <dsp:sp modelId="{67F91AE9-F355-4243-AA54-0F1A81AAAC11}">
      <dsp:nvSpPr>
        <dsp:cNvPr id="0" name=""/>
        <dsp:cNvSpPr/>
      </dsp:nvSpPr>
      <dsp:spPr>
        <a:xfrm>
          <a:off x="71526" y="3134856"/>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BD156D-3438-4B4F-B131-03A703A7AF4E}">
      <dsp:nvSpPr>
        <dsp:cNvPr id="0" name=""/>
        <dsp:cNvSpPr/>
      </dsp:nvSpPr>
      <dsp:spPr>
        <a:xfrm>
          <a:off x="259586" y="3313512"/>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Genel Bütçeli Kuruluşlar (I Sayılı Cetvel)</a:t>
          </a:r>
          <a:endParaRPr lang="tr-TR" sz="1500" kern="1200" dirty="0"/>
        </a:p>
      </dsp:txBody>
      <dsp:txXfrm>
        <a:off x="291065" y="3344991"/>
        <a:ext cx="1629574" cy="1011800"/>
      </dsp:txXfrm>
    </dsp:sp>
    <dsp:sp modelId="{BA7D26DC-3664-4D1A-A7E2-8D99393DE1F5}">
      <dsp:nvSpPr>
        <dsp:cNvPr id="0" name=""/>
        <dsp:cNvSpPr/>
      </dsp:nvSpPr>
      <dsp:spPr>
        <a:xfrm>
          <a:off x="2140178" y="3134856"/>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D7F975-46DE-410B-8772-0585E50103C9}">
      <dsp:nvSpPr>
        <dsp:cNvPr id="0" name=""/>
        <dsp:cNvSpPr/>
      </dsp:nvSpPr>
      <dsp:spPr>
        <a:xfrm>
          <a:off x="2328237" y="3313512"/>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Özel Bütçeli Kuruluşlar (II Sayılı Cetvel)</a:t>
          </a:r>
          <a:endParaRPr lang="tr-TR" sz="1500" kern="1200" dirty="0"/>
        </a:p>
      </dsp:txBody>
      <dsp:txXfrm>
        <a:off x="2359716" y="3344991"/>
        <a:ext cx="1629574" cy="1011800"/>
      </dsp:txXfrm>
    </dsp:sp>
    <dsp:sp modelId="{86ECDAE0-6E49-4A5A-9818-8F786A5BBD70}">
      <dsp:nvSpPr>
        <dsp:cNvPr id="0" name=""/>
        <dsp:cNvSpPr/>
      </dsp:nvSpPr>
      <dsp:spPr>
        <a:xfrm>
          <a:off x="4208829" y="3134856"/>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1DD579-5647-4D47-A783-31476F9203CB}">
      <dsp:nvSpPr>
        <dsp:cNvPr id="0" name=""/>
        <dsp:cNvSpPr/>
      </dsp:nvSpPr>
      <dsp:spPr>
        <a:xfrm>
          <a:off x="4396888" y="3313512"/>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Düzenleyici ve Denetleyici Kurumlar (III Sayılı Cetvel)</a:t>
          </a:r>
          <a:endParaRPr lang="tr-TR" sz="1500" kern="1200" dirty="0"/>
        </a:p>
      </dsp:txBody>
      <dsp:txXfrm>
        <a:off x="4428367" y="3344991"/>
        <a:ext cx="1629574" cy="1011800"/>
      </dsp:txXfrm>
    </dsp:sp>
    <dsp:sp modelId="{8B7488CA-B591-45C6-9EA8-611F4F467FA1}">
      <dsp:nvSpPr>
        <dsp:cNvPr id="0" name=""/>
        <dsp:cNvSpPr/>
      </dsp:nvSpPr>
      <dsp:spPr>
        <a:xfrm>
          <a:off x="4208829" y="1567852"/>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19A26-6A0C-47EB-8587-187B2598974E}">
      <dsp:nvSpPr>
        <dsp:cNvPr id="0" name=""/>
        <dsp:cNvSpPr/>
      </dsp:nvSpPr>
      <dsp:spPr>
        <a:xfrm>
          <a:off x="4396888" y="1746508"/>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Sosyal Güvenlik Kurumları (IV Sayılı Cetvel)</a:t>
          </a:r>
          <a:endParaRPr lang="tr-TR" sz="1500" kern="1200" dirty="0"/>
        </a:p>
      </dsp:txBody>
      <dsp:txXfrm>
        <a:off x="4428367" y="1777987"/>
        <a:ext cx="1629574" cy="1011800"/>
      </dsp:txXfrm>
    </dsp:sp>
    <dsp:sp modelId="{A766D6F2-935F-4E52-A97C-CA6A38BC179F}">
      <dsp:nvSpPr>
        <dsp:cNvPr id="0" name=""/>
        <dsp:cNvSpPr/>
      </dsp:nvSpPr>
      <dsp:spPr>
        <a:xfrm>
          <a:off x="6277481" y="1567852"/>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89C3E6-504D-4A2B-8F53-8BC2AE577253}">
      <dsp:nvSpPr>
        <dsp:cNvPr id="0" name=""/>
        <dsp:cNvSpPr/>
      </dsp:nvSpPr>
      <dsp:spPr>
        <a:xfrm>
          <a:off x="6465540" y="1746508"/>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Mahalli İdareler</a:t>
          </a:r>
          <a:endParaRPr lang="tr-TR" sz="1500" kern="1200" dirty="0"/>
        </a:p>
      </dsp:txBody>
      <dsp:txXfrm>
        <a:off x="6497019" y="1777987"/>
        <a:ext cx="1629574" cy="1011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6400" cy="49641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E20FADF2-EB08-4A1E-87C2-BA8B8A79B5D3}" type="datetimeFigureOut">
              <a:rPr lang="tr-TR" smtClean="0"/>
              <a:pPr/>
              <a:t>27.03.2016</a:t>
            </a:fld>
            <a:endParaRPr lang="tr-TR" dirty="0"/>
          </a:p>
        </p:txBody>
      </p:sp>
      <p:sp>
        <p:nvSpPr>
          <p:cNvPr id="4" name="Altbilgi Yer Tutucusu 3"/>
          <p:cNvSpPr>
            <a:spLocks noGrp="1"/>
          </p:cNvSpPr>
          <p:nvPr>
            <p:ph type="ftr" sz="quarter" idx="2"/>
          </p:nvPr>
        </p:nvSpPr>
        <p:spPr>
          <a:xfrm>
            <a:off x="1" y="9430220"/>
            <a:ext cx="2946400" cy="496412"/>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49688" y="9430220"/>
            <a:ext cx="2946400" cy="496412"/>
          </a:xfrm>
          <a:prstGeom prst="rect">
            <a:avLst/>
          </a:prstGeom>
        </p:spPr>
        <p:txBody>
          <a:bodyPr vert="horz" lIns="91440" tIns="45720" rIns="91440" bIns="45720" rtlCol="0" anchor="b"/>
          <a:lstStyle>
            <a:lvl1pPr algn="r">
              <a:defRPr sz="1200"/>
            </a:lvl1pPr>
          </a:lstStyle>
          <a:p>
            <a:fld id="{E01D8F19-E52D-4016-A6E9-003BB16775CA}" type="slidenum">
              <a:rPr lang="tr-TR" smtClean="0"/>
              <a:pPr/>
              <a:t>‹#›</a:t>
            </a:fld>
            <a:endParaRPr lang="tr-TR" dirty="0"/>
          </a:p>
        </p:txBody>
      </p:sp>
    </p:spTree>
    <p:extLst>
      <p:ext uri="{BB962C8B-B14F-4D97-AF65-F5344CB8AC3E}">
        <p14:creationId xmlns:p14="http://schemas.microsoft.com/office/powerpoint/2010/main" val="1633127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3" y="0"/>
            <a:ext cx="2945659" cy="49641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6" y="0"/>
            <a:ext cx="2945659" cy="496412"/>
          </a:xfrm>
          <a:prstGeom prst="rect">
            <a:avLst/>
          </a:prstGeom>
        </p:spPr>
        <p:txBody>
          <a:bodyPr vert="horz" lIns="91440" tIns="45720" rIns="91440" bIns="45720" rtlCol="0"/>
          <a:lstStyle>
            <a:lvl1pPr algn="r">
              <a:defRPr sz="1200"/>
            </a:lvl1pPr>
          </a:lstStyle>
          <a:p>
            <a:fld id="{21B2F588-DA06-46E0-AF3C-7AA3BF94A0F1}" type="datetimeFigureOut">
              <a:rPr lang="tr-TR" smtClean="0"/>
              <a:pPr/>
              <a:t>27.03.2016</a:t>
            </a:fld>
            <a:endParaRPr lang="tr-TR" dirty="0"/>
          </a:p>
        </p:txBody>
      </p:sp>
      <p:sp>
        <p:nvSpPr>
          <p:cNvPr id="4" name="Slayt Görüntüsü Yer Tutucusu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715910"/>
            <a:ext cx="5438140" cy="4467702"/>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3" y="9430091"/>
            <a:ext cx="2945659" cy="496412"/>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6" y="9430091"/>
            <a:ext cx="2945659" cy="496412"/>
          </a:xfrm>
          <a:prstGeom prst="rect">
            <a:avLst/>
          </a:prstGeom>
        </p:spPr>
        <p:txBody>
          <a:bodyPr vert="horz" lIns="91440" tIns="45720" rIns="91440" bIns="45720" rtlCol="0" anchor="b"/>
          <a:lstStyle>
            <a:lvl1pPr algn="r">
              <a:defRPr sz="1200"/>
            </a:lvl1pPr>
          </a:lstStyle>
          <a:p>
            <a:fld id="{349CBE97-DC46-49C8-A307-C9107C4DA745}" type="slidenum">
              <a:rPr lang="tr-TR" smtClean="0"/>
              <a:pPr/>
              <a:t>‹#›</a:t>
            </a:fld>
            <a:endParaRPr lang="tr-TR" dirty="0"/>
          </a:p>
        </p:txBody>
      </p:sp>
    </p:spTree>
    <p:extLst>
      <p:ext uri="{BB962C8B-B14F-4D97-AF65-F5344CB8AC3E}">
        <p14:creationId xmlns:p14="http://schemas.microsoft.com/office/powerpoint/2010/main" val="197670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fontAlgn="base">
              <a:spcBef>
                <a:spcPct val="0"/>
              </a:spcBef>
              <a:spcAft>
                <a:spcPct val="0"/>
              </a:spcAft>
            </a:pPr>
            <a:endParaRPr lang="en-US" dirty="0" smtClean="0">
              <a:solidFill>
                <a:srgbClr val="FFFFFF"/>
              </a:solidFill>
              <a:latin typeface="Arial" charset="0"/>
            </a:endParaRPr>
          </a:p>
        </p:txBody>
      </p:sp>
      <p:sp>
        <p:nvSpPr>
          <p:cNvPr id="19" name="18 Altbilgi Yer Tutucusu"/>
          <p:cNvSpPr>
            <a:spLocks noGrp="1"/>
          </p:cNvSpPr>
          <p:nvPr>
            <p:ph type="ftr" sz="quarter" idx="11"/>
          </p:nvPr>
        </p:nvSpPr>
        <p:spPr/>
        <p:txBody>
          <a:bodyPr/>
          <a:lstStyle/>
          <a:p>
            <a:pPr fontAlgn="base">
              <a:spcBef>
                <a:spcPct val="0"/>
              </a:spcBef>
              <a:spcAft>
                <a:spcPct val="0"/>
              </a:spcAft>
            </a:pPr>
            <a:endParaRPr lang="en-US" dirty="0" smtClean="0">
              <a:solidFill>
                <a:srgbClr val="FFFFFF"/>
              </a:solidFill>
              <a:latin typeface="Arial" charset="0"/>
            </a:endParaRPr>
          </a:p>
        </p:txBody>
      </p:sp>
      <p:sp>
        <p:nvSpPr>
          <p:cNvPr id="27" name="26 Slayt Numarası Yer Tutucusu"/>
          <p:cNvSpPr>
            <a:spLocks noGrp="1"/>
          </p:cNvSpPr>
          <p:nvPr>
            <p:ph type="sldNum" sz="quarter" idx="12"/>
          </p:nvPr>
        </p:nvSpPr>
        <p:spPr/>
        <p:txBody>
          <a:bodyPr/>
          <a:lstStyle/>
          <a:p>
            <a:pPr fontAlgn="base">
              <a:spcBef>
                <a:spcPct val="0"/>
              </a:spcBef>
              <a:spcAft>
                <a:spcPct val="0"/>
              </a:spcAft>
            </a:pPr>
            <a:fld id="{8305C47D-C647-4BEE-911D-537CCF460A7C}" type="slidenum">
              <a:rPr lang="en-US" smtClean="0">
                <a:solidFill>
                  <a:srgbClr val="FFFFFF"/>
                </a:solidFill>
                <a:latin typeface="Arial" charset="0"/>
              </a:rPr>
              <a:pPr fontAlgn="base">
                <a:spcBef>
                  <a:spcPct val="0"/>
                </a:spcBef>
                <a:spcAft>
                  <a:spcPct val="0"/>
                </a:spcAft>
              </a:pPr>
              <a:t>‹#›</a:t>
            </a:fld>
            <a:endParaRPr lang="en-US" dirty="0" smtClean="0">
              <a:solidFill>
                <a:srgbClr val="FFFFFF"/>
              </a:solidFill>
              <a:latin typeface="Arial"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8" name="7 Altbilgi Yer Tutucusu"/>
          <p:cNvSpPr>
            <a:spLocks noGrp="1"/>
          </p:cNvSpPr>
          <p:nvPr>
            <p:ph type="ftr" sz="quarter" idx="11"/>
          </p:nvPr>
        </p:nvSpPr>
        <p:spPr/>
        <p:txBody>
          <a:bodyPr/>
          <a:lstStyle/>
          <a:p>
            <a:endParaRPr kumimoji="0" lang="en-US" dirty="0"/>
          </a:p>
        </p:txBody>
      </p:sp>
      <p:sp>
        <p:nvSpPr>
          <p:cNvPr id="9" name="8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4" name="3 Altbilgi Yer Tutucusu"/>
          <p:cNvSpPr>
            <a:spLocks noGrp="1"/>
          </p:cNvSpPr>
          <p:nvPr>
            <p:ph type="ftr" sz="quarter" idx="11"/>
          </p:nvPr>
        </p:nvSpPr>
        <p:spPr/>
        <p:txBody>
          <a:bodyPr/>
          <a:lstStyle/>
          <a:p>
            <a:endParaRPr kumimoji="0" lang="en-US" dirty="0"/>
          </a:p>
        </p:txBody>
      </p:sp>
      <p:sp>
        <p:nvSpPr>
          <p:cNvPr id="5" name="4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3" name="2 Altbilgi Yer Tutucusu"/>
          <p:cNvSpPr>
            <a:spLocks noGrp="1"/>
          </p:cNvSpPr>
          <p:nvPr>
            <p:ph type="ftr" sz="quarter" idx="11"/>
          </p:nvPr>
        </p:nvSpPr>
        <p:spPr/>
        <p:txBody>
          <a:bodyPr/>
          <a:lstStyle/>
          <a:p>
            <a:endParaRPr kumimoji="0" lang="en-US" dirty="0"/>
          </a:p>
        </p:txBody>
      </p:sp>
      <p:sp>
        <p:nvSpPr>
          <p:cNvPr id="4" name="3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7C9B81F-C347-4BEF-BFDF-29C42F48304A}" type="datetimeFigureOut">
              <a:rPr lang="en-US" smtClean="0"/>
              <a:pPr/>
              <a:t>3/27/2016</a:t>
            </a:fld>
            <a:endParaRPr lang="en-US"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3/27/2016</a:t>
            </a:fld>
            <a:endParaRPr lang="en-US" dirty="0">
              <a:solidFill>
                <a:schemeClr val="tx2">
                  <a:shade val="90000"/>
                </a:scheme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Kamu%20&#304;darelerinin%20kesin%20hesab&#305;n&#305;n%20d&#252;zenlenmesine%20ilikin%20y&#246;netmelik.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3" Type="http://schemas.openxmlformats.org/officeDocument/2006/relationships/hyperlink" Target="Kamu%20&#304;darelerine%20Ait%20Ta&#351;&#305;nmazlar&#305;n%20Kayd&#305;na%20&#304;li&#351;kin%20Y&#246;netmelik.pdf" TargetMode="External"/><Relationship Id="rId2" Type="http://schemas.openxmlformats.org/officeDocument/2006/relationships/hyperlink" Target="Ta&#351;&#305;n&#305;r%20Mal%20Y&#246;netmeli&#287;i.pdf"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Kamu%20&#304;darelerine%20Ait%20Ta&#351;&#305;nmazlar&#305;n%20Tahsis%20ve%20Devri%20Hakk&#305;nda%20Y&#246;netmelik.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2016%20y&#305;l&#305;%20Ba&#287;l&#305;%20Cetvelleri.pdf"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Kamu%20&#304;darelerine%20Ait%20Ta&#351;&#305;nmazlar&#305;n%20Tahsis%20ve%20Devri%20Hakk&#305;nda%20Y&#246;netmelik.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Devlet%20Muhasebesi%20Standartlar&#305;%20Kurulunun%20Yap&#305;s&#305;%20ve%20&#199;al&#305;&#351;ma%20Usul%20ve%20Esaslar&#305;%20Hakk&#305;nda%20Y&#246;netmelik.pdf"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Merkezi%20Y&#246;netim%20Muhasebe%20Y&#246;netmeli&#287;i.docx" TargetMode="External"/><Relationship Id="rId2" Type="http://schemas.openxmlformats.org/officeDocument/2006/relationships/hyperlink" Target="Genel%20Y&#246;netim%20Muhasebe%20Y&#246;netmeli&#287;i.pdf"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06.1.2016%20TAR&#304;H&#304;%20&#304;T&#304;BAR&#304;YLE%202015%20M&#304;ZANI.pdf"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Kamu%20&#304;&#231;%20Kontrol%20Standartlar&#305;%20Tebli&#287;i.pdf"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hyperlink" Target="&#304;&#231;%20Kontrol%20ve%20&#214;n%20Mali%20Kontrole%20&#304;li&#351;kin%20Usul%20ve%20Eesasla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Strateji%20Geli&#351;tirme%20Birimlerinin%20&#199;al&#305;&#351;ma%20Usul%20ve%20Esaslar&#305;%20Hakk&#305;nda%20Y&#246;netmelik.pdf"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Muhasebe%20Yetkilisi%20Mutemetlerinin%20G&#246;revlendirilmeleri,%20Yetkileri,%20Denetimi%20ve%20&#199;al&#305;&#351;ma%20Uusul%20ve%20Esaslar&#305;%20Hakk&#305;nda%20Y&#246;netmelik.pdf"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KAMU%20&#304;DARELER&#304;NDE%20STRATEJ&#304;K%20PLANLAMAYA%20&#304;L&#304;&#350;K&#304;N%20USUL%20VE%20ESASLAR.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hyperlink" Target="Kamu%20Zararlar&#305;n&#305;n%20Tahsiline%20&#304;li&#351;kin%20Y&#246;netmelik.pdf"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hyperlink" Target="2016%20y&#305;l&#305;%20Ba&#287;l&#305;%20Cetvelleri.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KAMU%20&#304;DARELER&#304;NCE%20HAZIRLANACAK%20PERFORMANS%20PROGRAMLARI%20HAKKINDA%20Y&#214;NETMEL&#304;K.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2016%20y&#305;l&#305;%20Ba&#287;l&#305;%20Cetvelleri.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_al__ma_Sayfas_1.xls"/></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II%20Say&#305;l&#305;%20Cetvel.docx" TargetMode="External"/><Relationship Id="rId7" Type="http://schemas.openxmlformats.org/officeDocument/2006/relationships/diagramLayout" Target="../diagrams/layout1.xml"/><Relationship Id="rId2" Type="http://schemas.openxmlformats.org/officeDocument/2006/relationships/hyperlink" Target="I%20Say&#305;l&#305;%20Cetvel.docx" TargetMode="Externa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hyperlink" Target="IV%20Say&#305;l&#305;%20Cetvel.docx" TargetMode="External"/><Relationship Id="rId10" Type="http://schemas.microsoft.com/office/2007/relationships/diagramDrawing" Target="../diagrams/drawing1.xml"/><Relationship Id="rId4" Type="http://schemas.openxmlformats.org/officeDocument/2006/relationships/hyperlink" Target="III%20Say&#305;l&#305;%20Cetvel.docx" TargetMode="External"/><Relationship Id="rId9" Type="http://schemas.openxmlformats.org/officeDocument/2006/relationships/diagramColors" Target="../diagrams/colors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hyperlink" Target="4734%2062-e.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Dernek%20ve%20te&#351;ekk&#252;llere%20yard&#305;m%20yap&#305;lmas&#305;.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Y&#252;ksek&#246;&#287;retim%20Kurumlar&#305;%20B&#252;t&#231;elerinin%20Birimlere%20Da&#287;&#305;l&#305;m&#305;na%20&#304;li&#351;kin%20Usul%20ve%20Esaslar%20(28.12.2012).pdf" TargetMode="External"/><Relationship Id="rId2" Type="http://schemas.openxmlformats.org/officeDocument/2006/relationships/hyperlink" Target="Harcama%20birimleri%20ve%20birim%20kodlar&#305;.xls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arcama%20Yetkilileri%20Hakk&#305;nda%20Genel%20Tebli&#287;%20(S&#305;ra%20No2).docx" TargetMode="External"/><Relationship Id="rId2" Type="http://schemas.openxmlformats.org/officeDocument/2006/relationships/hyperlink" Target="Harcama%20Yetkilileri%20Hakk&#305;nda%20Genel%20Tebli&#287;%20(S&#305;ra%20No1).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Say&#305;&#351;tay%20Genel%20Kurul%20Karar&#305;%20(Harcama%20Sorumlulu&#287;u).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Say&#305;&#351;tay%20Genel%20Kurul%20Karar&#305;%20(Harcama%20Sorumlulu&#287;u).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Say&#305;&#351;tay%20Genel%20Kurul%20Karar&#305;%20(Harcama%20Sorumlulu&#287;u).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Say&#305;&#351;tay%20Genel%20Kurul%20Karar&#305;%20(Harcama%20Sorumlulu&#287;u).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Say&#305;&#351;tay%20Genel%20Kurul%20Karar&#305;%20(Harcama%20Sorumlulu&#287;u).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Merkezi%20Y&#246;netim%20Harcama%20Belgeleri%20Y&#246;netmeli&#287;i.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2016%20y&#305;l&#305;%20Ba&#287;l&#305;%20Cetvelleri.pdf"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214;n%20&#214;deme%20Usul%20ve%20Esaslar&#305;%20Hakk&#305;nda%20Y&#246;netmelik..pdf"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hyperlink" Target="2016%20y&#305;l&#305;%20Ba&#287;l&#305;%20Cetvelleri.pdf"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2016%20y&#305;l&#305;%20Ba&#287;l&#305;%20Cetvelleri.pdf"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Kamu%20&#304;darelerince%20haz&#305;rlanacak%20faaliyet%20raporlar&#305;%20hakk&#305;nda%20y&#246;netmelik.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C:\Documents and Settings\omer\Desktop\SGDB TANITIM\logo 2013.jpg"/>
          <p:cNvPicPr>
            <a:picLocks noChangeAspect="1" noChangeArrowheads="1"/>
          </p:cNvPicPr>
          <p:nvPr/>
        </p:nvPicPr>
        <p:blipFill>
          <a:blip r:embed="rId3" cstate="print"/>
          <a:srcRect/>
          <a:stretch>
            <a:fillRect/>
          </a:stretch>
        </p:blipFill>
        <p:spPr bwMode="auto">
          <a:xfrm>
            <a:off x="539552" y="764704"/>
            <a:ext cx="3024336" cy="2880320"/>
          </a:xfrm>
          <a:prstGeom prst="rect">
            <a:avLst/>
          </a:prstGeom>
          <a:noFill/>
        </p:spPr>
      </p:pic>
      <p:sp>
        <p:nvSpPr>
          <p:cNvPr id="5" name="Rectangle 2"/>
          <p:cNvSpPr>
            <a:spLocks noGrp="1" noChangeArrowheads="1"/>
          </p:cNvSpPr>
          <p:nvPr>
            <p:ph type="ctrTitle"/>
          </p:nvPr>
        </p:nvSpPr>
        <p:spPr>
          <a:xfrm>
            <a:off x="3995936" y="2132856"/>
            <a:ext cx="4932040" cy="3312368"/>
          </a:xfrm>
        </p:spPr>
        <p:txBody>
          <a:bodyPr/>
          <a:lstStyle/>
          <a:p>
            <a:pPr algn="ctr">
              <a:lnSpc>
                <a:spcPct val="90000"/>
              </a:lnSpc>
            </a:pPr>
            <a:r>
              <a:rPr lang="tr-TR" sz="3600" i="1" dirty="0" smtClean="0">
                <a:solidFill>
                  <a:srgbClr val="C00000"/>
                </a:solidFill>
                <a:effectLst/>
                <a:latin typeface="Calibri" pitchFamily="34" charset="0"/>
              </a:rPr>
              <a:t>5018 SAYILI KAMU MALİ</a:t>
            </a:r>
            <a:br>
              <a:rPr lang="tr-TR" sz="3600" i="1" dirty="0" smtClean="0">
                <a:solidFill>
                  <a:srgbClr val="C00000"/>
                </a:solidFill>
                <a:effectLst/>
                <a:latin typeface="Calibri" pitchFamily="34" charset="0"/>
              </a:rPr>
            </a:br>
            <a:r>
              <a:rPr lang="tr-TR" sz="3600" i="1" dirty="0" smtClean="0">
                <a:solidFill>
                  <a:srgbClr val="C00000"/>
                </a:solidFill>
                <a:effectLst/>
                <a:latin typeface="Calibri" pitchFamily="34" charset="0"/>
              </a:rPr>
              <a:t/>
            </a:r>
            <a:br>
              <a:rPr lang="tr-TR" sz="3600" i="1" dirty="0" smtClean="0">
                <a:solidFill>
                  <a:srgbClr val="C00000"/>
                </a:solidFill>
                <a:effectLst/>
                <a:latin typeface="Calibri" pitchFamily="34" charset="0"/>
              </a:rPr>
            </a:br>
            <a:r>
              <a:rPr lang="tr-TR" sz="3600" i="1" dirty="0" smtClean="0">
                <a:solidFill>
                  <a:srgbClr val="C00000"/>
                </a:solidFill>
                <a:effectLst/>
                <a:latin typeface="Calibri" pitchFamily="34" charset="0"/>
              </a:rPr>
              <a:t> YÖNETİMİ VE KONTROL </a:t>
            </a:r>
            <a:br>
              <a:rPr lang="tr-TR" sz="3600" i="1" dirty="0" smtClean="0">
                <a:solidFill>
                  <a:srgbClr val="C00000"/>
                </a:solidFill>
                <a:effectLst/>
                <a:latin typeface="Calibri" pitchFamily="34" charset="0"/>
              </a:rPr>
            </a:br>
            <a:r>
              <a:rPr lang="tr-TR" sz="3600" i="1" dirty="0" smtClean="0">
                <a:solidFill>
                  <a:srgbClr val="C00000"/>
                </a:solidFill>
                <a:effectLst/>
                <a:latin typeface="Calibri" pitchFamily="34" charset="0"/>
              </a:rPr>
              <a:t/>
            </a:r>
            <a:br>
              <a:rPr lang="tr-TR" sz="3600" i="1" dirty="0" smtClean="0">
                <a:solidFill>
                  <a:srgbClr val="C00000"/>
                </a:solidFill>
                <a:effectLst/>
                <a:latin typeface="Calibri" pitchFamily="34" charset="0"/>
              </a:rPr>
            </a:br>
            <a:r>
              <a:rPr lang="tr-TR" sz="3600" i="1" dirty="0" smtClean="0">
                <a:solidFill>
                  <a:srgbClr val="C00000"/>
                </a:solidFill>
                <a:effectLst/>
                <a:latin typeface="Calibri" pitchFamily="34" charset="0"/>
              </a:rPr>
              <a:t>KANUNU</a:t>
            </a:r>
            <a:r>
              <a:rPr lang="tr-TR" sz="2400" dirty="0" smtClean="0"/>
              <a:t/>
            </a:r>
            <a:br>
              <a:rPr lang="tr-TR" sz="2400" dirty="0" smtClean="0"/>
            </a:br>
            <a:endParaRPr lang="tr-TR" sz="2400" b="0" dirty="0">
              <a:effectLst/>
              <a:latin typeface="Arial" charset="0"/>
            </a:endParaRPr>
          </a:p>
        </p:txBody>
      </p:sp>
    </p:spTree>
    <p:extLst>
      <p:ext uri="{BB962C8B-B14F-4D97-AF65-F5344CB8AC3E}">
        <p14:creationId xmlns:p14="http://schemas.microsoft.com/office/powerpoint/2010/main" val="2034476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4400" b="1" i="1" dirty="0" smtClean="0"/>
              <a:t>Mali Saydamlık</a:t>
            </a:r>
            <a:endParaRPr lang="tr-TR" sz="4400" b="1" dirty="0"/>
          </a:p>
        </p:txBody>
      </p:sp>
      <p:sp>
        <p:nvSpPr>
          <p:cNvPr id="3" name="2 İçerik Yer Tutucusu"/>
          <p:cNvSpPr>
            <a:spLocks noGrp="1"/>
          </p:cNvSpPr>
          <p:nvPr>
            <p:ph idx="1"/>
          </p:nvPr>
        </p:nvSpPr>
        <p:spPr>
          <a:xfrm>
            <a:off x="457200" y="1844824"/>
            <a:ext cx="8229600" cy="4680520"/>
          </a:xfrm>
        </p:spPr>
        <p:txBody>
          <a:bodyPr>
            <a:normAutofit fontScale="77500" lnSpcReduction="20000"/>
          </a:bodyPr>
          <a:lstStyle/>
          <a:p>
            <a:pPr>
              <a:buFont typeface="Wingdings" pitchFamily="2" charset="2"/>
              <a:buChar char="Ø"/>
            </a:pPr>
            <a:r>
              <a:rPr lang="tr-TR" dirty="0" smtClean="0"/>
              <a:t>Her türlü kamu kaynağının elde edilmesi ve kullanılmasında denetimin sağlanması amacıyla kamuoyunun zamanında bilgilendirilmesi mali saydamlığı oluşturur.</a:t>
            </a:r>
          </a:p>
          <a:p>
            <a:pPr>
              <a:buNone/>
            </a:pPr>
            <a:endParaRPr lang="tr-TR" dirty="0" smtClean="0"/>
          </a:p>
          <a:p>
            <a:pPr>
              <a:buNone/>
            </a:pPr>
            <a:r>
              <a:rPr lang="tr-TR" dirty="0" smtClean="0"/>
              <a:t>	</a:t>
            </a:r>
            <a:r>
              <a:rPr lang="tr-TR" i="1" dirty="0" smtClean="0"/>
              <a:t>Bunu sağlamak için: </a:t>
            </a:r>
            <a:r>
              <a:rPr lang="tr-TR" dirty="0" smtClean="0"/>
              <a:t> </a:t>
            </a:r>
          </a:p>
          <a:p>
            <a:pPr>
              <a:buFont typeface="Wingdings" pitchFamily="2" charset="2"/>
              <a:buChar char="ü"/>
            </a:pPr>
            <a:r>
              <a:rPr lang="tr-TR" dirty="0" smtClean="0"/>
              <a:t>Görev, yetki ve sorumlulukların açık olarak tanımlanması, </a:t>
            </a:r>
          </a:p>
          <a:p>
            <a:pPr>
              <a:buFont typeface="Wingdings" pitchFamily="2" charset="2"/>
              <a:buChar char="ü"/>
            </a:pPr>
            <a:r>
              <a:rPr lang="tr-TR" dirty="0" smtClean="0"/>
              <a:t>Hükümet politikaları, kalkınma planları, yıllık programlar, stratejik planlar ile bütçelerin hazırlanması, yetkili organlarda görüşülmesi, uygulanması ve uygulama sonuçları ile raporların kamuoyuna açık ve ulaşılabilir olması,</a:t>
            </a:r>
          </a:p>
          <a:p>
            <a:pPr>
              <a:buFont typeface="Wingdings" pitchFamily="2" charset="2"/>
              <a:buChar char="ü"/>
            </a:pPr>
            <a:r>
              <a:rPr lang="tr-TR" dirty="0" smtClean="0"/>
              <a:t>Genel yönetim kapsamındaki kamu idareleri tarafından sağlanan teşvik ve desteklemelerin bir yılı geçmemek üzere belirli dönemler itibarıyla kamuoyuna açıklanması,</a:t>
            </a:r>
          </a:p>
          <a:p>
            <a:pPr>
              <a:buFont typeface="Wingdings" pitchFamily="2" charset="2"/>
              <a:buChar char="ü"/>
            </a:pPr>
            <a:r>
              <a:rPr lang="tr-TR" dirty="0" smtClean="0"/>
              <a:t>Kamu hesaplarının standart bir muhasebe sistemi ve genel kabul görmüş muhasebe prensiplerine uygun bir muhasebe düzenine göre oluşturulması,  </a:t>
            </a:r>
          </a:p>
          <a:p>
            <a:pPr>
              <a:buNone/>
            </a:pPr>
            <a:r>
              <a:rPr lang="tr-TR" dirty="0" smtClean="0"/>
              <a:t>            zorunludur. </a:t>
            </a:r>
            <a:endParaRPr lang="tr-TR"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Kesin hesap </a:t>
            </a:r>
            <a:r>
              <a:rPr lang="tr-TR" i="1" dirty="0" smtClean="0"/>
              <a:t>kanunu</a:t>
            </a:r>
            <a:endParaRPr lang="tr-TR" dirty="0"/>
          </a:p>
        </p:txBody>
      </p:sp>
      <p:sp>
        <p:nvSpPr>
          <p:cNvPr id="3" name="İçerik Yer Tutucusu 2"/>
          <p:cNvSpPr>
            <a:spLocks noGrp="1"/>
          </p:cNvSpPr>
          <p:nvPr>
            <p:ph idx="1"/>
          </p:nvPr>
        </p:nvSpPr>
        <p:spPr>
          <a:xfrm>
            <a:off x="457200" y="1628800"/>
            <a:ext cx="8229600" cy="4695800"/>
          </a:xfrm>
        </p:spPr>
        <p:txBody>
          <a:bodyPr>
            <a:normAutofit fontScale="92500"/>
          </a:bodyPr>
          <a:lstStyle/>
          <a:p>
            <a:pPr>
              <a:buFont typeface="Wingdings" pitchFamily="2" charset="2"/>
              <a:buChar char="Ø"/>
            </a:pPr>
            <a:r>
              <a:rPr lang="tr-TR" dirty="0" smtClean="0"/>
              <a:t>Türkiye </a:t>
            </a:r>
            <a:r>
              <a:rPr lang="tr-TR" dirty="0"/>
              <a:t>Büyük Millet Meclisi, merkezî yönetim bütçe kanununun uygulama sonuçlarını onama yetkisini kesin hesap kanunuyla kullanır. </a:t>
            </a:r>
          </a:p>
          <a:p>
            <a:pPr marL="0" indent="0">
              <a:buNone/>
            </a:pPr>
            <a:endParaRPr lang="tr-TR" dirty="0"/>
          </a:p>
          <a:p>
            <a:pPr>
              <a:buFont typeface="Wingdings" pitchFamily="2" charset="2"/>
              <a:buChar char="Ø"/>
            </a:pPr>
            <a:r>
              <a:rPr lang="tr-TR" dirty="0" smtClean="0"/>
              <a:t>Kesin </a:t>
            </a:r>
            <a:r>
              <a:rPr lang="tr-TR" dirty="0"/>
              <a:t>hesap kanunu tasarısı, muhasebe kayıtları dikkate alınarak, merkezî yönetim bütçe kanununun şekline uygun olarak Maliye Bakanlığınca hazırlanır. Bu tasarı, bir yıllık uygulama sonuçlarını karşılaştırmalı olarak gösteren değerlendirmeleri içeren gerekçesiyle birlikte </a:t>
            </a:r>
            <a:r>
              <a:rPr lang="tr-TR" dirty="0">
                <a:solidFill>
                  <a:srgbClr val="FF0000"/>
                </a:solidFill>
              </a:rPr>
              <a:t>izleyen malî yılın Haziran ayı sonuna</a:t>
            </a:r>
            <a:r>
              <a:rPr lang="tr-TR" dirty="0"/>
              <a:t> kadar Bakanlar Kurulunca Türkiye Büyük Millet Meclisine sunulur ve bir örneği </a:t>
            </a:r>
            <a:r>
              <a:rPr lang="tr-TR" dirty="0" smtClean="0"/>
              <a:t>Sayıştay’a </a:t>
            </a:r>
            <a:r>
              <a:rPr lang="tr-TR" dirty="0"/>
              <a:t>gönderilir.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1618336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Kesin hesap kanunu</a:t>
            </a:r>
            <a:endParaRPr lang="tr-TR" dirty="0"/>
          </a:p>
        </p:txBody>
      </p:sp>
      <p:sp>
        <p:nvSpPr>
          <p:cNvPr id="3" name="İçerik Yer Tutucusu 2"/>
          <p:cNvSpPr>
            <a:spLocks noGrp="1"/>
          </p:cNvSpPr>
          <p:nvPr>
            <p:ph idx="1"/>
          </p:nvPr>
        </p:nvSpPr>
        <p:spPr/>
        <p:txBody>
          <a:bodyPr>
            <a:normAutofit fontScale="77500" lnSpcReduction="20000"/>
          </a:bodyPr>
          <a:lstStyle/>
          <a:p>
            <a:pPr>
              <a:buFont typeface="Wingdings" pitchFamily="2" charset="2"/>
              <a:buChar char="Ø"/>
            </a:pPr>
            <a:r>
              <a:rPr lang="tr-TR" dirty="0"/>
              <a:t>Kesin hesap kanun tasarısının ekinde</a:t>
            </a:r>
            <a:r>
              <a:rPr lang="tr-TR" dirty="0" smtClean="0"/>
              <a:t>;</a:t>
            </a:r>
          </a:p>
          <a:p>
            <a:pPr marL="0" indent="0">
              <a:buNone/>
            </a:pPr>
            <a:r>
              <a:rPr lang="tr-TR" dirty="0" smtClean="0"/>
              <a:t> </a:t>
            </a:r>
            <a:endParaRPr lang="tr-TR" dirty="0"/>
          </a:p>
          <a:p>
            <a:pPr lvl="1">
              <a:buFont typeface="Wingdings" pitchFamily="2" charset="2"/>
              <a:buChar char="Ø"/>
            </a:pPr>
            <a:r>
              <a:rPr lang="tr-TR" dirty="0" smtClean="0"/>
              <a:t>Genel </a:t>
            </a:r>
            <a:r>
              <a:rPr lang="tr-TR" dirty="0"/>
              <a:t>mizan, </a:t>
            </a:r>
            <a:endParaRPr lang="tr-TR" dirty="0" smtClean="0"/>
          </a:p>
          <a:p>
            <a:pPr lvl="1">
              <a:buFont typeface="Wingdings" pitchFamily="2" charset="2"/>
              <a:buChar char="Ø"/>
            </a:pPr>
            <a:r>
              <a:rPr lang="tr-TR" dirty="0" smtClean="0"/>
              <a:t>Bütçe </a:t>
            </a:r>
            <a:r>
              <a:rPr lang="tr-TR" dirty="0"/>
              <a:t>gelirleri kesin hesap cetveli ve açıklaması, </a:t>
            </a:r>
            <a:endParaRPr lang="tr-TR" dirty="0" smtClean="0"/>
          </a:p>
          <a:p>
            <a:pPr lvl="1">
              <a:buFont typeface="Wingdings" pitchFamily="2" charset="2"/>
              <a:buChar char="Ø"/>
            </a:pPr>
            <a:r>
              <a:rPr lang="tr-TR" dirty="0" smtClean="0"/>
              <a:t>Bütçe </a:t>
            </a:r>
            <a:r>
              <a:rPr lang="tr-TR" dirty="0"/>
              <a:t>giderleri kesin hesap cetvelleri ve açıklaması, </a:t>
            </a:r>
            <a:endParaRPr lang="tr-TR" dirty="0" smtClean="0"/>
          </a:p>
          <a:p>
            <a:pPr lvl="1">
              <a:buFont typeface="Wingdings" pitchFamily="2" charset="2"/>
              <a:buChar char="Ø"/>
            </a:pPr>
            <a:r>
              <a:rPr lang="tr-TR" dirty="0" smtClean="0"/>
              <a:t>Bütçe </a:t>
            </a:r>
            <a:r>
              <a:rPr lang="tr-TR" dirty="0"/>
              <a:t>gelir ve giderlerinin iller ve idareler itibarıyla dağılımı, </a:t>
            </a:r>
            <a:endParaRPr lang="tr-TR" dirty="0" smtClean="0"/>
          </a:p>
          <a:p>
            <a:pPr lvl="1">
              <a:buFont typeface="Wingdings" pitchFamily="2" charset="2"/>
              <a:buChar char="Ø"/>
            </a:pPr>
            <a:r>
              <a:rPr lang="tr-TR" dirty="0" smtClean="0"/>
              <a:t>Devlet </a:t>
            </a:r>
            <a:r>
              <a:rPr lang="tr-TR" dirty="0"/>
              <a:t>borçları ve Hazine garantilerine ilişkin cetveller, </a:t>
            </a:r>
            <a:endParaRPr lang="tr-TR" dirty="0" smtClean="0"/>
          </a:p>
          <a:p>
            <a:pPr lvl="1">
              <a:buFont typeface="Wingdings" pitchFamily="2" charset="2"/>
              <a:buChar char="Ø"/>
            </a:pPr>
            <a:r>
              <a:rPr lang="tr-TR" dirty="0" smtClean="0"/>
              <a:t>Yılı </a:t>
            </a:r>
            <a:r>
              <a:rPr lang="tr-TR" dirty="0"/>
              <a:t>içerisinde silinen kamu alacakları </a:t>
            </a:r>
            <a:r>
              <a:rPr lang="tr-TR" dirty="0" smtClean="0"/>
              <a:t>cetveli,</a:t>
            </a:r>
          </a:p>
          <a:p>
            <a:pPr lvl="1">
              <a:buFont typeface="Wingdings" pitchFamily="2" charset="2"/>
              <a:buChar char="Ø"/>
            </a:pPr>
            <a:r>
              <a:rPr lang="tr-TR" dirty="0" smtClean="0"/>
              <a:t>Mal </a:t>
            </a:r>
            <a:r>
              <a:rPr lang="tr-TR" dirty="0"/>
              <a:t>yönetim hesabı icmal cetvelleri, </a:t>
            </a:r>
            <a:endParaRPr lang="tr-TR" dirty="0" smtClean="0"/>
          </a:p>
          <a:p>
            <a:pPr lvl="1">
              <a:buFont typeface="Wingdings" pitchFamily="2" charset="2"/>
              <a:buChar char="Ø"/>
            </a:pPr>
            <a:r>
              <a:rPr lang="tr-TR" dirty="0" smtClean="0"/>
              <a:t>Maliye </a:t>
            </a:r>
            <a:r>
              <a:rPr lang="tr-TR" dirty="0"/>
              <a:t>Bakanlığı tarafından gerekli görülen diğer belgeler</a:t>
            </a:r>
            <a:r>
              <a:rPr lang="tr-TR" dirty="0" smtClean="0"/>
              <a:t>,</a:t>
            </a:r>
            <a:endParaRPr lang="tr-TR" dirty="0"/>
          </a:p>
          <a:p>
            <a:pPr marL="0" indent="0">
              <a:buNone/>
            </a:pPr>
            <a:r>
              <a:rPr lang="tr-TR" dirty="0" smtClean="0"/>
              <a:t>     yer </a:t>
            </a:r>
            <a:r>
              <a:rPr lang="tr-TR" dirty="0"/>
              <a:t>alır. </a:t>
            </a:r>
            <a:endParaRPr lang="tr-TR" dirty="0" smtClean="0"/>
          </a:p>
          <a:p>
            <a:pPr marL="0" indent="0">
              <a:buNone/>
            </a:pPr>
            <a:endParaRPr lang="tr-TR" dirty="0"/>
          </a:p>
          <a:p>
            <a:pPr>
              <a:buFont typeface="Wingdings" pitchFamily="2" charset="2"/>
              <a:buChar char="Ø"/>
            </a:pPr>
            <a:r>
              <a:rPr lang="tr-TR" dirty="0" smtClean="0"/>
              <a:t>Merkezî </a:t>
            </a:r>
            <a:r>
              <a:rPr lang="tr-TR" dirty="0"/>
              <a:t>yönetim kapsamındaki kamu idareleri bütçelerinin kesin hesabının düzenlenmesine ilişkin usul ve esaslar </a:t>
            </a:r>
            <a:r>
              <a:rPr lang="tr-TR" dirty="0" smtClean="0"/>
              <a:t>hakkında yönetmelik Maliye </a:t>
            </a:r>
            <a:r>
              <a:rPr lang="tr-TR" dirty="0"/>
              <a:t>Bakanlığınca </a:t>
            </a:r>
            <a:r>
              <a:rPr lang="tr-TR" dirty="0" smtClean="0"/>
              <a:t>belirlenmiştir. </a:t>
            </a:r>
            <a:r>
              <a:rPr lang="tr-TR" dirty="0" smtClean="0">
                <a:hlinkClick r:id="rId2" action="ppaction://hlinkfile"/>
              </a:rPr>
              <a:t>(?)</a:t>
            </a:r>
            <a:endParaRPr lang="tr-TR" dirty="0"/>
          </a:p>
        </p:txBody>
      </p:sp>
    </p:spTree>
    <p:extLst>
      <p:ext uri="{BB962C8B-B14F-4D97-AF65-F5344CB8AC3E}">
        <p14:creationId xmlns:p14="http://schemas.microsoft.com/office/powerpoint/2010/main" val="229895880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Kesin hesap kanunu</a:t>
            </a:r>
            <a:endParaRPr lang="tr-TR" dirty="0"/>
          </a:p>
        </p:txBody>
      </p:sp>
      <p:sp>
        <p:nvSpPr>
          <p:cNvPr id="3" name="İçerik Yer Tutucusu 2"/>
          <p:cNvSpPr>
            <a:spLocks noGrp="1"/>
          </p:cNvSpPr>
          <p:nvPr>
            <p:ph idx="1"/>
          </p:nvPr>
        </p:nvSpPr>
        <p:spPr/>
        <p:txBody>
          <a:bodyPr>
            <a:normAutofit/>
          </a:bodyPr>
          <a:lstStyle/>
          <a:p>
            <a:pPr lvl="1">
              <a:buFont typeface="Wingdings" pitchFamily="2" charset="2"/>
              <a:buChar char="Ø"/>
            </a:pPr>
            <a:r>
              <a:rPr lang="tr-TR" dirty="0" smtClean="0"/>
              <a:t>İdarelerin </a:t>
            </a:r>
            <a:r>
              <a:rPr lang="tr-TR" dirty="0"/>
              <a:t>faaliyet raporları, </a:t>
            </a:r>
            <a:endParaRPr lang="tr-TR" dirty="0" smtClean="0"/>
          </a:p>
          <a:p>
            <a:pPr lvl="1">
              <a:buFont typeface="Wingdings" pitchFamily="2" charset="2"/>
              <a:buChar char="Ø"/>
            </a:pPr>
            <a:r>
              <a:rPr lang="tr-TR" dirty="0" smtClean="0"/>
              <a:t>Genel </a:t>
            </a:r>
            <a:r>
              <a:rPr lang="tr-TR" dirty="0"/>
              <a:t>faaliyet raporu</a:t>
            </a:r>
            <a:r>
              <a:rPr lang="tr-TR" dirty="0" smtClean="0"/>
              <a:t>,</a:t>
            </a:r>
          </a:p>
          <a:p>
            <a:pPr lvl="1">
              <a:buFont typeface="Wingdings" pitchFamily="2" charset="2"/>
              <a:buChar char="Ø"/>
            </a:pPr>
            <a:r>
              <a:rPr lang="tr-TR" dirty="0" smtClean="0"/>
              <a:t>Dış </a:t>
            </a:r>
            <a:r>
              <a:rPr lang="tr-TR" dirty="0"/>
              <a:t>denetim genel değerlendirme </a:t>
            </a:r>
            <a:r>
              <a:rPr lang="tr-TR" dirty="0" smtClean="0"/>
              <a:t>raporu,</a:t>
            </a:r>
          </a:p>
          <a:p>
            <a:pPr lvl="1">
              <a:buFont typeface="Wingdings" pitchFamily="2" charset="2"/>
              <a:buChar char="Ø"/>
            </a:pPr>
            <a:r>
              <a:rPr lang="tr-TR" dirty="0" smtClean="0"/>
              <a:t>Kesin </a:t>
            </a:r>
            <a:r>
              <a:rPr lang="tr-TR" dirty="0"/>
              <a:t>hesap kanunu </a:t>
            </a:r>
            <a:r>
              <a:rPr lang="tr-TR" dirty="0" smtClean="0"/>
              <a:t>tasarısı,</a:t>
            </a:r>
          </a:p>
          <a:p>
            <a:pPr lvl="1">
              <a:buFont typeface="Wingdings" pitchFamily="2" charset="2"/>
              <a:buChar char="Ø"/>
            </a:pPr>
            <a:r>
              <a:rPr lang="tr-TR" dirty="0" smtClean="0"/>
              <a:t>Merkezî </a:t>
            </a:r>
            <a:r>
              <a:rPr lang="tr-TR" dirty="0"/>
              <a:t>yönetim bütçe kanunu </a:t>
            </a:r>
            <a:r>
              <a:rPr lang="tr-TR" dirty="0" smtClean="0"/>
              <a:t>tasarısı,</a:t>
            </a:r>
          </a:p>
          <a:p>
            <a:pPr marL="0" indent="0">
              <a:buNone/>
            </a:pPr>
            <a:r>
              <a:rPr lang="tr-TR" dirty="0" smtClean="0"/>
              <a:t> TBMM de birlikte </a:t>
            </a:r>
            <a:r>
              <a:rPr lang="tr-TR" dirty="0"/>
              <a:t>görüşülür. </a:t>
            </a:r>
            <a:endParaRPr lang="tr-TR" dirty="0" smtClean="0"/>
          </a:p>
          <a:p>
            <a:pPr marL="0" indent="0">
              <a:buNone/>
            </a:pPr>
            <a:endParaRPr lang="tr-TR" dirty="0"/>
          </a:p>
          <a:p>
            <a:pPr marL="0" indent="0">
              <a:buNone/>
            </a:pPr>
            <a:r>
              <a:rPr lang="tr-TR" dirty="0"/>
              <a:t>B</a:t>
            </a:r>
            <a:r>
              <a:rPr lang="tr-TR" dirty="0" smtClean="0"/>
              <a:t>u </a:t>
            </a:r>
            <a:r>
              <a:rPr lang="tr-TR" dirty="0"/>
              <a:t>raporlar ile genel uygunluk bildirimi Türkiye Büyük Millet Meclisi komisyonlarında öncelikle görüşülür</a:t>
            </a:r>
            <a:r>
              <a:rPr lang="tr-TR" dirty="0" smtClean="0"/>
              <a:t>.</a:t>
            </a:r>
            <a:endParaRPr lang="tr-TR" dirty="0"/>
          </a:p>
        </p:txBody>
      </p:sp>
    </p:spTree>
    <p:extLst>
      <p:ext uri="{BB962C8B-B14F-4D97-AF65-F5344CB8AC3E}">
        <p14:creationId xmlns:p14="http://schemas.microsoft.com/office/powerpoint/2010/main" val="10366073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Genel uygunluk bildirimi</a:t>
            </a:r>
            <a:endParaRPr lang="tr-TR" dirty="0"/>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Ø"/>
            </a:pPr>
            <a:r>
              <a:rPr lang="tr-TR" dirty="0" smtClean="0"/>
              <a:t>Sayıştay</a:t>
            </a:r>
            <a:r>
              <a:rPr lang="tr-TR" dirty="0"/>
              <a:t>, merkezî yönetim kapsamındaki kamu idareleri için düzenleyeceği genel uygunluk bildirimini, kesin hesap kanun tasarısının verilmesinden başlayarak en geç yetmiş beş gün içinde Türkiye Büyük Millet Meclisine sunar. </a:t>
            </a:r>
            <a:endParaRPr lang="tr-TR" dirty="0" smtClean="0"/>
          </a:p>
          <a:p>
            <a:pPr>
              <a:buFont typeface="Wingdings" pitchFamily="2" charset="2"/>
              <a:buChar char="Ø"/>
            </a:pPr>
            <a:endParaRPr lang="tr-TR" dirty="0"/>
          </a:p>
          <a:p>
            <a:pPr>
              <a:buFont typeface="Wingdings" pitchFamily="2" charset="2"/>
              <a:buChar char="Ø"/>
            </a:pPr>
            <a:r>
              <a:rPr lang="tr-TR" dirty="0" smtClean="0"/>
              <a:t>Genel </a:t>
            </a:r>
            <a:r>
              <a:rPr lang="tr-TR" dirty="0"/>
              <a:t>uygunluk bildirimi; dış denetim raporları, idare faaliyet raporları ve genel faaliyet raporu dikkate alınarak hazırlanır. </a:t>
            </a:r>
            <a:endParaRPr lang="tr-TR" dirty="0" smtClean="0"/>
          </a:p>
          <a:p>
            <a:pPr>
              <a:buFont typeface="Wingdings" pitchFamily="2" charset="2"/>
              <a:buChar char="Ø"/>
            </a:pPr>
            <a:endParaRPr lang="tr-TR" dirty="0"/>
          </a:p>
          <a:p>
            <a:pPr>
              <a:buFont typeface="Wingdings" pitchFamily="2" charset="2"/>
              <a:buChar char="Ø"/>
            </a:pPr>
            <a:r>
              <a:rPr lang="tr-TR" dirty="0" smtClean="0"/>
              <a:t>Kesin </a:t>
            </a:r>
            <a:r>
              <a:rPr lang="tr-TR" dirty="0"/>
              <a:t>hesap kanunu tasarısı ve genel uygunluk bildiriminin Türkiye Büyük Millet Meclisine verilmiş olması, ilgili yıla ait </a:t>
            </a:r>
            <a:r>
              <a:rPr lang="tr-TR" dirty="0" smtClean="0"/>
              <a:t>Sayıştay’ca </a:t>
            </a:r>
            <a:r>
              <a:rPr lang="tr-TR" dirty="0"/>
              <a:t>sonuçlandırılmamış denetimleri önlemez ve hesapların kesin hükme bağlandığı anlamına gelmez.</a:t>
            </a:r>
          </a:p>
        </p:txBody>
      </p:sp>
    </p:spTree>
    <p:extLst>
      <p:ext uri="{BB962C8B-B14F-4D97-AF65-F5344CB8AC3E}">
        <p14:creationId xmlns:p14="http://schemas.microsoft.com/office/powerpoint/2010/main" val="342107354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2040256"/>
          </a:xfrm>
        </p:spPr>
        <p:txBody>
          <a:bodyPr/>
          <a:lstStyle/>
          <a:p>
            <a:pPr algn="ctr"/>
            <a:r>
              <a:rPr lang="tr-TR" dirty="0" smtClean="0"/>
              <a:t>TAŞINIR VE TAŞINMAZLAR</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endParaRPr lang="tr-TR" sz="4000" dirty="0"/>
          </a:p>
        </p:txBody>
      </p:sp>
    </p:spTree>
    <p:extLst>
      <p:ext uri="{BB962C8B-B14F-4D97-AF65-F5344CB8AC3E}">
        <p14:creationId xmlns:p14="http://schemas.microsoft.com/office/powerpoint/2010/main" val="112151771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lstStyle/>
          <a:p>
            <a:pPr algn="ctr"/>
            <a:r>
              <a:rPr lang="tr-TR" i="1" dirty="0"/>
              <a:t>Taşınır ve taşınmaz işlemleri</a:t>
            </a:r>
            <a:endParaRPr lang="tr-TR" dirty="0"/>
          </a:p>
        </p:txBody>
      </p:sp>
      <p:sp>
        <p:nvSpPr>
          <p:cNvPr id="3" name="İçerik Yer Tutucusu 2"/>
          <p:cNvSpPr>
            <a:spLocks noGrp="1"/>
          </p:cNvSpPr>
          <p:nvPr>
            <p:ph idx="1"/>
          </p:nvPr>
        </p:nvSpPr>
        <p:spPr>
          <a:xfrm>
            <a:off x="457200" y="1772816"/>
            <a:ext cx="8229600" cy="4551784"/>
          </a:xfrm>
        </p:spPr>
        <p:txBody>
          <a:bodyPr>
            <a:normAutofit fontScale="92500" lnSpcReduction="10000"/>
          </a:bodyPr>
          <a:lstStyle/>
          <a:p>
            <a:pPr>
              <a:buFont typeface="Wingdings" pitchFamily="2" charset="2"/>
              <a:buChar char="Ø"/>
            </a:pPr>
            <a:r>
              <a:rPr lang="tr-TR" dirty="0" smtClean="0"/>
              <a:t>Genel </a:t>
            </a:r>
            <a:r>
              <a:rPr lang="tr-TR" dirty="0"/>
              <a:t>yönetim kapsamındaki kamu idarelerince, taşınır ve taşınmaz edinilmesi, yönetilmesi, trampası, elden çıkarılması, </a:t>
            </a:r>
            <a:r>
              <a:rPr lang="tr-TR" dirty="0" err="1"/>
              <a:t>ecrimisilin</a:t>
            </a:r>
            <a:r>
              <a:rPr lang="tr-TR" dirty="0"/>
              <a:t> tahsil ve takibinde izlenecek yöntem, Devletin hüküm ve tasarrufu altındaki yerlerin yönetimi ve korunması, </a:t>
            </a:r>
            <a:r>
              <a:rPr lang="tr-TR" dirty="0" err="1"/>
              <a:t>işgalli</a:t>
            </a:r>
            <a:r>
              <a:rPr lang="tr-TR" dirty="0"/>
              <a:t> malların tahliyesi gibi hususlar ilgili kanunlarında düzenlenir</a:t>
            </a:r>
            <a:r>
              <a:rPr lang="tr-TR" dirty="0" smtClean="0"/>
              <a:t>.</a:t>
            </a:r>
          </a:p>
          <a:p>
            <a:pPr>
              <a:buFont typeface="Wingdings" pitchFamily="2" charset="2"/>
              <a:buChar char="Ø"/>
            </a:pPr>
            <a:endParaRPr lang="tr-TR" dirty="0"/>
          </a:p>
          <a:p>
            <a:pPr>
              <a:buFont typeface="Wingdings" pitchFamily="2" charset="2"/>
              <a:buChar char="Ø"/>
            </a:pPr>
            <a:r>
              <a:rPr lang="tr-TR" dirty="0" smtClean="0"/>
              <a:t>Bu </a:t>
            </a:r>
            <a:r>
              <a:rPr lang="tr-TR" dirty="0"/>
              <a:t>malların kaydı ile taşınırların muhafazası,  kullanımı, mal yönetim hesabının verilmesi ve mal yönetim sorumlularıyla bunlar adına görev yapacak olanların belirlenmesine ilişkin </a:t>
            </a:r>
            <a:r>
              <a:rPr lang="tr-TR" dirty="0" err="1"/>
              <a:t>usûl</a:t>
            </a:r>
            <a:r>
              <a:rPr lang="tr-TR" dirty="0"/>
              <a:t> ve esaslar, Maliye Bakanlığınca </a:t>
            </a:r>
            <a:r>
              <a:rPr lang="tr-TR" dirty="0" smtClean="0"/>
              <a:t>hazırlanan </a:t>
            </a:r>
            <a:r>
              <a:rPr lang="tr-TR" dirty="0"/>
              <a:t>ve Bakanlar Kurulu tarafından </a:t>
            </a:r>
            <a:r>
              <a:rPr lang="tr-TR" dirty="0" smtClean="0"/>
              <a:t>çıkarılan </a:t>
            </a:r>
            <a:r>
              <a:rPr lang="tr-TR" b="1" dirty="0" smtClean="0"/>
              <a:t>yönetmeliklerle </a:t>
            </a:r>
            <a:r>
              <a:rPr lang="tr-TR" b="1" dirty="0" smtClean="0">
                <a:hlinkClick r:id="rId2" action="ppaction://hlinkfile"/>
              </a:rPr>
              <a:t>(?)</a:t>
            </a:r>
            <a:r>
              <a:rPr lang="tr-TR" b="1" dirty="0" smtClean="0"/>
              <a:t> </a:t>
            </a:r>
            <a:r>
              <a:rPr lang="tr-TR" b="1" dirty="0" smtClean="0">
                <a:hlinkClick r:id="rId3" action="ppaction://hlinkfile"/>
              </a:rPr>
              <a:t>(?)</a:t>
            </a:r>
            <a:r>
              <a:rPr lang="tr-TR" dirty="0" smtClean="0"/>
              <a:t> belirlenmiştir.</a:t>
            </a:r>
            <a:endParaRPr lang="tr-TR" dirty="0"/>
          </a:p>
        </p:txBody>
      </p:sp>
    </p:spTree>
    <p:extLst>
      <p:ext uri="{BB962C8B-B14F-4D97-AF65-F5344CB8AC3E}">
        <p14:creationId xmlns:p14="http://schemas.microsoft.com/office/powerpoint/2010/main" val="204260274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Taşınır ve taşınmaz </a:t>
            </a:r>
            <a:r>
              <a:rPr lang="tr-TR" i="1" dirty="0" smtClean="0"/>
              <a:t>edinme</a:t>
            </a:r>
            <a:endParaRPr lang="tr-TR" dirty="0"/>
          </a:p>
        </p:txBody>
      </p:sp>
      <p:sp>
        <p:nvSpPr>
          <p:cNvPr id="3" name="İçerik Yer Tutucusu 2"/>
          <p:cNvSpPr>
            <a:spLocks noGrp="1"/>
          </p:cNvSpPr>
          <p:nvPr>
            <p:ph idx="1"/>
          </p:nvPr>
        </p:nvSpPr>
        <p:spPr>
          <a:xfrm>
            <a:off x="457200" y="1772816"/>
            <a:ext cx="8229600" cy="4551784"/>
          </a:xfrm>
        </p:spPr>
        <p:txBody>
          <a:bodyPr>
            <a:normAutofit fontScale="85000" lnSpcReduction="20000"/>
          </a:bodyPr>
          <a:lstStyle/>
          <a:p>
            <a:pPr>
              <a:buFont typeface="Wingdings" pitchFamily="2" charset="2"/>
              <a:buChar char="Ø"/>
            </a:pPr>
            <a:r>
              <a:rPr lang="tr-TR" dirty="0" smtClean="0"/>
              <a:t>Genel </a:t>
            </a:r>
            <a:r>
              <a:rPr lang="tr-TR" dirty="0"/>
              <a:t>yönetim kapsamındaki kamu idareleri, kamu hizmetlerinin zorunlu kıldığı durumlarda gereken nicelikte ve nitelikte taşınır ve taşınmazları, yurt içinde veya yurt dışında, bedellerini peşin veya taksitle ödeyerek veya finansal kiralama suretiyle edinebilirler. </a:t>
            </a:r>
            <a:endParaRPr lang="tr-TR" dirty="0" smtClean="0"/>
          </a:p>
          <a:p>
            <a:pPr marL="0" indent="0">
              <a:buNone/>
            </a:pPr>
            <a:endParaRPr lang="tr-TR" dirty="0" smtClean="0"/>
          </a:p>
          <a:p>
            <a:pPr>
              <a:buFont typeface="Wingdings" pitchFamily="2" charset="2"/>
              <a:buChar char="Ø"/>
            </a:pPr>
            <a:r>
              <a:rPr lang="tr-TR" dirty="0" smtClean="0"/>
              <a:t>Kamu </a:t>
            </a:r>
            <a:r>
              <a:rPr lang="tr-TR" dirty="0"/>
              <a:t>idareleri, taşınmaz satın alma veya kamulaştırma işlemlerini yetki  devri yoluyla bir başka   kamu idaresi eliyle yürütebilir. </a:t>
            </a:r>
            <a:endParaRPr lang="tr-TR" dirty="0" smtClean="0"/>
          </a:p>
          <a:p>
            <a:pPr>
              <a:buFont typeface="Wingdings" pitchFamily="2" charset="2"/>
              <a:buChar char="Ø"/>
            </a:pPr>
            <a:endParaRPr lang="tr-TR" dirty="0"/>
          </a:p>
          <a:p>
            <a:pPr>
              <a:buFont typeface="Wingdings" pitchFamily="2" charset="2"/>
              <a:buChar char="Ø"/>
            </a:pPr>
            <a:r>
              <a:rPr lang="tr-TR" dirty="0" smtClean="0"/>
              <a:t>Genel </a:t>
            </a:r>
            <a:r>
              <a:rPr lang="tr-TR" dirty="0"/>
              <a:t>bütçe kapsamındaki kamu idarelerinin edindiği taşınmazlar Hazine adına, diğer kamu idarelerine ait taşınmazlar ise tüzel kişilikleri adına tapu sicilinde tescil olunur. Hazine adına tescil edilen taşınmazlar Maliye Bakanlığı tarafından yönetilir. </a:t>
            </a:r>
          </a:p>
        </p:txBody>
      </p:sp>
    </p:spTree>
    <p:extLst>
      <p:ext uri="{BB962C8B-B14F-4D97-AF65-F5344CB8AC3E}">
        <p14:creationId xmlns:p14="http://schemas.microsoft.com/office/powerpoint/2010/main" val="128006214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lstStyle/>
          <a:p>
            <a:pPr algn="ctr"/>
            <a:r>
              <a:rPr lang="tr-TR" i="1" dirty="0"/>
              <a:t>Taşınır ve taşınmaz edinme</a:t>
            </a:r>
            <a:endParaRPr lang="tr-TR" dirty="0"/>
          </a:p>
        </p:txBody>
      </p:sp>
      <p:sp>
        <p:nvSpPr>
          <p:cNvPr id="3" name="İçerik Yer Tutucusu 2"/>
          <p:cNvSpPr>
            <a:spLocks noGrp="1"/>
          </p:cNvSpPr>
          <p:nvPr>
            <p:ph idx="1"/>
          </p:nvPr>
        </p:nvSpPr>
        <p:spPr/>
        <p:txBody>
          <a:bodyPr>
            <a:normAutofit fontScale="85000" lnSpcReduction="10000"/>
          </a:bodyPr>
          <a:lstStyle/>
          <a:p>
            <a:pPr>
              <a:buFont typeface="Wingdings" pitchFamily="2" charset="2"/>
              <a:buChar char="Ø"/>
            </a:pPr>
            <a:r>
              <a:rPr lang="tr-TR" dirty="0" smtClean="0"/>
              <a:t>Kamu </a:t>
            </a:r>
            <a:r>
              <a:rPr lang="tr-TR" dirty="0"/>
              <a:t>idarelerince üretilen malların kendi tüketimlerinde kullanılması halinde bunların bedelleri, rayiç bedel üzerinden ilgili ödenek tertibine gider ve karşılığı gelir kaydedilir</a:t>
            </a:r>
            <a:r>
              <a:rPr lang="tr-TR" dirty="0" smtClean="0"/>
              <a:t>.</a:t>
            </a:r>
          </a:p>
          <a:p>
            <a:pPr>
              <a:buFont typeface="Wingdings" pitchFamily="2" charset="2"/>
              <a:buChar char="Ø"/>
            </a:pPr>
            <a:endParaRPr lang="tr-TR" dirty="0"/>
          </a:p>
          <a:p>
            <a:pPr>
              <a:buFont typeface="Wingdings" pitchFamily="2" charset="2"/>
              <a:buChar char="Ø"/>
            </a:pPr>
            <a:r>
              <a:rPr lang="tr-TR" dirty="0" smtClean="0"/>
              <a:t>Kamu idareleri;</a:t>
            </a:r>
          </a:p>
          <a:p>
            <a:pPr lvl="1">
              <a:buFont typeface="Wingdings" pitchFamily="2" charset="2"/>
              <a:buChar char="Ø"/>
            </a:pPr>
            <a:r>
              <a:rPr lang="tr-TR" dirty="0" smtClean="0"/>
              <a:t>İhtiyaç </a:t>
            </a:r>
            <a:r>
              <a:rPr lang="tr-TR" dirty="0"/>
              <a:t>fazlası </a:t>
            </a:r>
            <a:r>
              <a:rPr lang="tr-TR" dirty="0" smtClean="0"/>
              <a:t>taşınırlarını,</a:t>
            </a:r>
          </a:p>
          <a:p>
            <a:pPr lvl="1">
              <a:buFont typeface="Wingdings" pitchFamily="2" charset="2"/>
              <a:buChar char="Ø"/>
            </a:pPr>
            <a:r>
              <a:rPr lang="tr-TR" dirty="0" smtClean="0"/>
              <a:t>Taşınmazlarını (görmekle </a:t>
            </a:r>
            <a:r>
              <a:rPr lang="tr-TR" dirty="0"/>
              <a:t>yükümlü olduğu kamu hizmetlerinde kullanılacağına ve amacına uygun kullanılmaması halinde geri alınacağına dair tapu kütüğüne şerh konulması </a:t>
            </a:r>
            <a:r>
              <a:rPr lang="tr-TR" dirty="0" smtClean="0"/>
              <a:t>kaydıyla)</a:t>
            </a:r>
          </a:p>
          <a:p>
            <a:pPr marL="393192" lvl="1" indent="0">
              <a:buNone/>
            </a:pPr>
            <a:r>
              <a:rPr lang="tr-TR" dirty="0" smtClean="0"/>
              <a:t>diğer </a:t>
            </a:r>
            <a:r>
              <a:rPr lang="tr-TR" dirty="0"/>
              <a:t>kamu idarelerine bedelsiz olarak devredebilir</a:t>
            </a:r>
            <a:r>
              <a:rPr lang="tr-TR" dirty="0" smtClean="0"/>
              <a:t>.</a:t>
            </a:r>
          </a:p>
          <a:p>
            <a:pPr marL="393192" lvl="1" indent="0">
              <a:buNone/>
            </a:pPr>
            <a:endParaRPr lang="tr-TR" dirty="0" smtClean="0"/>
          </a:p>
          <a:p>
            <a:pPr marL="393192" lvl="1" indent="0">
              <a:buNone/>
            </a:pPr>
            <a:r>
              <a:rPr lang="tr-TR" dirty="0" smtClean="0"/>
              <a:t>Devredilmeyecek </a:t>
            </a:r>
            <a:r>
              <a:rPr lang="tr-TR" dirty="0"/>
              <a:t>taşınır ve taşınmazlar ile devir ve kayıt işlemlerine ilişkin usul ve esaslar Maliye Bakanlığınca </a:t>
            </a:r>
            <a:r>
              <a:rPr lang="tr-TR" dirty="0" smtClean="0"/>
              <a:t>belirlenmiştir. </a:t>
            </a:r>
            <a:r>
              <a:rPr lang="tr-TR" dirty="0" smtClean="0">
                <a:hlinkClick r:id="rId2" action="ppaction://hlinkfile"/>
              </a:rPr>
              <a:t>(?)</a:t>
            </a:r>
            <a:endParaRPr lang="tr-TR" dirty="0"/>
          </a:p>
          <a:p>
            <a:endParaRPr lang="tr-TR" dirty="0"/>
          </a:p>
        </p:txBody>
      </p:sp>
    </p:spTree>
    <p:extLst>
      <p:ext uri="{BB962C8B-B14F-4D97-AF65-F5344CB8AC3E}">
        <p14:creationId xmlns:p14="http://schemas.microsoft.com/office/powerpoint/2010/main" val="165436880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pPr algn="ctr"/>
            <a:r>
              <a:rPr lang="tr-TR" i="1" dirty="0"/>
              <a:t>Taşınır ve taşınmaz </a:t>
            </a:r>
            <a:r>
              <a:rPr lang="tr-TR" i="1" dirty="0" smtClean="0"/>
              <a:t>satışı</a:t>
            </a:r>
            <a:endParaRPr lang="tr-TR" dirty="0"/>
          </a:p>
        </p:txBody>
      </p:sp>
      <p:sp>
        <p:nvSpPr>
          <p:cNvPr id="3" name="İçerik Yer Tutucusu 2"/>
          <p:cNvSpPr>
            <a:spLocks noGrp="1"/>
          </p:cNvSpPr>
          <p:nvPr>
            <p:ph idx="1"/>
          </p:nvPr>
        </p:nvSpPr>
        <p:spPr>
          <a:xfrm>
            <a:off x="457200" y="1700808"/>
            <a:ext cx="8229600" cy="4623792"/>
          </a:xfrm>
        </p:spPr>
        <p:txBody>
          <a:bodyPr>
            <a:normAutofit fontScale="92500" lnSpcReduction="20000"/>
          </a:bodyPr>
          <a:lstStyle/>
          <a:p>
            <a:pPr>
              <a:buFont typeface="Wingdings" pitchFamily="2" charset="2"/>
              <a:buChar char="Ø"/>
            </a:pPr>
            <a:r>
              <a:rPr lang="tr-TR" dirty="0" smtClean="0"/>
              <a:t>Genel </a:t>
            </a:r>
            <a:r>
              <a:rPr lang="tr-TR" dirty="0"/>
              <a:t>bütçe kapsamındaki kamu idarelerinin her türlü taşınır ve taşınmazlarının satışına Maliye Bakanlığı yetkilidir. Satış bedelleri genel bütçeye gelir kaydedilir</a:t>
            </a:r>
            <a:r>
              <a:rPr lang="tr-TR" dirty="0" smtClean="0"/>
              <a:t>.</a:t>
            </a:r>
          </a:p>
          <a:p>
            <a:pPr>
              <a:buFont typeface="Wingdings" pitchFamily="2" charset="2"/>
              <a:buChar char="Ø"/>
            </a:pPr>
            <a:endParaRPr lang="tr-TR" dirty="0"/>
          </a:p>
          <a:p>
            <a:pPr>
              <a:buFont typeface="Wingdings" pitchFamily="2" charset="2"/>
              <a:buChar char="Ø"/>
            </a:pPr>
            <a:r>
              <a:rPr lang="tr-TR" dirty="0" smtClean="0"/>
              <a:t>Üniversitemiz her türlü taşınır ve taşınmazlarının satışı yetkili organın kararı sonucu İMİD tarafından yapılmaktadır. Satış bedeli Üniversite bütçesine gelir kaydedilmektedir.</a:t>
            </a:r>
            <a:endParaRPr lang="tr-TR" dirty="0"/>
          </a:p>
          <a:p>
            <a:pPr>
              <a:buFont typeface="Wingdings" pitchFamily="2" charset="2"/>
              <a:buChar char="Ø"/>
            </a:pPr>
            <a:endParaRPr lang="tr-TR" dirty="0"/>
          </a:p>
          <a:p>
            <a:pPr>
              <a:buFont typeface="Wingdings" pitchFamily="2" charset="2"/>
              <a:buChar char="Ø"/>
            </a:pPr>
            <a:r>
              <a:rPr lang="tr-TR" dirty="0" smtClean="0"/>
              <a:t>Merkezî </a:t>
            </a:r>
            <a:r>
              <a:rPr lang="tr-TR" dirty="0"/>
              <a:t>yönetim kapsamındaki kamu idarelerinin taşınmazlarından değeri her yıl merkezî yönetim bütçe kanununda belirtilen sınırın üzerinde olanlar</a:t>
            </a:r>
            <a:r>
              <a:rPr lang="tr-TR" dirty="0" smtClean="0">
                <a:hlinkClick r:id="rId2" action="ppaction://hlinkfile"/>
              </a:rPr>
              <a:t>,(İ cetveli) (95. s.)</a:t>
            </a:r>
            <a:r>
              <a:rPr lang="tr-TR" dirty="0" smtClean="0"/>
              <a:t> </a:t>
            </a:r>
            <a:r>
              <a:rPr lang="tr-TR" dirty="0"/>
              <a:t>Bakanlar Kurulu kararıyla satılır.</a:t>
            </a:r>
          </a:p>
        </p:txBody>
      </p:sp>
    </p:spTree>
    <p:extLst>
      <p:ext uri="{BB962C8B-B14F-4D97-AF65-F5344CB8AC3E}">
        <p14:creationId xmlns:p14="http://schemas.microsoft.com/office/powerpoint/2010/main" val="198913452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lstStyle/>
          <a:p>
            <a:pPr algn="ctr"/>
            <a:r>
              <a:rPr lang="tr-TR" i="1" dirty="0"/>
              <a:t>Taşınmaz tahsisi</a:t>
            </a:r>
            <a:endParaRPr lang="tr-TR" dirty="0"/>
          </a:p>
        </p:txBody>
      </p:sp>
      <p:sp>
        <p:nvSpPr>
          <p:cNvPr id="3" name="İçerik Yer Tutucusu 2"/>
          <p:cNvSpPr>
            <a:spLocks noGrp="1"/>
          </p:cNvSpPr>
          <p:nvPr>
            <p:ph idx="1"/>
          </p:nvPr>
        </p:nvSpPr>
        <p:spPr>
          <a:xfrm>
            <a:off x="395536" y="1988840"/>
            <a:ext cx="8229600" cy="4389120"/>
          </a:xfrm>
        </p:spPr>
        <p:txBody>
          <a:bodyPr>
            <a:normAutofit fontScale="85000" lnSpcReduction="20000"/>
          </a:bodyPr>
          <a:lstStyle/>
          <a:p>
            <a:pPr>
              <a:buFont typeface="Wingdings" pitchFamily="2" charset="2"/>
              <a:buChar char="Ø"/>
            </a:pPr>
            <a:r>
              <a:rPr lang="tr-TR" dirty="0" smtClean="0"/>
              <a:t>Kamu </a:t>
            </a:r>
            <a:r>
              <a:rPr lang="tr-TR" dirty="0"/>
              <a:t>idareleri, kanunlarında belirtilen kamu hizmetlerini yerine getirebilmek için mülkiyetlerindeki taşınmazlarla Devletin hüküm ve tasarrufu altındaki yerleri, birbirlerine ve köy tüzel kişiliklerine bedelsiz olarak tahsis edebilirler. Tahsis edilen taşınmaz, amaç dışı </a:t>
            </a:r>
            <a:r>
              <a:rPr lang="tr-TR" dirty="0" smtClean="0"/>
              <a:t>kullanılamaz.</a:t>
            </a:r>
          </a:p>
          <a:p>
            <a:pPr>
              <a:buFont typeface="Wingdings" pitchFamily="2" charset="2"/>
              <a:buChar char="Ø"/>
            </a:pPr>
            <a:endParaRPr lang="tr-TR" dirty="0"/>
          </a:p>
          <a:p>
            <a:pPr>
              <a:buFont typeface="Wingdings" pitchFamily="2" charset="2"/>
              <a:buChar char="Ø"/>
            </a:pPr>
            <a:r>
              <a:rPr lang="tr-TR" dirty="0" smtClean="0"/>
              <a:t>Hazinenin </a:t>
            </a:r>
            <a:r>
              <a:rPr lang="tr-TR" dirty="0"/>
              <a:t>özel mülkiyetindeki taşınmazlarla Devletin hüküm ve tasarrufu altındaki yerleri tahsis etmeye, kamu ihtiyaçları için gerekli olmayanların tahsisini kaldırmaya </a:t>
            </a:r>
            <a:r>
              <a:rPr lang="tr-TR" b="1" dirty="0"/>
              <a:t>Maliye Bakanlığı</a:t>
            </a:r>
            <a:r>
              <a:rPr lang="tr-TR" dirty="0"/>
              <a:t>; diğer taşınmazları tahsis etmeye ve tahsisini kaldırmaya ise </a:t>
            </a:r>
            <a:r>
              <a:rPr lang="tr-TR" b="1" dirty="0"/>
              <a:t>maliki kamu idaresi </a:t>
            </a:r>
            <a:r>
              <a:rPr lang="tr-TR" dirty="0"/>
              <a:t>yetkilidir. </a:t>
            </a:r>
            <a:endParaRPr lang="tr-TR" dirty="0" smtClean="0"/>
          </a:p>
          <a:p>
            <a:pPr>
              <a:buFont typeface="Wingdings" pitchFamily="2" charset="2"/>
              <a:buChar char="Ø"/>
            </a:pPr>
            <a:endParaRPr lang="tr-TR" dirty="0"/>
          </a:p>
          <a:p>
            <a:pPr>
              <a:buFont typeface="Wingdings" pitchFamily="2" charset="2"/>
              <a:buChar char="Ø"/>
            </a:pPr>
            <a:r>
              <a:rPr lang="tr-TR" dirty="0" smtClean="0"/>
              <a:t>Bu </a:t>
            </a:r>
            <a:r>
              <a:rPr lang="tr-TR" dirty="0"/>
              <a:t>maddenin uygulanmasına ilişkin esas ve </a:t>
            </a:r>
            <a:r>
              <a:rPr lang="tr-TR" dirty="0" err="1"/>
              <a:t>usûller</a:t>
            </a:r>
            <a:r>
              <a:rPr lang="tr-TR" dirty="0"/>
              <a:t> Maliye Bakanlığınca çıkarılacak yönetmelikle </a:t>
            </a:r>
            <a:r>
              <a:rPr lang="tr-TR" dirty="0" smtClean="0"/>
              <a:t>belirlenmiştir. </a:t>
            </a:r>
            <a:r>
              <a:rPr lang="tr-TR" dirty="0" smtClean="0">
                <a:hlinkClick r:id="rId2" action="ppaction://hlinkfile"/>
              </a:rPr>
              <a:t>(?)</a:t>
            </a:r>
            <a:endParaRPr lang="tr-TR" dirty="0"/>
          </a:p>
        </p:txBody>
      </p:sp>
    </p:spTree>
    <p:extLst>
      <p:ext uri="{BB962C8B-B14F-4D97-AF65-F5344CB8AC3E}">
        <p14:creationId xmlns:p14="http://schemas.microsoft.com/office/powerpoint/2010/main" val="2127377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4400" b="1" i="1" dirty="0" smtClean="0"/>
              <a:t>Hesap verme sorumluluğu</a:t>
            </a:r>
            <a:endParaRPr lang="tr-TR" sz="4400" b="1" dirty="0"/>
          </a:p>
        </p:txBody>
      </p:sp>
      <p:sp>
        <p:nvSpPr>
          <p:cNvPr id="3" name="2 İçerik Yer Tutucusu"/>
          <p:cNvSpPr>
            <a:spLocks noGrp="1"/>
          </p:cNvSpPr>
          <p:nvPr>
            <p:ph idx="1"/>
          </p:nvPr>
        </p:nvSpPr>
        <p:spPr>
          <a:xfrm>
            <a:off x="457200" y="1772816"/>
            <a:ext cx="8229600" cy="4824536"/>
          </a:xfrm>
        </p:spPr>
        <p:txBody>
          <a:bodyPr>
            <a:normAutofit fontScale="92500"/>
          </a:bodyPr>
          <a:lstStyle/>
          <a:p>
            <a:pPr algn="just">
              <a:buNone/>
            </a:pPr>
            <a:r>
              <a:rPr lang="tr-TR" b="1" dirty="0" smtClean="0"/>
              <a:t>	</a:t>
            </a:r>
            <a:r>
              <a:rPr lang="tr-TR" dirty="0" smtClean="0"/>
              <a:t>Her türlü kamu kaynağının elde edilmesi ve kullanılmasında </a:t>
            </a:r>
            <a:r>
              <a:rPr lang="tr-TR" b="1" i="1" dirty="0" smtClean="0"/>
              <a:t>görevli ve yetkili </a:t>
            </a:r>
            <a:r>
              <a:rPr lang="tr-TR" dirty="0" smtClean="0"/>
              <a:t>olanlar, kaynakların </a:t>
            </a:r>
            <a:r>
              <a:rPr lang="tr-TR" u="sng" dirty="0" smtClean="0"/>
              <a:t>etkili</a:t>
            </a:r>
            <a:r>
              <a:rPr lang="tr-TR" dirty="0" smtClean="0"/>
              <a:t>, </a:t>
            </a:r>
            <a:r>
              <a:rPr lang="tr-TR" u="sng" dirty="0" smtClean="0"/>
              <a:t>ekonomik</a:t>
            </a:r>
            <a:r>
              <a:rPr lang="tr-TR" dirty="0" smtClean="0"/>
              <a:t>, </a:t>
            </a:r>
            <a:r>
              <a:rPr lang="tr-TR" u="sng" dirty="0" smtClean="0"/>
              <a:t>verimli</a:t>
            </a:r>
            <a:r>
              <a:rPr lang="tr-TR" dirty="0" smtClean="0"/>
              <a:t> ve </a:t>
            </a:r>
            <a:r>
              <a:rPr lang="tr-TR" u="sng" dirty="0" smtClean="0"/>
              <a:t>hukuka uygun </a:t>
            </a:r>
            <a:r>
              <a:rPr lang="tr-TR" dirty="0" smtClean="0"/>
              <a:t>olarak;</a:t>
            </a:r>
          </a:p>
          <a:p>
            <a:pPr algn="just">
              <a:buFont typeface="Wingdings" pitchFamily="2" charset="2"/>
              <a:buChar char="ü"/>
            </a:pPr>
            <a:r>
              <a:rPr lang="tr-TR" dirty="0" smtClean="0"/>
              <a:t>Elde edilmesinden, </a:t>
            </a:r>
          </a:p>
          <a:p>
            <a:pPr algn="just">
              <a:buFont typeface="Wingdings" pitchFamily="2" charset="2"/>
              <a:buChar char="ü"/>
            </a:pPr>
            <a:r>
              <a:rPr lang="tr-TR" dirty="0" smtClean="0"/>
              <a:t>Kullanılmasından, </a:t>
            </a:r>
          </a:p>
          <a:p>
            <a:pPr algn="just">
              <a:buFont typeface="Wingdings" pitchFamily="2" charset="2"/>
              <a:buChar char="ü"/>
            </a:pPr>
            <a:r>
              <a:rPr lang="tr-TR" dirty="0" smtClean="0"/>
              <a:t>Muhasebeleştirilmesinden, </a:t>
            </a:r>
          </a:p>
          <a:p>
            <a:pPr algn="just">
              <a:buFont typeface="Wingdings" pitchFamily="2" charset="2"/>
              <a:buChar char="ü"/>
            </a:pPr>
            <a:r>
              <a:rPr lang="tr-TR" dirty="0" smtClean="0"/>
              <a:t>Raporlanmasından,</a:t>
            </a:r>
          </a:p>
          <a:p>
            <a:pPr algn="just">
              <a:buFont typeface="Wingdings" pitchFamily="2" charset="2"/>
              <a:buChar char="ü"/>
            </a:pPr>
            <a:r>
              <a:rPr lang="tr-TR" dirty="0" smtClean="0"/>
              <a:t>Kötüye kullanılmaması için gerekli önlemlerin alınmasından </a:t>
            </a:r>
          </a:p>
          <a:p>
            <a:pPr algn="just">
              <a:buNone/>
            </a:pPr>
            <a:r>
              <a:rPr lang="tr-TR" dirty="0" smtClean="0"/>
              <a:t>	sorumludur ve yetkili kılınmış mercilere hesap vermek zorundadır. </a:t>
            </a:r>
          </a:p>
          <a:p>
            <a:endParaRPr lang="tr-T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fontScale="90000"/>
          </a:bodyPr>
          <a:lstStyle/>
          <a:p>
            <a:pPr algn="ctr"/>
            <a:r>
              <a:rPr lang="tr-TR" sz="4400" i="1" dirty="0"/>
              <a:t>Mal yönetiminde etkililik ve </a:t>
            </a:r>
            <a:r>
              <a:rPr lang="tr-TR" sz="4400" i="1" dirty="0" smtClean="0"/>
              <a:t>sorumluluk</a:t>
            </a:r>
            <a:endParaRPr lang="tr-TR" sz="4400" dirty="0"/>
          </a:p>
        </p:txBody>
      </p:sp>
      <p:sp>
        <p:nvSpPr>
          <p:cNvPr id="3" name="İçerik Yer Tutucusu 2"/>
          <p:cNvSpPr>
            <a:spLocks noGrp="1"/>
          </p:cNvSpPr>
          <p:nvPr>
            <p:ph idx="1"/>
          </p:nvPr>
        </p:nvSpPr>
        <p:spPr/>
        <p:txBody>
          <a:bodyPr>
            <a:normAutofit fontScale="77500" lnSpcReduction="20000"/>
          </a:bodyPr>
          <a:lstStyle/>
          <a:p>
            <a:pPr>
              <a:buFont typeface="Wingdings" pitchFamily="2" charset="2"/>
              <a:buChar char="Ø"/>
            </a:pPr>
            <a:r>
              <a:rPr lang="tr-TR" dirty="0" smtClean="0"/>
              <a:t>Kamu </a:t>
            </a:r>
            <a:r>
              <a:rPr lang="tr-TR" dirty="0"/>
              <a:t>idareleri, taşınırların yönetimi, kaydı, muhafazası ve kullanımından sorumludurlar. Taşınırların özelliğinden veya olağan kullanımından kaynaklanan yıpranma ile usulüne uygun olarak belirlenen firelerden dolayı sorumluluk </a:t>
            </a:r>
            <a:r>
              <a:rPr lang="tr-TR" dirty="0" smtClean="0"/>
              <a:t>aranmaz.</a:t>
            </a:r>
          </a:p>
          <a:p>
            <a:pPr>
              <a:buFont typeface="Wingdings" pitchFamily="2" charset="2"/>
              <a:buChar char="Ø"/>
            </a:pPr>
            <a:endParaRPr lang="tr-TR" dirty="0"/>
          </a:p>
          <a:p>
            <a:pPr>
              <a:buFont typeface="Wingdings" pitchFamily="2" charset="2"/>
              <a:buChar char="Ø"/>
            </a:pPr>
            <a:r>
              <a:rPr lang="tr-TR" dirty="0" smtClean="0"/>
              <a:t>Kullanılmak </a:t>
            </a:r>
            <a:r>
              <a:rPr lang="tr-TR" dirty="0"/>
              <a:t>üzere taşınır teslim edilen görevliler, taşınırın korunmasından ve taşınıra verilen zararlardan sorumludur. Kamu idareleri, verilen zararların sorumlularına ödettirilmesini sağlamakla </a:t>
            </a:r>
            <a:r>
              <a:rPr lang="tr-TR" dirty="0" smtClean="0"/>
              <a:t>yükümlüdür.</a:t>
            </a:r>
          </a:p>
          <a:p>
            <a:pPr>
              <a:buFont typeface="Wingdings" pitchFamily="2" charset="2"/>
              <a:buChar char="Ø"/>
            </a:pPr>
            <a:endParaRPr lang="tr-TR" dirty="0"/>
          </a:p>
          <a:p>
            <a:pPr>
              <a:buFont typeface="Wingdings" pitchFamily="2" charset="2"/>
              <a:buChar char="Ø"/>
            </a:pPr>
            <a:r>
              <a:rPr lang="tr-TR" dirty="0" smtClean="0"/>
              <a:t>Kamu </a:t>
            </a:r>
            <a:r>
              <a:rPr lang="tr-TR" dirty="0"/>
              <a:t>idarelerine ait malları edinme, kiralama, tahsis, yönetim, kullanma ve elden çıkarma işlemleri, mevzuatında öngörülen kurallar dahilinde hizmetin amacına uygun olarak verimlilik ve tutumluluk ilkesine göre yapılır. Bu ilkeye aykırı eylem ve işlemlerden doğacak zararlardan, malların yönetimi veya kullanılması hususunda yetki verilenler sorumludur.</a:t>
            </a:r>
          </a:p>
        </p:txBody>
      </p:sp>
    </p:spTree>
    <p:extLst>
      <p:ext uri="{BB962C8B-B14F-4D97-AF65-F5344CB8AC3E}">
        <p14:creationId xmlns:p14="http://schemas.microsoft.com/office/powerpoint/2010/main" val="120932603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908720"/>
            <a:ext cx="7772400" cy="1770472"/>
          </a:xfrm>
        </p:spPr>
        <p:txBody>
          <a:bodyPr/>
          <a:lstStyle/>
          <a:p>
            <a:pPr algn="ctr"/>
            <a:r>
              <a:rPr lang="tr-TR" dirty="0" smtClean="0"/>
              <a:t>KAMU HESAPLARI VE MALİ İSTATİSTİKLER</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smtClean="0"/>
              <a:t>Kamu Hesapları</a:t>
            </a:r>
            <a:endParaRPr lang="tr-TR" sz="4000" dirty="0"/>
          </a:p>
        </p:txBody>
      </p:sp>
    </p:spTree>
    <p:extLst>
      <p:ext uri="{BB962C8B-B14F-4D97-AF65-F5344CB8AC3E}">
        <p14:creationId xmlns:p14="http://schemas.microsoft.com/office/powerpoint/2010/main" val="112151771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Muhasebe sistemi </a:t>
            </a:r>
            <a:endParaRPr lang="tr-TR" dirty="0"/>
          </a:p>
        </p:txBody>
      </p:sp>
      <p:sp>
        <p:nvSpPr>
          <p:cNvPr id="3" name="İçerik Yer Tutucusu 2"/>
          <p:cNvSpPr>
            <a:spLocks noGrp="1"/>
          </p:cNvSpPr>
          <p:nvPr>
            <p:ph idx="1"/>
          </p:nvPr>
        </p:nvSpPr>
        <p:spPr>
          <a:xfrm>
            <a:off x="457200" y="1700808"/>
            <a:ext cx="8229600" cy="4623792"/>
          </a:xfrm>
        </p:spPr>
        <p:txBody>
          <a:bodyPr>
            <a:normAutofit fontScale="70000" lnSpcReduction="20000"/>
          </a:bodyPr>
          <a:lstStyle/>
          <a:p>
            <a:pPr>
              <a:buFont typeface="Wingdings" pitchFamily="2" charset="2"/>
              <a:buChar char="Ø"/>
            </a:pPr>
            <a:r>
              <a:rPr lang="tr-TR" dirty="0" smtClean="0"/>
              <a:t>Muhasebe sistemi</a:t>
            </a:r>
            <a:r>
              <a:rPr lang="tr-TR" dirty="0"/>
              <a:t> </a:t>
            </a:r>
            <a:r>
              <a:rPr lang="tr-TR" dirty="0" smtClean="0"/>
              <a:t>nasıl olmalıdır?</a:t>
            </a:r>
          </a:p>
          <a:p>
            <a:pPr lvl="1">
              <a:buFont typeface="Wingdings" pitchFamily="2" charset="2"/>
              <a:buChar char="Ø"/>
            </a:pPr>
            <a:r>
              <a:rPr lang="tr-TR" dirty="0"/>
              <a:t>K</a:t>
            </a:r>
            <a:r>
              <a:rPr lang="tr-TR" dirty="0" smtClean="0"/>
              <a:t>arar</a:t>
            </a:r>
            <a:r>
              <a:rPr lang="tr-TR" dirty="0"/>
              <a:t>, kontrol ve hesap verme süreçlerinin etkili çalışmasını </a:t>
            </a:r>
            <a:r>
              <a:rPr lang="tr-TR" dirty="0" smtClean="0"/>
              <a:t>sağlamalıdır.</a:t>
            </a:r>
          </a:p>
          <a:p>
            <a:pPr lvl="1">
              <a:buFont typeface="Wingdings" pitchFamily="2" charset="2"/>
              <a:buChar char="Ø"/>
            </a:pPr>
            <a:r>
              <a:rPr lang="tr-TR" dirty="0" smtClean="0"/>
              <a:t>Malî </a:t>
            </a:r>
            <a:r>
              <a:rPr lang="tr-TR" dirty="0"/>
              <a:t>raporların </a:t>
            </a:r>
            <a:r>
              <a:rPr lang="tr-TR" dirty="0" smtClean="0"/>
              <a:t>düzenlenmesine temel olmalıdır.</a:t>
            </a:r>
          </a:p>
          <a:p>
            <a:pPr lvl="1">
              <a:buFont typeface="Wingdings" pitchFamily="2" charset="2"/>
              <a:buChar char="Ø"/>
            </a:pPr>
            <a:r>
              <a:rPr lang="tr-TR" dirty="0" smtClean="0"/>
              <a:t>Kesin </a:t>
            </a:r>
            <a:r>
              <a:rPr lang="tr-TR" dirty="0"/>
              <a:t>hesabın çıkarılmasına temel </a:t>
            </a:r>
            <a:r>
              <a:rPr lang="tr-TR" dirty="0" smtClean="0"/>
              <a:t>olmalıdır.</a:t>
            </a:r>
          </a:p>
          <a:p>
            <a:pPr marL="393192" lvl="1" indent="0">
              <a:buNone/>
            </a:pPr>
            <a:endParaRPr lang="tr-TR" dirty="0"/>
          </a:p>
          <a:p>
            <a:pPr lvl="1">
              <a:buFont typeface="Wingdings" pitchFamily="2" charset="2"/>
              <a:buChar char="Ø"/>
            </a:pPr>
            <a:endParaRPr lang="tr-TR" dirty="0"/>
          </a:p>
          <a:p>
            <a:pPr>
              <a:buFont typeface="Wingdings" pitchFamily="2" charset="2"/>
              <a:buChar char="Ø"/>
            </a:pPr>
            <a:r>
              <a:rPr lang="tr-TR" dirty="0" smtClean="0"/>
              <a:t>Kamu hesapları niçin tutulur? </a:t>
            </a:r>
          </a:p>
          <a:p>
            <a:pPr lvl="1">
              <a:buFont typeface="Wingdings" pitchFamily="2" charset="2"/>
              <a:buChar char="Ø"/>
            </a:pPr>
            <a:r>
              <a:rPr lang="tr-TR" dirty="0" smtClean="0"/>
              <a:t>Kamu idarelerinin;</a:t>
            </a:r>
          </a:p>
          <a:p>
            <a:pPr lvl="2">
              <a:buFont typeface="Wingdings" pitchFamily="2" charset="2"/>
              <a:buChar char="ü"/>
            </a:pPr>
            <a:r>
              <a:rPr lang="tr-TR" dirty="0"/>
              <a:t>G</a:t>
            </a:r>
            <a:r>
              <a:rPr lang="tr-TR" dirty="0" smtClean="0"/>
              <a:t>elir</a:t>
            </a:r>
            <a:r>
              <a:rPr lang="tr-TR" dirty="0"/>
              <a:t>, gider ve </a:t>
            </a:r>
            <a:r>
              <a:rPr lang="tr-TR" dirty="0" smtClean="0"/>
              <a:t>varlıklarının,</a:t>
            </a:r>
          </a:p>
          <a:p>
            <a:pPr lvl="2">
              <a:buFont typeface="Wingdings" pitchFamily="2" charset="2"/>
              <a:buChar char="ü"/>
            </a:pPr>
            <a:r>
              <a:rPr lang="tr-TR" dirty="0"/>
              <a:t>M</a:t>
            </a:r>
            <a:r>
              <a:rPr lang="tr-TR" dirty="0" smtClean="0"/>
              <a:t>alî </a:t>
            </a:r>
            <a:r>
              <a:rPr lang="tr-TR" dirty="0"/>
              <a:t>sonuç </a:t>
            </a:r>
            <a:r>
              <a:rPr lang="tr-TR" dirty="0" smtClean="0"/>
              <a:t>doğuran işlemlerin,</a:t>
            </a:r>
          </a:p>
          <a:p>
            <a:pPr lvl="2">
              <a:buFont typeface="Wingdings" pitchFamily="2" charset="2"/>
              <a:buChar char="ü"/>
            </a:pPr>
            <a:r>
              <a:rPr lang="tr-TR" dirty="0" smtClean="0"/>
              <a:t>Öz </a:t>
            </a:r>
            <a:r>
              <a:rPr lang="tr-TR" dirty="0"/>
              <a:t>kaynağın artmasına veya azalmasına neden olan her türlü </a:t>
            </a:r>
            <a:r>
              <a:rPr lang="tr-TR" dirty="0" smtClean="0"/>
              <a:t>işlemlerin,</a:t>
            </a:r>
          </a:p>
          <a:p>
            <a:pPr lvl="2">
              <a:buFont typeface="Wingdings" pitchFamily="2" charset="2"/>
              <a:buChar char="ü"/>
            </a:pPr>
            <a:r>
              <a:rPr lang="tr-TR" dirty="0" smtClean="0"/>
              <a:t>Garantilerin </a:t>
            </a:r>
            <a:r>
              <a:rPr lang="tr-TR" dirty="0"/>
              <a:t>ve </a:t>
            </a:r>
            <a:r>
              <a:rPr lang="tr-TR" dirty="0" smtClean="0"/>
              <a:t>yükümlülüklerin,</a:t>
            </a:r>
          </a:p>
          <a:p>
            <a:pPr marL="0" indent="0">
              <a:buNone/>
            </a:pPr>
            <a:r>
              <a:rPr lang="tr-TR" dirty="0" smtClean="0"/>
              <a:t>      belirlenmiş bir düzen içinde hesaplara kaydedilerek;</a:t>
            </a:r>
          </a:p>
          <a:p>
            <a:pPr lvl="1">
              <a:buFont typeface="Wingdings" pitchFamily="2" charset="2"/>
              <a:buChar char="Ø"/>
            </a:pPr>
            <a:r>
              <a:rPr lang="tr-TR" dirty="0"/>
              <a:t>Y</a:t>
            </a:r>
            <a:r>
              <a:rPr lang="tr-TR" dirty="0" smtClean="0"/>
              <a:t>önetim ve denetim yetkililerine,</a:t>
            </a:r>
          </a:p>
          <a:p>
            <a:pPr lvl="1">
              <a:buFont typeface="Wingdings" pitchFamily="2" charset="2"/>
              <a:buChar char="Ø"/>
            </a:pPr>
            <a:r>
              <a:rPr lang="tr-TR" dirty="0" smtClean="0"/>
              <a:t>Kamuoyuna </a:t>
            </a:r>
          </a:p>
          <a:p>
            <a:pPr marL="0" indent="0">
              <a:buNone/>
            </a:pPr>
            <a:r>
              <a:rPr lang="tr-TR" dirty="0"/>
              <a:t> </a:t>
            </a:r>
            <a:r>
              <a:rPr lang="tr-TR" dirty="0" smtClean="0"/>
              <a:t>     gerekli bilgileri sağlamak için tutulur.</a:t>
            </a:r>
            <a:endParaRPr lang="tr-TR" dirty="0"/>
          </a:p>
        </p:txBody>
      </p:sp>
    </p:spTree>
    <p:extLst>
      <p:ext uri="{BB962C8B-B14F-4D97-AF65-F5344CB8AC3E}">
        <p14:creationId xmlns:p14="http://schemas.microsoft.com/office/powerpoint/2010/main" val="608708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i="1" dirty="0"/>
              <a:t>Muhasebe sistemi </a:t>
            </a:r>
            <a:endParaRPr lang="tr-TR" dirty="0"/>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Ø"/>
            </a:pPr>
            <a:r>
              <a:rPr lang="tr-TR" dirty="0"/>
              <a:t>Genel yönetim kapsamındaki kamu idarelerinde uygulanacak </a:t>
            </a:r>
            <a:r>
              <a:rPr lang="tr-TR" b="1" dirty="0"/>
              <a:t>muhasebe ve raporlama standartları,</a:t>
            </a:r>
            <a:r>
              <a:rPr lang="tr-TR" dirty="0"/>
              <a:t> uluslararası standartlara uygun olarak Maliye Bakanlığı </a:t>
            </a:r>
            <a:r>
              <a:rPr lang="tr-TR" dirty="0" smtClean="0"/>
              <a:t>bünyesinde oluşturulan </a:t>
            </a:r>
            <a:r>
              <a:rPr lang="tr-TR" b="1" dirty="0" smtClean="0"/>
              <a:t>Devlet </a:t>
            </a:r>
            <a:r>
              <a:rPr lang="tr-TR" b="1" dirty="0"/>
              <a:t>Muhasebesi Standartları Kurulu </a:t>
            </a:r>
            <a:r>
              <a:rPr lang="tr-TR" dirty="0"/>
              <a:t>tarafından </a:t>
            </a:r>
            <a:r>
              <a:rPr lang="tr-TR" dirty="0" smtClean="0"/>
              <a:t>belirlenmektedir. Kurulun </a:t>
            </a:r>
            <a:r>
              <a:rPr lang="tr-TR" dirty="0"/>
              <a:t>yapısı, çalışma </a:t>
            </a:r>
            <a:r>
              <a:rPr lang="tr-TR" dirty="0" err="1"/>
              <a:t>usûl</a:t>
            </a:r>
            <a:r>
              <a:rPr lang="tr-TR" dirty="0"/>
              <a:t> ve esasları ile diğer hususlar Maliye Bakanlığınca </a:t>
            </a:r>
            <a:r>
              <a:rPr lang="tr-TR" dirty="0" smtClean="0"/>
              <a:t>çıkarılan yönetmelikle düzenlenmiştir. </a:t>
            </a:r>
            <a:r>
              <a:rPr lang="tr-TR" dirty="0" smtClean="0">
                <a:hlinkClick r:id="rId2" action="ppaction://hlinkfile"/>
              </a:rPr>
              <a:t>(?)</a:t>
            </a:r>
            <a:endParaRPr lang="tr-TR" dirty="0" smtClean="0"/>
          </a:p>
          <a:p>
            <a:pPr>
              <a:buFont typeface="Wingdings" pitchFamily="2" charset="2"/>
              <a:buChar char="Ø"/>
            </a:pPr>
            <a:endParaRPr lang="tr-TR" dirty="0"/>
          </a:p>
          <a:p>
            <a:pPr>
              <a:buFont typeface="Wingdings" pitchFamily="2" charset="2"/>
              <a:buChar char="Ø"/>
            </a:pPr>
            <a:r>
              <a:rPr lang="tr-TR" dirty="0" smtClean="0"/>
              <a:t>Bu </a:t>
            </a:r>
            <a:r>
              <a:rPr lang="tr-TR" dirty="0"/>
              <a:t>Kurulda görevlendirilenlerin aslî görevleri devam eder. Başkan ve üyelere, ayda ikiden fazla olmamak üzere her toplantı günü için (3000) gösterge rakamının memur aylık katsayısıyla çarpımı sonucu bulunacak tutar üzerinden toplantı ücreti ödenir. </a:t>
            </a:r>
          </a:p>
        </p:txBody>
      </p:sp>
    </p:spTree>
    <p:extLst>
      <p:ext uri="{BB962C8B-B14F-4D97-AF65-F5344CB8AC3E}">
        <p14:creationId xmlns:p14="http://schemas.microsoft.com/office/powerpoint/2010/main" val="29783381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Muhasebe sistemi </a:t>
            </a:r>
            <a:endParaRPr lang="tr-TR" dirty="0"/>
          </a:p>
        </p:txBody>
      </p:sp>
      <p:sp>
        <p:nvSpPr>
          <p:cNvPr id="3" name="İçerik Yer Tutucusu 2"/>
          <p:cNvSpPr>
            <a:spLocks noGrp="1"/>
          </p:cNvSpPr>
          <p:nvPr>
            <p:ph idx="1"/>
          </p:nvPr>
        </p:nvSpPr>
        <p:spPr/>
        <p:txBody>
          <a:bodyPr>
            <a:normAutofit fontScale="85000" lnSpcReduction="20000"/>
          </a:bodyPr>
          <a:lstStyle/>
          <a:p>
            <a:pPr>
              <a:buFont typeface="Wingdings" pitchFamily="2" charset="2"/>
              <a:buChar char="Ø"/>
            </a:pPr>
            <a:r>
              <a:rPr lang="tr-TR" dirty="0"/>
              <a:t>Genel yönetim kapsamındaki kamu idarelerince </a:t>
            </a:r>
            <a:r>
              <a:rPr lang="tr-TR" dirty="0" smtClean="0"/>
              <a:t>uygulanacak;</a:t>
            </a:r>
          </a:p>
          <a:p>
            <a:pPr lvl="1">
              <a:buFont typeface="Wingdings" pitchFamily="2" charset="2"/>
              <a:buChar char="Ø"/>
            </a:pPr>
            <a:r>
              <a:rPr lang="tr-TR" dirty="0" smtClean="0"/>
              <a:t>Çerçeve </a:t>
            </a:r>
            <a:r>
              <a:rPr lang="tr-TR" dirty="0"/>
              <a:t>hesap </a:t>
            </a:r>
            <a:r>
              <a:rPr lang="tr-TR" dirty="0" smtClean="0"/>
              <a:t>planı,</a:t>
            </a:r>
          </a:p>
          <a:p>
            <a:pPr lvl="1">
              <a:buFont typeface="Wingdings" pitchFamily="2" charset="2"/>
              <a:buChar char="Ø"/>
            </a:pPr>
            <a:r>
              <a:rPr lang="tr-TR" dirty="0" smtClean="0"/>
              <a:t>Düzenlenecek </a:t>
            </a:r>
            <a:r>
              <a:rPr lang="tr-TR" dirty="0"/>
              <a:t>raporların şekil, süre ve türlerine ilişkin hususlar</a:t>
            </a:r>
            <a:r>
              <a:rPr lang="tr-TR" dirty="0" smtClean="0"/>
              <a:t>,</a:t>
            </a:r>
          </a:p>
          <a:p>
            <a:pPr marL="393192" lvl="1" indent="0">
              <a:buNone/>
            </a:pPr>
            <a:r>
              <a:rPr lang="tr-TR" u="sng" dirty="0"/>
              <a:t>k</a:t>
            </a:r>
            <a:r>
              <a:rPr lang="tr-TR" u="sng" dirty="0" smtClean="0"/>
              <a:t>urul </a:t>
            </a:r>
            <a:r>
              <a:rPr lang="tr-TR" u="sng" dirty="0"/>
              <a:t>tarafından belirlenen muhasebe ve raporlama standartları çerçevesinde</a:t>
            </a:r>
            <a:r>
              <a:rPr lang="tr-TR" dirty="0"/>
              <a:t>, ilgili idarelerin de görüşü alınarak </a:t>
            </a:r>
            <a:r>
              <a:rPr lang="tr-TR" b="1" dirty="0"/>
              <a:t>Maliye Bakanlığınca </a:t>
            </a:r>
            <a:r>
              <a:rPr lang="tr-TR" dirty="0" smtClean="0"/>
              <a:t>belirlenmiş ve </a:t>
            </a:r>
            <a:r>
              <a:rPr lang="tr-TR" dirty="0"/>
              <a:t>Bakanlar Kurulu kararıyla yürürlüğe </a:t>
            </a:r>
            <a:r>
              <a:rPr lang="tr-TR" dirty="0" smtClean="0"/>
              <a:t>konulmuş yönetmelikle düzenlenmiştir</a:t>
            </a:r>
            <a:r>
              <a:rPr lang="tr-TR" dirty="0" smtClean="0"/>
              <a:t>. </a:t>
            </a:r>
            <a:r>
              <a:rPr lang="tr-TR" dirty="0" smtClean="0">
                <a:hlinkClick r:id="rId2" action="ppaction://hlinkfile"/>
              </a:rPr>
              <a:t>(?)</a:t>
            </a:r>
            <a:endParaRPr lang="tr-TR" dirty="0" smtClean="0"/>
          </a:p>
          <a:p>
            <a:pPr marL="393192" lvl="1" indent="0">
              <a:buNone/>
            </a:pPr>
            <a:endParaRPr lang="tr-TR" dirty="0"/>
          </a:p>
          <a:p>
            <a:pPr>
              <a:buFont typeface="Wingdings" pitchFamily="2" charset="2"/>
              <a:buChar char="Ø"/>
            </a:pPr>
            <a:r>
              <a:rPr lang="tr-TR" dirty="0" smtClean="0"/>
              <a:t>Muhasebe </a:t>
            </a:r>
            <a:r>
              <a:rPr lang="tr-TR" dirty="0"/>
              <a:t>işlemlerine, hesap planlarına ve işlemlerin muhasebeleştirilmesinde kullanılacak belgelerin şekil ve türlerine ilişkin düzenleme, </a:t>
            </a:r>
            <a:r>
              <a:rPr lang="tr-TR" dirty="0" smtClean="0"/>
              <a:t>Genel Yönetim Muhasebe  yönetmeliğe </a:t>
            </a:r>
            <a:r>
              <a:rPr lang="tr-TR" dirty="0"/>
              <a:t>uygun olarak, ilgili idarelerin görüşü alınmak suretiyle merkezî yönetim kapsamındaki kamu idareleri için Maliye </a:t>
            </a:r>
            <a:r>
              <a:rPr lang="tr-TR" dirty="0" smtClean="0"/>
              <a:t>Bakanlığınca hazırlanmıştır</a:t>
            </a:r>
            <a:r>
              <a:rPr lang="tr-TR" dirty="0"/>
              <a:t>. </a:t>
            </a:r>
            <a:r>
              <a:rPr lang="tr-TR" dirty="0" smtClean="0"/>
              <a:t> </a:t>
            </a:r>
            <a:r>
              <a:rPr lang="tr-TR" dirty="0" smtClean="0">
                <a:hlinkClick r:id="rId3" action="ppaction://hlinkfile"/>
              </a:rPr>
              <a:t>(?)</a:t>
            </a:r>
            <a:endParaRPr lang="tr-TR" dirty="0" smtClean="0"/>
          </a:p>
          <a:p>
            <a:pPr>
              <a:buFont typeface="Wingdings" pitchFamily="2" charset="2"/>
              <a:buChar char="Ø"/>
            </a:pPr>
            <a:endParaRPr lang="tr-TR" dirty="0"/>
          </a:p>
        </p:txBody>
      </p:sp>
    </p:spTree>
    <p:extLst>
      <p:ext uri="{BB962C8B-B14F-4D97-AF65-F5344CB8AC3E}">
        <p14:creationId xmlns:p14="http://schemas.microsoft.com/office/powerpoint/2010/main" val="119846091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i="1" dirty="0"/>
              <a:t>Kayıt zamanı</a:t>
            </a:r>
            <a:endParaRPr lang="tr-TR" dirty="0"/>
          </a:p>
        </p:txBody>
      </p:sp>
      <p:sp>
        <p:nvSpPr>
          <p:cNvPr id="3" name="İçerik Yer Tutucusu 2"/>
          <p:cNvSpPr>
            <a:spLocks noGrp="1"/>
          </p:cNvSpPr>
          <p:nvPr>
            <p:ph idx="1"/>
          </p:nvPr>
        </p:nvSpPr>
        <p:spPr/>
        <p:txBody>
          <a:bodyPr/>
          <a:lstStyle/>
          <a:p>
            <a:pPr marL="0" indent="0">
              <a:buNone/>
            </a:pPr>
            <a:endParaRPr lang="tr-TR" i="1" baseline="30000" dirty="0"/>
          </a:p>
          <a:p>
            <a:pPr marL="0" indent="0">
              <a:buNone/>
            </a:pPr>
            <a:r>
              <a:rPr lang="tr-TR" dirty="0" smtClean="0"/>
              <a:t>Bir </a:t>
            </a:r>
            <a:r>
              <a:rPr lang="tr-TR" dirty="0"/>
              <a:t>ekonomik değer yaratıldığında, başka bir şekle dönüştürüldüğünde, mübadeleye konu edildiğinde, el değiştirdiğinde veya yok olduğunda muhasebeleştirilir. Bütün malî işlemlerin muhasebeleştirilmesi ve her muhasebe kaydının belgeye dayanması şarttır. </a:t>
            </a:r>
          </a:p>
        </p:txBody>
      </p:sp>
    </p:spTree>
    <p:extLst>
      <p:ext uri="{BB962C8B-B14F-4D97-AF65-F5344CB8AC3E}">
        <p14:creationId xmlns:p14="http://schemas.microsoft.com/office/powerpoint/2010/main" val="324528685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a:bodyPr>
          <a:lstStyle/>
          <a:p>
            <a:pPr algn="ctr"/>
            <a:r>
              <a:rPr lang="tr-TR" sz="3200" b="1" i="1" dirty="0"/>
              <a:t>Kamu gelir ve giderlerinin yılı ve mahsup dönemi</a:t>
            </a:r>
            <a:endParaRPr lang="tr-TR" sz="3200" b="1" dirty="0"/>
          </a:p>
        </p:txBody>
      </p:sp>
      <p:sp>
        <p:nvSpPr>
          <p:cNvPr id="3" name="İçerik Yer Tutucusu 2"/>
          <p:cNvSpPr>
            <a:spLocks noGrp="1"/>
          </p:cNvSpPr>
          <p:nvPr>
            <p:ph idx="1"/>
          </p:nvPr>
        </p:nvSpPr>
        <p:spPr/>
        <p:txBody>
          <a:bodyPr>
            <a:normAutofit fontScale="85000" lnSpcReduction="20000"/>
          </a:bodyPr>
          <a:lstStyle/>
          <a:p>
            <a:pPr>
              <a:buFont typeface="Wingdings" pitchFamily="2" charset="2"/>
              <a:buChar char="Ø"/>
            </a:pPr>
            <a:r>
              <a:rPr lang="tr-TR" dirty="0" smtClean="0"/>
              <a:t>Kamu </a:t>
            </a:r>
            <a:r>
              <a:rPr lang="tr-TR" dirty="0"/>
              <a:t>gelir ve giderleri tahakkuk ettirildikleri malî yılın hesaplarında gösterilir. </a:t>
            </a:r>
            <a:endParaRPr lang="tr-TR" dirty="0" smtClean="0"/>
          </a:p>
          <a:p>
            <a:pPr>
              <a:buFont typeface="Wingdings" pitchFamily="2" charset="2"/>
              <a:buChar char="Ø"/>
            </a:pPr>
            <a:endParaRPr lang="tr-TR" dirty="0"/>
          </a:p>
          <a:p>
            <a:pPr>
              <a:buFont typeface="Wingdings" pitchFamily="2" charset="2"/>
              <a:buChar char="Ø"/>
            </a:pPr>
            <a:r>
              <a:rPr lang="tr-TR" dirty="0" smtClean="0"/>
              <a:t>Tahakkuk </a:t>
            </a:r>
            <a:r>
              <a:rPr lang="tr-TR" dirty="0"/>
              <a:t>ettirilecek giderler Devlet muhasebesi kayıtlarında </a:t>
            </a:r>
            <a:r>
              <a:rPr lang="tr-TR" dirty="0">
                <a:hlinkClick r:id="rId2" action="ppaction://hlinkfile"/>
              </a:rPr>
              <a:t>ekonomik sınıflandırma</a:t>
            </a:r>
            <a:r>
              <a:rPr lang="tr-TR" dirty="0"/>
              <a:t>nın dördüncü düzeyini de kapsayacak şekilde </a:t>
            </a:r>
            <a:r>
              <a:rPr lang="tr-TR" dirty="0" smtClean="0"/>
              <a:t>gösterilir.</a:t>
            </a:r>
          </a:p>
          <a:p>
            <a:pPr>
              <a:buFont typeface="Wingdings" pitchFamily="2" charset="2"/>
              <a:buChar char="Ø"/>
            </a:pPr>
            <a:endParaRPr lang="tr-TR" dirty="0"/>
          </a:p>
          <a:p>
            <a:pPr>
              <a:buFont typeface="Wingdings" pitchFamily="2" charset="2"/>
              <a:buChar char="Ø"/>
            </a:pPr>
            <a:r>
              <a:rPr lang="tr-TR" dirty="0" smtClean="0"/>
              <a:t>Bütçe </a:t>
            </a:r>
            <a:r>
              <a:rPr lang="tr-TR" dirty="0"/>
              <a:t>gelirleri tahsil edildiği, bütçe giderleri ise ödendiği yılda </a:t>
            </a:r>
            <a:r>
              <a:rPr lang="tr-TR" dirty="0" smtClean="0"/>
              <a:t>muhasebeleştirilir.</a:t>
            </a:r>
          </a:p>
          <a:p>
            <a:pPr>
              <a:buFont typeface="Wingdings" pitchFamily="2" charset="2"/>
              <a:buChar char="Ø"/>
            </a:pPr>
            <a:endParaRPr lang="tr-TR" dirty="0"/>
          </a:p>
          <a:p>
            <a:pPr>
              <a:buFont typeface="Wingdings" pitchFamily="2" charset="2"/>
              <a:buChar char="Ø"/>
            </a:pPr>
            <a:r>
              <a:rPr lang="tr-TR" dirty="0" smtClean="0"/>
              <a:t>Kamu </a:t>
            </a:r>
            <a:r>
              <a:rPr lang="tr-TR" dirty="0"/>
              <a:t>hesapları malî yıl esasına göre tutulur. Malî yılın bitimine kadar fiilen yapılmış olan ödemelerden mahsup edilememiş olanların, ödenekleri saklı tutulmak suretiyle, mahsup işlemleri malî yılın bitimini izleyen bir ay içinde yapılabilir. </a:t>
            </a:r>
          </a:p>
          <a:p>
            <a:endParaRPr lang="tr-TR" dirty="0"/>
          </a:p>
        </p:txBody>
      </p:sp>
    </p:spTree>
    <p:extLst>
      <p:ext uri="{BB962C8B-B14F-4D97-AF65-F5344CB8AC3E}">
        <p14:creationId xmlns:p14="http://schemas.microsoft.com/office/powerpoint/2010/main" val="3604922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908720"/>
            <a:ext cx="7772400" cy="1770472"/>
          </a:xfrm>
        </p:spPr>
        <p:txBody>
          <a:bodyPr/>
          <a:lstStyle/>
          <a:p>
            <a:pPr algn="ctr"/>
            <a:r>
              <a:rPr lang="tr-TR" dirty="0" smtClean="0"/>
              <a:t>KAMU HESAPLARI VE MALİ İSTATİSTİKLER</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smtClean="0"/>
              <a:t>Mali İstatistikler</a:t>
            </a:r>
            <a:endParaRPr lang="tr-TR" sz="4000" dirty="0"/>
          </a:p>
        </p:txBody>
      </p:sp>
    </p:spTree>
    <p:extLst>
      <p:ext uri="{BB962C8B-B14F-4D97-AF65-F5344CB8AC3E}">
        <p14:creationId xmlns:p14="http://schemas.microsoft.com/office/powerpoint/2010/main" val="106923174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i="1" dirty="0"/>
              <a:t>Malî </a:t>
            </a:r>
            <a:r>
              <a:rPr lang="tr-TR" sz="3600" b="1" i="1" dirty="0" smtClean="0"/>
              <a:t>İstatistiklerde Kapsam</a:t>
            </a:r>
            <a:r>
              <a:rPr lang="tr-TR" sz="3600" b="1" i="1" dirty="0"/>
              <a:t>, temel ilkeler ve kurumsal </a:t>
            </a:r>
            <a:r>
              <a:rPr lang="tr-TR" sz="3600" b="1" i="1" dirty="0" smtClean="0"/>
              <a:t>çevre</a:t>
            </a:r>
            <a:endParaRPr lang="tr-TR" sz="3600" b="1" dirty="0"/>
          </a:p>
        </p:txBody>
      </p:sp>
      <p:sp>
        <p:nvSpPr>
          <p:cNvPr id="3" name="İçerik Yer Tutucusu 2"/>
          <p:cNvSpPr>
            <a:spLocks noGrp="1"/>
          </p:cNvSpPr>
          <p:nvPr>
            <p:ph idx="1"/>
          </p:nvPr>
        </p:nvSpPr>
        <p:spPr>
          <a:xfrm>
            <a:off x="457200" y="2060848"/>
            <a:ext cx="8435280" cy="4608512"/>
          </a:xfrm>
        </p:spPr>
        <p:txBody>
          <a:bodyPr>
            <a:normAutofit fontScale="92500" lnSpcReduction="20000"/>
          </a:bodyPr>
          <a:lstStyle/>
          <a:p>
            <a:pPr>
              <a:buFont typeface="Wingdings" pitchFamily="2" charset="2"/>
              <a:buChar char="Ø"/>
            </a:pPr>
            <a:r>
              <a:rPr lang="tr-TR" dirty="0" smtClean="0"/>
              <a:t>Malî </a:t>
            </a:r>
            <a:r>
              <a:rPr lang="tr-TR" dirty="0"/>
              <a:t>istatistikler, genel yönetim kapsamındaki kamu idarelerinin </a:t>
            </a:r>
            <a:r>
              <a:rPr lang="tr-TR" b="1" dirty="0"/>
              <a:t>malî işlemlerini</a:t>
            </a:r>
            <a:r>
              <a:rPr lang="tr-TR" dirty="0"/>
              <a:t> kapsar</a:t>
            </a:r>
            <a:r>
              <a:rPr lang="tr-TR" dirty="0" smtClean="0"/>
              <a:t>.</a:t>
            </a:r>
          </a:p>
          <a:p>
            <a:pPr marL="0" indent="0">
              <a:buNone/>
            </a:pPr>
            <a:endParaRPr lang="tr-TR" dirty="0"/>
          </a:p>
          <a:p>
            <a:pPr>
              <a:buFont typeface="Wingdings" pitchFamily="2" charset="2"/>
              <a:buChar char="Ø"/>
            </a:pPr>
            <a:r>
              <a:rPr lang="tr-TR" dirty="0" smtClean="0"/>
              <a:t>Malî </a:t>
            </a:r>
            <a:r>
              <a:rPr lang="tr-TR" dirty="0"/>
              <a:t>istatistikler, uluslararası standartlara uygun </a:t>
            </a:r>
            <a:r>
              <a:rPr lang="tr-TR" dirty="0" smtClean="0"/>
              <a:t>olarak;</a:t>
            </a:r>
          </a:p>
          <a:p>
            <a:pPr lvl="1">
              <a:buFont typeface="Wingdings" pitchFamily="2" charset="2"/>
              <a:buChar char="Ø"/>
            </a:pPr>
            <a:r>
              <a:rPr lang="tr-TR" dirty="0" smtClean="0"/>
              <a:t>Bütünlük,</a:t>
            </a:r>
          </a:p>
          <a:p>
            <a:pPr lvl="1">
              <a:buFont typeface="Wingdings" pitchFamily="2" charset="2"/>
              <a:buChar char="Ø"/>
            </a:pPr>
            <a:r>
              <a:rPr lang="tr-TR" dirty="0" smtClean="0"/>
              <a:t>Güvenilirlik</a:t>
            </a:r>
            <a:r>
              <a:rPr lang="tr-TR" dirty="0"/>
              <a:t>, </a:t>
            </a:r>
            <a:endParaRPr lang="tr-TR" dirty="0" smtClean="0"/>
          </a:p>
          <a:p>
            <a:pPr lvl="1">
              <a:buFont typeface="Wingdings" pitchFamily="2" charset="2"/>
              <a:buChar char="Ø"/>
            </a:pPr>
            <a:r>
              <a:rPr lang="tr-TR" dirty="0" smtClean="0"/>
              <a:t>Kullanışlılık</a:t>
            </a:r>
            <a:r>
              <a:rPr lang="tr-TR" dirty="0"/>
              <a:t>, </a:t>
            </a:r>
            <a:endParaRPr lang="tr-TR" dirty="0" smtClean="0"/>
          </a:p>
          <a:p>
            <a:pPr lvl="1">
              <a:buFont typeface="Wingdings" pitchFamily="2" charset="2"/>
              <a:buChar char="Ø"/>
            </a:pPr>
            <a:r>
              <a:rPr lang="tr-TR" dirty="0" smtClean="0"/>
              <a:t>Yöntemsel geçerlilik,</a:t>
            </a:r>
          </a:p>
          <a:p>
            <a:pPr lvl="1">
              <a:buFont typeface="Wingdings" pitchFamily="2" charset="2"/>
              <a:buChar char="Ø"/>
            </a:pPr>
            <a:r>
              <a:rPr lang="tr-TR" dirty="0" smtClean="0"/>
              <a:t>Ulaşılabilirlik</a:t>
            </a:r>
          </a:p>
          <a:p>
            <a:pPr marL="393192" lvl="1" indent="0">
              <a:buNone/>
            </a:pPr>
            <a:r>
              <a:rPr lang="tr-TR" dirty="0" smtClean="0"/>
              <a:t>ilkeleri </a:t>
            </a:r>
            <a:r>
              <a:rPr lang="tr-TR" dirty="0"/>
              <a:t>çerçevesinde; yeterli mesleki eğitimi almış personel tarafından muhasebe kayıtlarındaki verilere dayanılarak ve istatistiksel yöntemler kullanılarak </a:t>
            </a:r>
            <a:r>
              <a:rPr lang="tr-TR" dirty="0" smtClean="0"/>
              <a:t>hazırlanır.</a:t>
            </a:r>
          </a:p>
          <a:p>
            <a:pPr marL="393192" lvl="1" indent="0">
              <a:buNone/>
            </a:pPr>
            <a:r>
              <a:rPr lang="tr-TR" dirty="0" smtClean="0"/>
              <a:t> </a:t>
            </a:r>
          </a:p>
        </p:txBody>
      </p:sp>
    </p:spTree>
    <p:extLst>
      <p:ext uri="{BB962C8B-B14F-4D97-AF65-F5344CB8AC3E}">
        <p14:creationId xmlns:p14="http://schemas.microsoft.com/office/powerpoint/2010/main" val="401354544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i="1" dirty="0"/>
              <a:t>Malî </a:t>
            </a:r>
            <a:r>
              <a:rPr lang="tr-TR" sz="3600" b="1" i="1" dirty="0" smtClean="0"/>
              <a:t>İstatistiklerde Kapsam</a:t>
            </a:r>
            <a:r>
              <a:rPr lang="tr-TR" sz="3600" b="1" i="1" dirty="0"/>
              <a:t>, temel ilkeler ve kurumsal </a:t>
            </a:r>
            <a:r>
              <a:rPr lang="tr-TR" sz="3600" b="1" i="1" dirty="0" smtClean="0"/>
              <a:t>çevre</a:t>
            </a:r>
            <a:endParaRPr lang="tr-TR" sz="3600" b="1" dirty="0"/>
          </a:p>
        </p:txBody>
      </p:sp>
      <p:sp>
        <p:nvSpPr>
          <p:cNvPr id="3" name="İçerik Yer Tutucusu 2"/>
          <p:cNvSpPr>
            <a:spLocks noGrp="1"/>
          </p:cNvSpPr>
          <p:nvPr>
            <p:ph idx="1"/>
          </p:nvPr>
        </p:nvSpPr>
        <p:spPr>
          <a:xfrm>
            <a:off x="457200" y="2204864"/>
            <a:ext cx="8435280" cy="4464496"/>
          </a:xfrm>
        </p:spPr>
        <p:txBody>
          <a:bodyPr>
            <a:normAutofit/>
          </a:bodyPr>
          <a:lstStyle/>
          <a:p>
            <a:pPr>
              <a:buFont typeface="Wingdings" pitchFamily="2" charset="2"/>
              <a:buChar char="Ø"/>
            </a:pPr>
            <a:r>
              <a:rPr lang="tr-TR" dirty="0" smtClean="0"/>
              <a:t>5018 sayılı </a:t>
            </a:r>
            <a:r>
              <a:rPr lang="tr-TR" dirty="0" smtClean="0"/>
              <a:t>Kanunda yer alan genel yönetim kapsamındaki kamu idareleri tanımına bağlı kalmaksızın; mali istatistiklerin derlenmesi amacıyla, uluslararası sınıflandırmalara uygun olarak, Kalkınma Bakanlığı, Hazine Müsteşarlığı, Türkiye Cumhuriyet Merkez Bankası ve Türkiye İstatistik Kurumunun da görüşünü almak suretiyle, ayrıca genel yönetim sektörü adıyla bir kapsam belirlemeye ve bu kapsamdaki kamu idarelerinin mali verilerini almaya Maliye Bakanlığı yetkilidir.</a:t>
            </a:r>
            <a:endParaRPr lang="tr-TR" dirty="0"/>
          </a:p>
        </p:txBody>
      </p:sp>
    </p:spTree>
    <p:extLst>
      <p:ext uri="{BB962C8B-B14F-4D97-AF65-F5344CB8AC3E}">
        <p14:creationId xmlns:p14="http://schemas.microsoft.com/office/powerpoint/2010/main" val="3616241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Autofit/>
          </a:bodyPr>
          <a:lstStyle/>
          <a:p>
            <a:pPr algn="ctr"/>
            <a:r>
              <a:rPr lang="tr-TR" sz="3000" b="1" i="1" dirty="0" smtClean="0"/>
              <a:t>Stratejik planlama ve performans esaslı bütçeleme</a:t>
            </a:r>
            <a:r>
              <a:rPr lang="tr-TR" sz="4000" i="1" dirty="0" smtClean="0"/>
              <a:t> </a:t>
            </a:r>
            <a:endParaRPr lang="tr-TR" sz="4000" dirty="0"/>
          </a:p>
        </p:txBody>
      </p:sp>
      <p:sp>
        <p:nvSpPr>
          <p:cNvPr id="3" name="2 İçerik Yer Tutucusu"/>
          <p:cNvSpPr>
            <a:spLocks noGrp="1"/>
          </p:cNvSpPr>
          <p:nvPr>
            <p:ph idx="1"/>
          </p:nvPr>
        </p:nvSpPr>
        <p:spPr>
          <a:xfrm>
            <a:off x="457200" y="1988840"/>
            <a:ext cx="8363272" cy="4608512"/>
          </a:xfrm>
        </p:spPr>
        <p:txBody>
          <a:bodyPr>
            <a:normAutofit/>
          </a:bodyPr>
          <a:lstStyle/>
          <a:p>
            <a:pPr>
              <a:buFont typeface="Wingdings" pitchFamily="2" charset="2"/>
              <a:buChar char="Ø"/>
            </a:pPr>
            <a:r>
              <a:rPr lang="tr-TR" dirty="0" smtClean="0">
                <a:solidFill>
                  <a:srgbClr val="FF0000"/>
                </a:solidFill>
              </a:rPr>
              <a:t>Kamu idareleri; </a:t>
            </a:r>
            <a:r>
              <a:rPr lang="tr-TR" dirty="0" smtClean="0"/>
              <a:t>kalkınma planları, programlar, ilgili</a:t>
            </a:r>
          </a:p>
          <a:p>
            <a:pPr>
              <a:buNone/>
            </a:pPr>
            <a:r>
              <a:rPr lang="tr-TR" dirty="0" smtClean="0"/>
              <a:t>mevzuat ve benimsedikleri temel ilkeler çerçevesinde; </a:t>
            </a:r>
          </a:p>
          <a:p>
            <a:pPr>
              <a:buFont typeface="Wingdings" pitchFamily="2" charset="2"/>
              <a:buChar char="ü"/>
            </a:pPr>
            <a:r>
              <a:rPr lang="tr-TR" dirty="0" smtClean="0"/>
              <a:t>Geleceğe ilişkin misyon ve vizyonlarını oluşturmak,  </a:t>
            </a:r>
          </a:p>
          <a:p>
            <a:pPr>
              <a:buFont typeface="Wingdings" pitchFamily="2" charset="2"/>
              <a:buChar char="ü"/>
            </a:pPr>
            <a:r>
              <a:rPr lang="tr-TR" dirty="0" smtClean="0"/>
              <a:t>Stratejik amaçlar ve ölçülebilir hedefler saptamak,</a:t>
            </a:r>
          </a:p>
          <a:p>
            <a:pPr>
              <a:buFont typeface="Wingdings" pitchFamily="2" charset="2"/>
              <a:buChar char="ü"/>
            </a:pPr>
            <a:r>
              <a:rPr lang="tr-TR" dirty="0" smtClean="0"/>
              <a:t>Performanslarını önceden belirlenmiş olan göstergeler doğrultusunda ölçmek</a:t>
            </a:r>
          </a:p>
          <a:p>
            <a:pPr>
              <a:buFont typeface="Wingdings" pitchFamily="2" charset="2"/>
              <a:buChar char="ü"/>
            </a:pPr>
            <a:r>
              <a:rPr lang="tr-TR" dirty="0" smtClean="0"/>
              <a:t>Sürecin izleme ve değerlendirmesini yapmak</a:t>
            </a:r>
          </a:p>
          <a:p>
            <a:pPr>
              <a:buNone/>
            </a:pPr>
            <a:r>
              <a:rPr lang="tr-TR" dirty="0" smtClean="0"/>
              <a:t>amacıyla katılımcı yöntemlerle stratejik plan hazırlarlar.</a:t>
            </a:r>
            <a:endParaRPr lang="tr-TR"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bodyPr>
          <a:lstStyle/>
          <a:p>
            <a:pPr algn="ctr"/>
            <a:r>
              <a:rPr lang="tr-TR" sz="3200" b="1" i="1" dirty="0"/>
              <a:t>Malî istatistiklerin hazırlanması ve </a:t>
            </a:r>
            <a:r>
              <a:rPr lang="tr-TR" sz="3200" b="1" i="1" dirty="0" smtClean="0"/>
              <a:t>açıklanması</a:t>
            </a:r>
            <a:endParaRPr lang="tr-TR" sz="3200" b="1" dirty="0"/>
          </a:p>
        </p:txBody>
      </p:sp>
      <p:sp>
        <p:nvSpPr>
          <p:cNvPr id="3" name="İçerik Yer Tutucusu 2"/>
          <p:cNvSpPr>
            <a:spLocks noGrp="1"/>
          </p:cNvSpPr>
          <p:nvPr>
            <p:ph idx="1"/>
          </p:nvPr>
        </p:nvSpPr>
        <p:spPr>
          <a:xfrm>
            <a:off x="457200" y="1556792"/>
            <a:ext cx="8435280" cy="4767808"/>
          </a:xfrm>
        </p:spPr>
        <p:txBody>
          <a:bodyPr>
            <a:normAutofit fontScale="92500" lnSpcReduction="10000"/>
          </a:bodyPr>
          <a:lstStyle/>
          <a:p>
            <a:pPr>
              <a:buFont typeface="Wingdings" pitchFamily="2" charset="2"/>
              <a:buChar char="Ø"/>
            </a:pPr>
            <a:r>
              <a:rPr lang="tr-TR" dirty="0" smtClean="0"/>
              <a:t>Merkezî </a:t>
            </a:r>
            <a:r>
              <a:rPr lang="tr-TR" dirty="0"/>
              <a:t>yönetim kapsamı dışındaki kamu idareleri malî istatistiklerini belirlenmiş ilkelere uygun olarak hazırlar ve belirlenen süreler içinde Maliye Bakanlığına gönderir. </a:t>
            </a:r>
            <a:endParaRPr lang="tr-TR" dirty="0" smtClean="0"/>
          </a:p>
          <a:p>
            <a:pPr>
              <a:buFont typeface="Wingdings" pitchFamily="2" charset="2"/>
              <a:buChar char="Ø"/>
            </a:pPr>
            <a:endParaRPr lang="tr-TR" dirty="0"/>
          </a:p>
          <a:p>
            <a:pPr>
              <a:buFont typeface="Wingdings" pitchFamily="2" charset="2"/>
              <a:buChar char="Ø"/>
            </a:pPr>
            <a:r>
              <a:rPr lang="tr-TR" dirty="0" smtClean="0"/>
              <a:t>Merkezî </a:t>
            </a:r>
            <a:r>
              <a:rPr lang="tr-TR" dirty="0"/>
              <a:t>yönetim kapsamındaki kamu idarelerine ait malî istatistikler, Maliye Bakanlığınca aylık olarak  yayımlanır</a:t>
            </a:r>
            <a:r>
              <a:rPr lang="tr-TR" dirty="0" smtClean="0"/>
              <a:t>.</a:t>
            </a:r>
          </a:p>
          <a:p>
            <a:pPr>
              <a:buFont typeface="Wingdings" pitchFamily="2" charset="2"/>
              <a:buChar char="Ø"/>
            </a:pPr>
            <a:endParaRPr lang="tr-TR" dirty="0"/>
          </a:p>
          <a:p>
            <a:pPr>
              <a:buFont typeface="Wingdings" pitchFamily="2" charset="2"/>
              <a:buChar char="Ø"/>
            </a:pPr>
            <a:r>
              <a:rPr lang="tr-TR" dirty="0" smtClean="0"/>
              <a:t> </a:t>
            </a:r>
            <a:r>
              <a:rPr lang="tr-TR" dirty="0"/>
              <a:t>Sosyal güvenlik kurumları ve mahallî idarelere ait malî istatistikler ile merkezî yönetim kapsamındaki kamu idarelerine ait malî istatistikler Maliye </a:t>
            </a:r>
            <a:r>
              <a:rPr lang="tr-TR" dirty="0" smtClean="0"/>
              <a:t>Bakanlığınca derlenip birleştirilerek</a:t>
            </a:r>
            <a:r>
              <a:rPr lang="tr-TR" dirty="0"/>
              <a:t>, genel yönetim kapsamındaki kamu idarelerine ait malî istatistikler elde edilir ve üçer aylık dönemler itibarıyla yayımlanır</a:t>
            </a:r>
            <a:r>
              <a:rPr lang="tr-TR" dirty="0" smtClean="0"/>
              <a:t>.</a:t>
            </a:r>
          </a:p>
          <a:p>
            <a:pPr>
              <a:buFont typeface="Wingdings" pitchFamily="2" charset="2"/>
              <a:buChar char="Ø"/>
            </a:pPr>
            <a:endParaRPr lang="tr-TR" dirty="0"/>
          </a:p>
          <a:p>
            <a:endParaRPr lang="tr-TR" dirty="0"/>
          </a:p>
        </p:txBody>
      </p:sp>
    </p:spTree>
    <p:extLst>
      <p:ext uri="{BB962C8B-B14F-4D97-AF65-F5344CB8AC3E}">
        <p14:creationId xmlns:p14="http://schemas.microsoft.com/office/powerpoint/2010/main" val="282496770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bodyPr>
          <a:lstStyle/>
          <a:p>
            <a:pPr algn="ctr"/>
            <a:r>
              <a:rPr lang="tr-TR" sz="3200" b="1" i="1" dirty="0"/>
              <a:t>Malî istatistiklerin hazırlanması ve </a:t>
            </a:r>
            <a:r>
              <a:rPr lang="tr-TR" sz="3200" b="1" i="1" dirty="0" smtClean="0"/>
              <a:t>açıklanması</a:t>
            </a:r>
            <a:endParaRPr lang="tr-TR" sz="3200" b="1" dirty="0"/>
          </a:p>
        </p:txBody>
      </p:sp>
      <p:sp>
        <p:nvSpPr>
          <p:cNvPr id="3" name="İçerik Yer Tutucusu 2"/>
          <p:cNvSpPr>
            <a:spLocks noGrp="1"/>
          </p:cNvSpPr>
          <p:nvPr>
            <p:ph idx="1"/>
          </p:nvPr>
        </p:nvSpPr>
        <p:spPr>
          <a:xfrm>
            <a:off x="457200" y="1556792"/>
            <a:ext cx="8435280" cy="4767808"/>
          </a:xfrm>
        </p:spPr>
        <p:txBody>
          <a:bodyPr>
            <a:normAutofit/>
          </a:bodyPr>
          <a:lstStyle/>
          <a:p>
            <a:pPr>
              <a:buFont typeface="Wingdings" pitchFamily="2" charset="2"/>
              <a:buChar char="Ø"/>
            </a:pPr>
            <a:r>
              <a:rPr lang="tr-TR" dirty="0" smtClean="0"/>
              <a:t>Mali </a:t>
            </a:r>
            <a:r>
              <a:rPr lang="tr-TR" dirty="0"/>
              <a:t>istatistiklerine esas verilerini süresinde göndermeyenlere Maliye Bakanlığınca bir ay ek süre verilir. Ek süre sonunda da verilerin gönderilmemesi halinde, Maliye Bakanlığının talebi üzerine, ilgili kamu idaresinin üst yöneticileri tarafından </a:t>
            </a:r>
            <a:r>
              <a:rPr lang="tr-TR" b="1" dirty="0"/>
              <a:t>mali hizmetler birimi yöneticisi ile muhasebe yetkilisine</a:t>
            </a:r>
            <a:r>
              <a:rPr lang="tr-TR" dirty="0"/>
              <a:t>, </a:t>
            </a:r>
            <a:r>
              <a:rPr lang="tr-TR" b="1" dirty="0"/>
              <a:t>her türlü aylık, ödenek, zam ve tazminat dâhil yapılan bir aylık net ödemeler toplamı tutarında idari para cezası verilir. </a:t>
            </a:r>
            <a:r>
              <a:rPr lang="tr-TR" dirty="0"/>
              <a:t>İdari para cezası uygulanmış olması bilgi verme yükümlülüğünü ortadan kaldırmaz</a:t>
            </a:r>
            <a:r>
              <a:rPr lang="tr-TR" dirty="0" smtClean="0"/>
              <a:t>.</a:t>
            </a:r>
            <a:endParaRPr lang="tr-TR" dirty="0"/>
          </a:p>
          <a:p>
            <a:endParaRPr lang="tr-TR" dirty="0"/>
          </a:p>
        </p:txBody>
      </p:sp>
    </p:spTree>
    <p:extLst>
      <p:ext uri="{BB962C8B-B14F-4D97-AF65-F5344CB8AC3E}">
        <p14:creationId xmlns:p14="http://schemas.microsoft.com/office/powerpoint/2010/main" val="41719422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sz="4400" b="1" i="1" dirty="0"/>
              <a:t>Malî istatistiklerin değerlendirilmesi</a:t>
            </a:r>
            <a:endParaRPr lang="tr-TR" sz="4400" b="1" dirty="0"/>
          </a:p>
        </p:txBody>
      </p:sp>
      <p:sp>
        <p:nvSpPr>
          <p:cNvPr id="3" name="İçerik Yer Tutucusu 2"/>
          <p:cNvSpPr>
            <a:spLocks noGrp="1"/>
          </p:cNvSpPr>
          <p:nvPr>
            <p:ph idx="1"/>
          </p:nvPr>
        </p:nvSpPr>
        <p:spPr>
          <a:xfrm>
            <a:off x="179512" y="1484784"/>
            <a:ext cx="8640960" cy="5040560"/>
          </a:xfrm>
        </p:spPr>
        <p:txBody>
          <a:bodyPr>
            <a:normAutofit/>
          </a:bodyPr>
          <a:lstStyle/>
          <a:p>
            <a:pPr>
              <a:buFont typeface="Wingdings" pitchFamily="2" charset="2"/>
              <a:buChar char="Ø"/>
            </a:pPr>
            <a:r>
              <a:rPr lang="tr-TR" dirty="0" smtClean="0"/>
              <a:t>Bir </a:t>
            </a:r>
            <a:r>
              <a:rPr lang="tr-TR" dirty="0"/>
              <a:t>yıla ait malî istatistikler izleyen yılın </a:t>
            </a:r>
            <a:r>
              <a:rPr lang="tr-TR" b="1" dirty="0"/>
              <a:t>Mart ayı içinde</a:t>
            </a:r>
            <a:r>
              <a:rPr lang="tr-TR" dirty="0"/>
              <a:t>; </a:t>
            </a:r>
            <a:endParaRPr lang="tr-TR" dirty="0" smtClean="0"/>
          </a:p>
          <a:p>
            <a:pPr lvl="1">
              <a:buFont typeface="Wingdings" pitchFamily="2" charset="2"/>
              <a:buChar char="Ø"/>
            </a:pPr>
            <a:r>
              <a:rPr lang="tr-TR" dirty="0" smtClean="0"/>
              <a:t>hazırlanma</a:t>
            </a:r>
            <a:r>
              <a:rPr lang="tr-TR" dirty="0"/>
              <a:t>, </a:t>
            </a:r>
            <a:endParaRPr lang="tr-TR" dirty="0" smtClean="0"/>
          </a:p>
          <a:p>
            <a:pPr lvl="1">
              <a:buFont typeface="Wingdings" pitchFamily="2" charset="2"/>
              <a:buChar char="Ø"/>
            </a:pPr>
            <a:r>
              <a:rPr lang="tr-TR" dirty="0" smtClean="0"/>
              <a:t>yayımlanma</a:t>
            </a:r>
            <a:r>
              <a:rPr lang="tr-TR" dirty="0"/>
              <a:t>, </a:t>
            </a:r>
            <a:endParaRPr lang="tr-TR" dirty="0" smtClean="0"/>
          </a:p>
          <a:p>
            <a:pPr lvl="1">
              <a:buFont typeface="Wingdings" pitchFamily="2" charset="2"/>
              <a:buChar char="Ø"/>
            </a:pPr>
            <a:r>
              <a:rPr lang="tr-TR" dirty="0" smtClean="0"/>
              <a:t>doğruluk</a:t>
            </a:r>
            <a:r>
              <a:rPr lang="tr-TR" dirty="0"/>
              <a:t>, </a:t>
            </a:r>
            <a:endParaRPr lang="tr-TR" dirty="0" smtClean="0"/>
          </a:p>
          <a:p>
            <a:pPr lvl="1">
              <a:buFont typeface="Wingdings" pitchFamily="2" charset="2"/>
              <a:buChar char="Ø"/>
            </a:pPr>
            <a:r>
              <a:rPr lang="tr-TR" dirty="0" smtClean="0"/>
              <a:t>güvenilirlik,</a:t>
            </a:r>
          </a:p>
          <a:p>
            <a:pPr lvl="1">
              <a:buFont typeface="Wingdings" pitchFamily="2" charset="2"/>
              <a:buChar char="Ø"/>
            </a:pPr>
            <a:r>
              <a:rPr lang="tr-TR" dirty="0" smtClean="0"/>
              <a:t>önceden </a:t>
            </a:r>
            <a:r>
              <a:rPr lang="tr-TR" dirty="0"/>
              <a:t>belirlenmiş standartlara </a:t>
            </a:r>
            <a:r>
              <a:rPr lang="tr-TR" dirty="0" smtClean="0"/>
              <a:t>uygunluk, </a:t>
            </a:r>
          </a:p>
          <a:p>
            <a:pPr marL="393192" lvl="1" indent="0">
              <a:buNone/>
            </a:pPr>
            <a:r>
              <a:rPr lang="tr-TR" dirty="0" smtClean="0"/>
              <a:t>bakımından </a:t>
            </a:r>
            <a:r>
              <a:rPr lang="tr-TR" dirty="0">
                <a:solidFill>
                  <a:srgbClr val="FF0000"/>
                </a:solidFill>
              </a:rPr>
              <a:t>Sayıştay</a:t>
            </a:r>
            <a:r>
              <a:rPr lang="tr-TR" dirty="0"/>
              <a:t> tarafından değerlendirilir ve bu amaçla düzenlenen </a:t>
            </a:r>
            <a:r>
              <a:rPr lang="tr-TR" dirty="0">
                <a:solidFill>
                  <a:srgbClr val="FF0000"/>
                </a:solidFill>
              </a:rPr>
              <a:t>değerlendirme raporu </a:t>
            </a:r>
            <a:r>
              <a:rPr lang="tr-TR" b="1" dirty="0"/>
              <a:t>Türkiye Büyük Millet Meclisine ve Maliye Bakanlığına</a:t>
            </a:r>
            <a:r>
              <a:rPr lang="tr-TR" dirty="0"/>
              <a:t> gönderilir. Bu raporda yer alan değerlendirmelere ilişkin olarak Maliye Bakanı gerekli önlemleri alır. </a:t>
            </a:r>
          </a:p>
          <a:p>
            <a:endParaRPr lang="tr-TR" dirty="0"/>
          </a:p>
        </p:txBody>
      </p:sp>
    </p:spTree>
    <p:extLst>
      <p:ext uri="{BB962C8B-B14F-4D97-AF65-F5344CB8AC3E}">
        <p14:creationId xmlns:p14="http://schemas.microsoft.com/office/powerpoint/2010/main" val="15951206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908720"/>
            <a:ext cx="7772400" cy="1770472"/>
          </a:xfrm>
        </p:spPr>
        <p:txBody>
          <a:bodyPr/>
          <a:lstStyle/>
          <a:p>
            <a:pPr algn="ctr"/>
            <a:r>
              <a:rPr lang="tr-TR" dirty="0" smtClean="0"/>
              <a:t>İÇ KONTROL SİSTEMİ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endParaRPr lang="tr-TR" sz="4000" dirty="0"/>
          </a:p>
        </p:txBody>
      </p:sp>
    </p:spTree>
    <p:extLst>
      <p:ext uri="{BB962C8B-B14F-4D97-AF65-F5344CB8AC3E}">
        <p14:creationId xmlns:p14="http://schemas.microsoft.com/office/powerpoint/2010/main" val="106923174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fontScale="90000"/>
          </a:bodyPr>
          <a:lstStyle/>
          <a:p>
            <a:pPr algn="ctr"/>
            <a:r>
              <a:rPr lang="tr-TR" i="1" dirty="0"/>
              <a:t>İç kontrolün </a:t>
            </a:r>
            <a:r>
              <a:rPr lang="tr-TR" i="1" dirty="0" smtClean="0"/>
              <a:t>tanımı</a:t>
            </a:r>
            <a:endParaRPr lang="tr-TR" i="1" dirty="0"/>
          </a:p>
        </p:txBody>
      </p:sp>
      <p:sp>
        <p:nvSpPr>
          <p:cNvPr id="3" name="İçerik Yer Tutucusu 2"/>
          <p:cNvSpPr>
            <a:spLocks noGrp="1"/>
          </p:cNvSpPr>
          <p:nvPr>
            <p:ph idx="1"/>
          </p:nvPr>
        </p:nvSpPr>
        <p:spPr>
          <a:xfrm>
            <a:off x="457200" y="1484784"/>
            <a:ext cx="8435280" cy="5040560"/>
          </a:xfrm>
        </p:spPr>
        <p:txBody>
          <a:bodyPr>
            <a:normAutofit fontScale="77500" lnSpcReduction="20000"/>
          </a:bodyPr>
          <a:lstStyle/>
          <a:p>
            <a:pPr marL="0" indent="0">
              <a:buNone/>
            </a:pPr>
            <a:r>
              <a:rPr lang="tr-TR" b="1" dirty="0" smtClean="0">
                <a:solidFill>
                  <a:srgbClr val="FF0000"/>
                </a:solidFill>
              </a:rPr>
              <a:t>İç </a:t>
            </a:r>
            <a:r>
              <a:rPr lang="tr-TR" b="1" dirty="0">
                <a:solidFill>
                  <a:srgbClr val="FF0000"/>
                </a:solidFill>
              </a:rPr>
              <a:t>kontrol; </a:t>
            </a:r>
            <a:endParaRPr lang="tr-TR" b="1" dirty="0" smtClean="0">
              <a:solidFill>
                <a:srgbClr val="FF0000"/>
              </a:solidFill>
            </a:endParaRPr>
          </a:p>
          <a:p>
            <a:pPr lvl="1">
              <a:buFont typeface="Wingdings" pitchFamily="2" charset="2"/>
              <a:buChar char="Ø"/>
            </a:pPr>
            <a:r>
              <a:rPr lang="tr-TR" dirty="0"/>
              <a:t>İ</a:t>
            </a:r>
            <a:r>
              <a:rPr lang="tr-TR" dirty="0" smtClean="0"/>
              <a:t>darenin </a:t>
            </a:r>
            <a:r>
              <a:rPr lang="tr-TR" dirty="0"/>
              <a:t>amaçlarına</a:t>
            </a:r>
            <a:r>
              <a:rPr lang="tr-TR" dirty="0" smtClean="0"/>
              <a:t>,</a:t>
            </a:r>
          </a:p>
          <a:p>
            <a:pPr lvl="1">
              <a:buFont typeface="Wingdings" pitchFamily="2" charset="2"/>
              <a:buChar char="Ø"/>
            </a:pPr>
            <a:r>
              <a:rPr lang="tr-TR" dirty="0" smtClean="0"/>
              <a:t>Belirlenmiş politikalara,</a:t>
            </a:r>
          </a:p>
          <a:p>
            <a:pPr lvl="1">
              <a:buFont typeface="Wingdings" pitchFamily="2" charset="2"/>
              <a:buChar char="Ø"/>
            </a:pPr>
            <a:r>
              <a:rPr lang="tr-TR" dirty="0" smtClean="0"/>
              <a:t>Mevzuata</a:t>
            </a:r>
          </a:p>
          <a:p>
            <a:pPr marL="0" indent="0">
              <a:buNone/>
            </a:pPr>
            <a:r>
              <a:rPr lang="tr-TR" dirty="0" smtClean="0"/>
              <a:t>uygun </a:t>
            </a:r>
            <a:r>
              <a:rPr lang="tr-TR" dirty="0" smtClean="0"/>
              <a:t>olarak;</a:t>
            </a:r>
            <a:endParaRPr lang="tr-TR" dirty="0" smtClean="0"/>
          </a:p>
          <a:p>
            <a:pPr lvl="1">
              <a:buFont typeface="Wingdings" pitchFamily="2" charset="2"/>
              <a:buChar char="Ø"/>
            </a:pPr>
            <a:r>
              <a:rPr lang="tr-TR" dirty="0" smtClean="0"/>
              <a:t>faaliyetlerin </a:t>
            </a:r>
            <a:r>
              <a:rPr lang="tr-TR" dirty="0" smtClean="0"/>
              <a:t>etkili</a:t>
            </a:r>
            <a:r>
              <a:rPr lang="tr-TR" dirty="0" smtClean="0"/>
              <a:t>, ekonomik, verimli </a:t>
            </a:r>
            <a:r>
              <a:rPr lang="tr-TR" dirty="0"/>
              <a:t>bir şekilde yürütülmesini</a:t>
            </a:r>
            <a:r>
              <a:rPr lang="tr-TR" dirty="0" smtClean="0"/>
              <a:t>,</a:t>
            </a:r>
          </a:p>
          <a:p>
            <a:pPr lvl="1">
              <a:buFont typeface="Wingdings" pitchFamily="2" charset="2"/>
              <a:buChar char="Ø"/>
            </a:pPr>
            <a:r>
              <a:rPr lang="tr-TR" dirty="0" smtClean="0"/>
              <a:t>varlık </a:t>
            </a:r>
            <a:r>
              <a:rPr lang="tr-TR" dirty="0"/>
              <a:t>ve kaynakların korunmasını</a:t>
            </a:r>
            <a:r>
              <a:rPr lang="tr-TR" dirty="0" smtClean="0"/>
              <a:t>,</a:t>
            </a:r>
          </a:p>
          <a:p>
            <a:pPr lvl="1">
              <a:buFont typeface="Wingdings" pitchFamily="2" charset="2"/>
              <a:buChar char="Ø"/>
            </a:pPr>
            <a:r>
              <a:rPr lang="tr-TR" dirty="0" smtClean="0"/>
              <a:t>muhasebe </a:t>
            </a:r>
            <a:r>
              <a:rPr lang="tr-TR" dirty="0"/>
              <a:t>kayıtlarının doğru ve tam olarak tutulmasını</a:t>
            </a:r>
            <a:r>
              <a:rPr lang="tr-TR" dirty="0" smtClean="0"/>
              <a:t>,</a:t>
            </a:r>
          </a:p>
          <a:p>
            <a:pPr lvl="1">
              <a:buFont typeface="Wingdings" pitchFamily="2" charset="2"/>
              <a:buChar char="Ø"/>
            </a:pPr>
            <a:r>
              <a:rPr lang="tr-TR" dirty="0" smtClean="0"/>
              <a:t>malî </a:t>
            </a:r>
            <a:r>
              <a:rPr lang="tr-TR" dirty="0"/>
              <a:t>bilgi ve yönetim bilgisinin zamanında ve güvenilir olarak </a:t>
            </a:r>
            <a:r>
              <a:rPr lang="tr-TR" dirty="0" smtClean="0"/>
              <a:t>üretilmesini,</a:t>
            </a:r>
          </a:p>
          <a:p>
            <a:pPr marL="393192" lvl="1" indent="0">
              <a:buNone/>
            </a:pPr>
            <a:r>
              <a:rPr lang="tr-TR" dirty="0" smtClean="0"/>
              <a:t>sağlamak </a:t>
            </a:r>
            <a:r>
              <a:rPr lang="tr-TR" dirty="0"/>
              <a:t>üzere idare tarafından </a:t>
            </a:r>
            <a:r>
              <a:rPr lang="tr-TR" dirty="0" smtClean="0"/>
              <a:t>oluşturulan;</a:t>
            </a:r>
          </a:p>
          <a:p>
            <a:pPr lvl="1">
              <a:buFont typeface="Wingdings" pitchFamily="2" charset="2"/>
              <a:buChar char="ü"/>
            </a:pPr>
            <a:r>
              <a:rPr lang="tr-TR" b="1" dirty="0" smtClean="0"/>
              <a:t>organizasyon</a:t>
            </a:r>
            <a:r>
              <a:rPr lang="tr-TR" dirty="0" smtClean="0"/>
              <a:t>,</a:t>
            </a:r>
          </a:p>
          <a:p>
            <a:pPr lvl="1">
              <a:buFont typeface="Wingdings" pitchFamily="2" charset="2"/>
              <a:buChar char="ü"/>
            </a:pPr>
            <a:r>
              <a:rPr lang="tr-TR" dirty="0" smtClean="0"/>
              <a:t> </a:t>
            </a:r>
            <a:r>
              <a:rPr lang="tr-TR" b="1" dirty="0" smtClean="0"/>
              <a:t>yöntem</a:t>
            </a:r>
          </a:p>
          <a:p>
            <a:pPr lvl="1">
              <a:buFont typeface="Wingdings" pitchFamily="2" charset="2"/>
              <a:buChar char="ü"/>
            </a:pPr>
            <a:r>
              <a:rPr lang="tr-TR" b="1" dirty="0" smtClean="0"/>
              <a:t>süreç</a:t>
            </a:r>
          </a:p>
          <a:p>
            <a:pPr lvl="1">
              <a:buFont typeface="Wingdings" pitchFamily="2" charset="2"/>
              <a:buChar char="ü"/>
            </a:pPr>
            <a:r>
              <a:rPr lang="tr-TR" b="1" dirty="0" smtClean="0"/>
              <a:t>iç denetim</a:t>
            </a:r>
          </a:p>
          <a:p>
            <a:pPr lvl="1">
              <a:buFont typeface="Wingdings" pitchFamily="2" charset="2"/>
              <a:buChar char="ü"/>
            </a:pPr>
            <a:r>
              <a:rPr lang="tr-TR" b="1" dirty="0" smtClean="0"/>
              <a:t>malî </a:t>
            </a:r>
            <a:r>
              <a:rPr lang="tr-TR" b="1" dirty="0"/>
              <a:t>ve diğer </a:t>
            </a:r>
            <a:r>
              <a:rPr lang="tr-TR" b="1" dirty="0" smtClean="0"/>
              <a:t>kontroller</a:t>
            </a:r>
          </a:p>
          <a:p>
            <a:pPr marL="393192" lvl="1" indent="0">
              <a:buNone/>
            </a:pPr>
            <a:r>
              <a:rPr lang="tr-TR" b="1" dirty="0" smtClean="0"/>
              <a:t> </a:t>
            </a:r>
            <a:r>
              <a:rPr lang="tr-TR" b="1" dirty="0"/>
              <a:t>bütünüdür</a:t>
            </a:r>
            <a:r>
              <a:rPr lang="tr-TR" b="1" dirty="0" smtClean="0"/>
              <a:t>.</a:t>
            </a:r>
            <a:endParaRPr lang="tr-TR" dirty="0"/>
          </a:p>
        </p:txBody>
      </p:sp>
    </p:spTree>
    <p:extLst>
      <p:ext uri="{BB962C8B-B14F-4D97-AF65-F5344CB8AC3E}">
        <p14:creationId xmlns:p14="http://schemas.microsoft.com/office/powerpoint/2010/main" val="278696688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lstStyle/>
          <a:p>
            <a:pPr algn="ctr"/>
            <a:r>
              <a:rPr lang="tr-TR" i="1" dirty="0"/>
              <a:t>İç </a:t>
            </a:r>
            <a:r>
              <a:rPr lang="tr-TR" i="1" dirty="0" smtClean="0"/>
              <a:t>kontrol standartları</a:t>
            </a:r>
            <a:endParaRPr lang="tr-TR" dirty="0"/>
          </a:p>
        </p:txBody>
      </p:sp>
      <p:sp>
        <p:nvSpPr>
          <p:cNvPr id="3" name="İçerik Yer Tutucusu 2"/>
          <p:cNvSpPr>
            <a:spLocks noGrp="1"/>
          </p:cNvSpPr>
          <p:nvPr>
            <p:ph idx="1"/>
          </p:nvPr>
        </p:nvSpPr>
        <p:spPr/>
        <p:txBody>
          <a:bodyPr/>
          <a:lstStyle/>
          <a:p>
            <a:pPr marL="393192" lvl="1" indent="0">
              <a:buNone/>
            </a:pPr>
            <a:endParaRPr lang="tr-TR" dirty="0" smtClean="0"/>
          </a:p>
          <a:p>
            <a:pPr marL="393192" lvl="1" indent="0">
              <a:buNone/>
            </a:pPr>
            <a:endParaRPr lang="tr-TR" dirty="0"/>
          </a:p>
          <a:p>
            <a:pPr marL="393192" lvl="1" indent="0">
              <a:buNone/>
            </a:pPr>
            <a:r>
              <a:rPr lang="tr-TR" dirty="0" smtClean="0"/>
              <a:t>Malî </a:t>
            </a:r>
            <a:r>
              <a:rPr lang="tr-TR" dirty="0"/>
              <a:t>yönetim ve iç kontrol süreçlerine ilişkin standartlar ve yöntemler Maliye </a:t>
            </a:r>
            <a:r>
              <a:rPr lang="tr-TR" dirty="0" smtClean="0"/>
              <a:t>Bakanlığınca belirlenir</a:t>
            </a:r>
            <a:r>
              <a:rPr lang="tr-TR" dirty="0"/>
              <a:t>, geliştirilir ve uyumlaştırılır</a:t>
            </a:r>
            <a:r>
              <a:rPr lang="tr-TR" dirty="0" smtClean="0"/>
              <a:t>.   </a:t>
            </a:r>
            <a:r>
              <a:rPr lang="tr-TR" dirty="0" smtClean="0">
                <a:hlinkClick r:id="rId2" action="ppaction://hlinkfile"/>
              </a:rPr>
              <a:t>(?) </a:t>
            </a:r>
            <a:endParaRPr lang="tr-TR" dirty="0"/>
          </a:p>
        </p:txBody>
      </p:sp>
    </p:spTree>
    <p:extLst>
      <p:ext uri="{BB962C8B-B14F-4D97-AF65-F5344CB8AC3E}">
        <p14:creationId xmlns:p14="http://schemas.microsoft.com/office/powerpoint/2010/main" val="190059014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İç kontrolün amacı</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İç </a:t>
            </a:r>
            <a:r>
              <a:rPr lang="tr-TR" dirty="0"/>
              <a:t>kontrolün amacı</a:t>
            </a:r>
            <a:r>
              <a:rPr lang="tr-TR" dirty="0" smtClean="0"/>
              <a:t>; </a:t>
            </a:r>
            <a:endParaRPr lang="tr-TR" dirty="0"/>
          </a:p>
          <a:p>
            <a:pPr>
              <a:buFont typeface="Wingdings" pitchFamily="2" charset="2"/>
              <a:buChar char="Ø"/>
            </a:pPr>
            <a:r>
              <a:rPr lang="tr-TR" dirty="0" smtClean="0"/>
              <a:t>Kamu </a:t>
            </a:r>
            <a:r>
              <a:rPr lang="tr-TR" dirty="0"/>
              <a:t>gelir, gider, varlık ve yükümlülüklerinin etkili, ekonomik ve verimli bir şekilde </a:t>
            </a:r>
            <a:r>
              <a:rPr lang="tr-TR" dirty="0" smtClean="0"/>
              <a:t>yönetilmesini,</a:t>
            </a:r>
            <a:endParaRPr lang="tr-TR" b="1" dirty="0"/>
          </a:p>
          <a:p>
            <a:pPr>
              <a:buFont typeface="Wingdings" pitchFamily="2" charset="2"/>
              <a:buChar char="Ø"/>
            </a:pPr>
            <a:r>
              <a:rPr lang="tr-TR" dirty="0" smtClean="0"/>
              <a:t>Kamu </a:t>
            </a:r>
            <a:r>
              <a:rPr lang="tr-TR" dirty="0"/>
              <a:t>idarelerinin kanunlara ve diğer düzenlemelere uygun olarak faaliyet göstermesini, </a:t>
            </a:r>
            <a:endParaRPr lang="tr-TR" dirty="0" smtClean="0"/>
          </a:p>
          <a:p>
            <a:pPr>
              <a:buFont typeface="Wingdings" pitchFamily="2" charset="2"/>
              <a:buChar char="Ø"/>
            </a:pPr>
            <a:r>
              <a:rPr lang="tr-TR" dirty="0" smtClean="0"/>
              <a:t>Her </a:t>
            </a:r>
            <a:r>
              <a:rPr lang="tr-TR" dirty="0"/>
              <a:t>türlü malî karar ve işlemlerde usulsüzlük ve yolsuzluğun önlenmesini, </a:t>
            </a:r>
            <a:endParaRPr lang="tr-TR" dirty="0" smtClean="0"/>
          </a:p>
          <a:p>
            <a:pPr>
              <a:buFont typeface="Wingdings" pitchFamily="2" charset="2"/>
              <a:buChar char="Ø"/>
            </a:pPr>
            <a:r>
              <a:rPr lang="tr-TR" dirty="0" smtClean="0"/>
              <a:t>Karar </a:t>
            </a:r>
            <a:r>
              <a:rPr lang="tr-TR" dirty="0"/>
              <a:t>oluşturmak ve izlemek için düzenli, zamanında ve güvenilir rapor ve bilgi edinilmesini, </a:t>
            </a:r>
            <a:endParaRPr lang="tr-TR" dirty="0" smtClean="0"/>
          </a:p>
          <a:p>
            <a:pPr>
              <a:buFont typeface="Wingdings" pitchFamily="2" charset="2"/>
              <a:buChar char="Ø"/>
            </a:pPr>
            <a:r>
              <a:rPr lang="tr-TR" dirty="0" smtClean="0"/>
              <a:t>Varlıkların </a:t>
            </a:r>
            <a:r>
              <a:rPr lang="tr-TR" dirty="0"/>
              <a:t>kötüye kullanılması ve israfını önlemek ve kayıplara karşı korunmasını,</a:t>
            </a:r>
          </a:p>
          <a:p>
            <a:pPr marL="0" indent="0">
              <a:buNone/>
            </a:pPr>
            <a:r>
              <a:rPr lang="tr-TR" dirty="0" smtClean="0"/>
              <a:t>sağlamaktır</a:t>
            </a:r>
            <a:r>
              <a:rPr lang="tr-TR" dirty="0"/>
              <a:t>. </a:t>
            </a:r>
          </a:p>
        </p:txBody>
      </p:sp>
    </p:spTree>
    <p:extLst>
      <p:ext uri="{BB962C8B-B14F-4D97-AF65-F5344CB8AC3E}">
        <p14:creationId xmlns:p14="http://schemas.microsoft.com/office/powerpoint/2010/main" val="219722068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Kontrolün yapısı ve </a:t>
            </a:r>
            <a:r>
              <a:rPr lang="tr-TR" i="1" dirty="0" smtClean="0"/>
              <a:t>işleyişi</a:t>
            </a:r>
            <a:endParaRPr lang="tr-TR" dirty="0"/>
          </a:p>
        </p:txBody>
      </p:sp>
      <p:sp>
        <p:nvSpPr>
          <p:cNvPr id="3" name="İçerik Yer Tutucusu 2"/>
          <p:cNvSpPr>
            <a:spLocks noGrp="1"/>
          </p:cNvSpPr>
          <p:nvPr>
            <p:ph idx="1"/>
          </p:nvPr>
        </p:nvSpPr>
        <p:spPr>
          <a:xfrm>
            <a:off x="457200" y="2276872"/>
            <a:ext cx="8229600" cy="4320480"/>
          </a:xfrm>
        </p:spPr>
        <p:txBody>
          <a:bodyPr>
            <a:normAutofit/>
          </a:bodyPr>
          <a:lstStyle/>
          <a:p>
            <a:pPr>
              <a:buFont typeface="Wingdings" pitchFamily="2" charset="2"/>
              <a:buChar char="Ø"/>
            </a:pPr>
            <a:r>
              <a:rPr lang="tr-TR" dirty="0" smtClean="0"/>
              <a:t>Kamu </a:t>
            </a:r>
            <a:r>
              <a:rPr lang="tr-TR" dirty="0"/>
              <a:t>idarelerinin malî yönetim ve kontrol sistemleri</a:t>
            </a:r>
            <a:r>
              <a:rPr lang="tr-TR" dirty="0" smtClean="0"/>
              <a:t>;</a:t>
            </a:r>
          </a:p>
          <a:p>
            <a:pPr lvl="1">
              <a:buFont typeface="Wingdings" pitchFamily="2" charset="2"/>
              <a:buChar char="Ø"/>
            </a:pPr>
            <a:r>
              <a:rPr lang="tr-TR" dirty="0" smtClean="0"/>
              <a:t>harcama </a:t>
            </a:r>
            <a:r>
              <a:rPr lang="tr-TR" dirty="0"/>
              <a:t>birimleri</a:t>
            </a:r>
            <a:r>
              <a:rPr lang="tr-TR" dirty="0" smtClean="0"/>
              <a:t>,</a:t>
            </a:r>
          </a:p>
          <a:p>
            <a:pPr lvl="1">
              <a:buFont typeface="Wingdings" pitchFamily="2" charset="2"/>
              <a:buChar char="Ø"/>
            </a:pPr>
            <a:r>
              <a:rPr lang="tr-TR" dirty="0" smtClean="0"/>
              <a:t>muhasebe </a:t>
            </a:r>
            <a:r>
              <a:rPr lang="tr-TR" dirty="0"/>
              <a:t>ve malî hizmetler </a:t>
            </a:r>
            <a:r>
              <a:rPr lang="tr-TR" dirty="0" smtClean="0"/>
              <a:t>,</a:t>
            </a:r>
          </a:p>
          <a:p>
            <a:pPr lvl="1">
              <a:buFont typeface="Wingdings" pitchFamily="2" charset="2"/>
              <a:buChar char="Ø"/>
            </a:pPr>
            <a:r>
              <a:rPr lang="tr-TR" dirty="0" smtClean="0"/>
              <a:t>ön </a:t>
            </a:r>
            <a:r>
              <a:rPr lang="tr-TR" dirty="0"/>
              <a:t>malî </a:t>
            </a:r>
            <a:r>
              <a:rPr lang="tr-TR" dirty="0" smtClean="0"/>
              <a:t>kontrol,</a:t>
            </a:r>
          </a:p>
          <a:p>
            <a:pPr lvl="1">
              <a:buFont typeface="Wingdings" pitchFamily="2" charset="2"/>
              <a:buChar char="Ø"/>
            </a:pPr>
            <a:r>
              <a:rPr lang="tr-TR" dirty="0" smtClean="0"/>
              <a:t>iç denetimden,</a:t>
            </a:r>
          </a:p>
          <a:p>
            <a:pPr marL="393192" lvl="1" indent="0">
              <a:buNone/>
            </a:pPr>
            <a:r>
              <a:rPr lang="tr-TR" dirty="0" smtClean="0"/>
              <a:t>oluşur</a:t>
            </a:r>
            <a:r>
              <a:rPr lang="tr-TR" dirty="0" smtClean="0"/>
              <a:t>.</a:t>
            </a:r>
            <a:endParaRPr lang="tr-TR" dirty="0"/>
          </a:p>
        </p:txBody>
      </p:sp>
    </p:spTree>
    <p:extLst>
      <p:ext uri="{BB962C8B-B14F-4D97-AF65-F5344CB8AC3E}">
        <p14:creationId xmlns:p14="http://schemas.microsoft.com/office/powerpoint/2010/main" val="245391358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Kontrolün yapısı ve </a:t>
            </a:r>
            <a:r>
              <a:rPr lang="tr-TR" i="1" dirty="0" smtClean="0"/>
              <a:t>işleyişi</a:t>
            </a:r>
            <a:endParaRPr lang="tr-TR" dirty="0"/>
          </a:p>
        </p:txBody>
      </p:sp>
      <p:sp>
        <p:nvSpPr>
          <p:cNvPr id="3" name="İçerik Yer Tutucusu 2"/>
          <p:cNvSpPr>
            <a:spLocks noGrp="1"/>
          </p:cNvSpPr>
          <p:nvPr>
            <p:ph idx="1"/>
          </p:nvPr>
        </p:nvSpPr>
        <p:spPr>
          <a:xfrm>
            <a:off x="457200" y="1700808"/>
            <a:ext cx="8229600" cy="4896544"/>
          </a:xfrm>
        </p:spPr>
        <p:txBody>
          <a:bodyPr>
            <a:normAutofit fontScale="92500" lnSpcReduction="10000"/>
          </a:bodyPr>
          <a:lstStyle/>
          <a:p>
            <a:pPr>
              <a:buFont typeface="Wingdings" pitchFamily="2" charset="2"/>
              <a:buChar char="Ø"/>
            </a:pPr>
            <a:r>
              <a:rPr lang="tr-TR" dirty="0" smtClean="0"/>
              <a:t>Yeterli </a:t>
            </a:r>
            <a:r>
              <a:rPr lang="tr-TR" dirty="0"/>
              <a:t>ve etkili bir kontrol sisteminin oluşturulabilmesi için; </a:t>
            </a:r>
            <a:endParaRPr lang="tr-TR" dirty="0" smtClean="0"/>
          </a:p>
          <a:p>
            <a:pPr lvl="1">
              <a:buFont typeface="Wingdings" pitchFamily="2" charset="2"/>
              <a:buChar char="Ø"/>
            </a:pPr>
            <a:r>
              <a:rPr lang="tr-TR" dirty="0" smtClean="0"/>
              <a:t>mesleki </a:t>
            </a:r>
            <a:r>
              <a:rPr lang="tr-TR" dirty="0"/>
              <a:t>değerlere ve dürüst yönetim anlayışına sahip olunması</a:t>
            </a:r>
            <a:r>
              <a:rPr lang="tr-TR" dirty="0" smtClean="0"/>
              <a:t>,</a:t>
            </a:r>
          </a:p>
          <a:p>
            <a:pPr lvl="1">
              <a:buFont typeface="Wingdings" pitchFamily="2" charset="2"/>
              <a:buChar char="Ø"/>
            </a:pPr>
            <a:r>
              <a:rPr lang="tr-TR" dirty="0" smtClean="0"/>
              <a:t>malî </a:t>
            </a:r>
            <a:r>
              <a:rPr lang="tr-TR" dirty="0"/>
              <a:t>yetki ve sorumlulukların bilgili ve yeterli yöneticilerle personele verilmesi</a:t>
            </a:r>
            <a:r>
              <a:rPr lang="tr-TR" dirty="0" smtClean="0"/>
              <a:t>,</a:t>
            </a:r>
          </a:p>
          <a:p>
            <a:pPr lvl="1">
              <a:buFont typeface="Wingdings" pitchFamily="2" charset="2"/>
              <a:buChar char="Ø"/>
            </a:pPr>
            <a:r>
              <a:rPr lang="tr-TR" dirty="0" smtClean="0"/>
              <a:t>belirlenmiş </a:t>
            </a:r>
            <a:r>
              <a:rPr lang="tr-TR" dirty="0"/>
              <a:t>standartlara uyulmasının sağlanması</a:t>
            </a:r>
            <a:r>
              <a:rPr lang="tr-TR" dirty="0" smtClean="0"/>
              <a:t>,</a:t>
            </a:r>
          </a:p>
          <a:p>
            <a:pPr lvl="1">
              <a:buFont typeface="Wingdings" pitchFamily="2" charset="2"/>
              <a:buChar char="Ø"/>
            </a:pPr>
            <a:r>
              <a:rPr lang="tr-TR" dirty="0" smtClean="0"/>
              <a:t>mevzuata </a:t>
            </a:r>
            <a:r>
              <a:rPr lang="tr-TR" dirty="0"/>
              <a:t>aykırı faaliyetlerin </a:t>
            </a:r>
            <a:r>
              <a:rPr lang="tr-TR" dirty="0" smtClean="0"/>
              <a:t>önlenmesi,</a:t>
            </a:r>
          </a:p>
          <a:p>
            <a:pPr lvl="1">
              <a:buFont typeface="Wingdings" pitchFamily="2" charset="2"/>
              <a:buChar char="Ø"/>
            </a:pPr>
            <a:r>
              <a:rPr lang="tr-TR" dirty="0" smtClean="0"/>
              <a:t>kapsamlı </a:t>
            </a:r>
            <a:r>
              <a:rPr lang="tr-TR" dirty="0"/>
              <a:t>bir yönetim anlayışı ile uygun bir çalışma ortamının ve saydamlığın </a:t>
            </a:r>
            <a:r>
              <a:rPr lang="tr-TR" dirty="0" smtClean="0"/>
              <a:t>sağlanması,</a:t>
            </a:r>
          </a:p>
          <a:p>
            <a:pPr marL="393192" lvl="1" indent="0">
              <a:buNone/>
            </a:pPr>
            <a:r>
              <a:rPr lang="tr-TR" dirty="0" smtClean="0"/>
              <a:t>bakımından </a:t>
            </a:r>
            <a:r>
              <a:rPr lang="tr-TR" dirty="0"/>
              <a:t>ilgili idarelerin </a:t>
            </a:r>
            <a:r>
              <a:rPr lang="tr-TR" b="1" dirty="0"/>
              <a:t>üst yöneticileri </a:t>
            </a:r>
            <a:r>
              <a:rPr lang="tr-TR" dirty="0"/>
              <a:t>ile </a:t>
            </a:r>
            <a:r>
              <a:rPr lang="tr-TR" b="1" dirty="0"/>
              <a:t>diğer yöneticileri </a:t>
            </a:r>
            <a:r>
              <a:rPr lang="tr-TR" dirty="0"/>
              <a:t>tarafından görev, yetki ve sorumluluklar göz önünde bulundurulmak suretiyle gerekli önlemler </a:t>
            </a:r>
            <a:r>
              <a:rPr lang="tr-TR" dirty="0" smtClean="0"/>
              <a:t>alınmalıdır.</a:t>
            </a:r>
            <a:endParaRPr lang="tr-TR" dirty="0"/>
          </a:p>
        </p:txBody>
      </p:sp>
    </p:spTree>
    <p:extLst>
      <p:ext uri="{BB962C8B-B14F-4D97-AF65-F5344CB8AC3E}">
        <p14:creationId xmlns:p14="http://schemas.microsoft.com/office/powerpoint/2010/main" val="238129875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pPr algn="ctr"/>
            <a:r>
              <a:rPr lang="tr-TR" i="1" dirty="0"/>
              <a:t>Ön malî </a:t>
            </a:r>
            <a:r>
              <a:rPr lang="tr-TR" i="1" dirty="0" smtClean="0"/>
              <a:t>kontrol</a:t>
            </a:r>
            <a:endParaRPr lang="tr-TR" dirty="0"/>
          </a:p>
        </p:txBody>
      </p:sp>
      <p:sp>
        <p:nvSpPr>
          <p:cNvPr id="3" name="İçerik Yer Tutucusu 2"/>
          <p:cNvSpPr>
            <a:spLocks noGrp="1"/>
          </p:cNvSpPr>
          <p:nvPr>
            <p:ph idx="1"/>
          </p:nvPr>
        </p:nvSpPr>
        <p:spPr>
          <a:xfrm>
            <a:off x="179512" y="1772816"/>
            <a:ext cx="8712968" cy="4824536"/>
          </a:xfrm>
        </p:spPr>
        <p:txBody>
          <a:bodyPr>
            <a:normAutofit fontScale="77500" lnSpcReduction="20000"/>
          </a:bodyPr>
          <a:lstStyle/>
          <a:p>
            <a:pPr marL="0" indent="0">
              <a:buNone/>
            </a:pPr>
            <a:r>
              <a:rPr lang="tr-TR" dirty="0" smtClean="0">
                <a:solidFill>
                  <a:srgbClr val="FF0000"/>
                </a:solidFill>
              </a:rPr>
              <a:t>    NEDİR? Ön Mali Kontrol!</a:t>
            </a:r>
          </a:p>
          <a:p>
            <a:pPr>
              <a:buFont typeface="Wingdings" pitchFamily="2" charset="2"/>
              <a:buChar char="Ø"/>
            </a:pPr>
            <a:r>
              <a:rPr lang="tr-TR" dirty="0" smtClean="0"/>
              <a:t>Ön </a:t>
            </a:r>
            <a:r>
              <a:rPr lang="tr-TR" dirty="0"/>
              <a:t>malî </a:t>
            </a:r>
            <a:r>
              <a:rPr lang="tr-TR" dirty="0" smtClean="0"/>
              <a:t>kontrol;</a:t>
            </a:r>
          </a:p>
          <a:p>
            <a:pPr lvl="1">
              <a:buFont typeface="Wingdings" pitchFamily="2" charset="2"/>
              <a:buChar char="Ø"/>
            </a:pPr>
            <a:r>
              <a:rPr lang="tr-TR" dirty="0" smtClean="0"/>
              <a:t>harcama </a:t>
            </a:r>
            <a:r>
              <a:rPr lang="tr-TR" dirty="0"/>
              <a:t>birimlerinde işlemlerin gerçekleştirilmesi aşamasında yapılan </a:t>
            </a:r>
            <a:r>
              <a:rPr lang="tr-TR" dirty="0" smtClean="0"/>
              <a:t>kontroller,</a:t>
            </a:r>
          </a:p>
          <a:p>
            <a:pPr lvl="1">
              <a:buFont typeface="Wingdings" pitchFamily="2" charset="2"/>
              <a:buChar char="Ø"/>
            </a:pPr>
            <a:r>
              <a:rPr lang="tr-TR" dirty="0" smtClean="0"/>
              <a:t>malî </a:t>
            </a:r>
            <a:r>
              <a:rPr lang="tr-TR" dirty="0"/>
              <a:t>hizmetler birimi tarafından yapılan </a:t>
            </a:r>
            <a:r>
              <a:rPr lang="tr-TR" dirty="0" smtClean="0"/>
              <a:t>kontroller,</a:t>
            </a:r>
          </a:p>
          <a:p>
            <a:pPr marL="393192" lvl="1" indent="0">
              <a:buNone/>
            </a:pPr>
            <a:r>
              <a:rPr lang="tr-TR" dirty="0" err="1" smtClean="0"/>
              <a:t>dir</a:t>
            </a:r>
            <a:r>
              <a:rPr lang="tr-TR" dirty="0" smtClean="0"/>
              <a:t>.</a:t>
            </a:r>
          </a:p>
          <a:p>
            <a:pPr marL="393192" lvl="1" indent="0">
              <a:buNone/>
            </a:pPr>
            <a:endParaRPr lang="tr-TR" dirty="0" smtClean="0"/>
          </a:p>
          <a:p>
            <a:pPr marL="393192" lvl="1" indent="0">
              <a:buNone/>
            </a:pPr>
            <a:r>
              <a:rPr lang="tr-TR" dirty="0" smtClean="0">
                <a:solidFill>
                  <a:srgbClr val="FF0000"/>
                </a:solidFill>
              </a:rPr>
              <a:t>Ön Mali Kontrolün süreci nelerdir?</a:t>
            </a:r>
          </a:p>
          <a:p>
            <a:pPr>
              <a:buFont typeface="Wingdings" pitchFamily="2" charset="2"/>
              <a:buChar char="Ø"/>
            </a:pPr>
            <a:r>
              <a:rPr lang="tr-TR" dirty="0" smtClean="0"/>
              <a:t>Ön malî kontrol süreci;</a:t>
            </a:r>
          </a:p>
          <a:p>
            <a:pPr lvl="1">
              <a:buFont typeface="Wingdings" pitchFamily="2" charset="2"/>
              <a:buChar char="Ø"/>
            </a:pPr>
            <a:r>
              <a:rPr lang="tr-TR" dirty="0" smtClean="0"/>
              <a:t>malî karar ve işlemlerin hazırlanması,</a:t>
            </a:r>
          </a:p>
          <a:p>
            <a:pPr lvl="1">
              <a:buFont typeface="Wingdings" pitchFamily="2" charset="2"/>
              <a:buChar char="Ø"/>
            </a:pPr>
            <a:r>
              <a:rPr lang="tr-TR" dirty="0" smtClean="0"/>
              <a:t>yüklenmeye girişilmesi,</a:t>
            </a:r>
          </a:p>
          <a:p>
            <a:pPr lvl="1">
              <a:buFont typeface="Wingdings" pitchFamily="2" charset="2"/>
              <a:buChar char="Ø"/>
            </a:pPr>
            <a:r>
              <a:rPr lang="tr-TR" dirty="0" smtClean="0"/>
              <a:t>iş ve işlemlerin gerçekleştirilmesi ve belgelendirilmesinden,</a:t>
            </a:r>
          </a:p>
          <a:p>
            <a:pPr marL="393192" lvl="1" indent="0">
              <a:buNone/>
            </a:pPr>
            <a:r>
              <a:rPr lang="tr-TR" dirty="0" smtClean="0"/>
              <a:t>oluşur.</a:t>
            </a:r>
            <a:endParaRPr lang="tr-TR" dirty="0"/>
          </a:p>
          <a:p>
            <a:pPr>
              <a:buFont typeface="Wingdings" pitchFamily="2" charset="2"/>
              <a:buChar char="Ø"/>
            </a:pPr>
            <a:r>
              <a:rPr lang="tr-TR" dirty="0" smtClean="0"/>
              <a:t>Harcama </a:t>
            </a:r>
            <a:r>
              <a:rPr lang="tr-TR" dirty="0"/>
              <a:t>birimlerinde işlemlerin gerçekleştirilmesi aşamasında yapılacak asgarî kontroller, malî hizmetler birimi tarafından ön malî kontrole tâbi tutulacak malî karar ve işlemlerin </a:t>
            </a:r>
            <a:r>
              <a:rPr lang="tr-TR" dirty="0" err="1"/>
              <a:t>usûl</a:t>
            </a:r>
            <a:r>
              <a:rPr lang="tr-TR" dirty="0"/>
              <a:t> ve esasları ile ön malî kontrole ilişkin standart ve yöntemler Maliye Bakanlığınca </a:t>
            </a:r>
            <a:r>
              <a:rPr lang="tr-TR" dirty="0" smtClean="0"/>
              <a:t>belirlenmiştir</a:t>
            </a:r>
            <a:r>
              <a:rPr lang="tr-TR" dirty="0"/>
              <a:t>. </a:t>
            </a:r>
            <a:r>
              <a:rPr lang="tr-TR" dirty="0" smtClean="0"/>
              <a:t> </a:t>
            </a:r>
            <a:r>
              <a:rPr lang="tr-TR" dirty="0" smtClean="0">
                <a:hlinkClick r:id="rId2" action="ppaction://hlinkfile"/>
              </a:rPr>
              <a:t>(?)</a:t>
            </a:r>
            <a:endParaRPr lang="tr-TR" dirty="0"/>
          </a:p>
        </p:txBody>
      </p:sp>
    </p:spTree>
    <p:extLst>
      <p:ext uri="{BB962C8B-B14F-4D97-AF65-F5344CB8AC3E}">
        <p14:creationId xmlns:p14="http://schemas.microsoft.com/office/powerpoint/2010/main" val="994479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3000" b="1" i="1" dirty="0" smtClean="0"/>
              <a:t>Stratejik planlama ve performans esaslı bütçeleme</a:t>
            </a:r>
            <a:endParaRPr lang="tr-TR" sz="3000" dirty="0"/>
          </a:p>
        </p:txBody>
      </p:sp>
      <p:sp>
        <p:nvSpPr>
          <p:cNvPr id="3" name="2 İçerik Yer Tutucusu"/>
          <p:cNvSpPr>
            <a:spLocks noGrp="1"/>
          </p:cNvSpPr>
          <p:nvPr>
            <p:ph idx="1"/>
          </p:nvPr>
        </p:nvSpPr>
        <p:spPr>
          <a:xfrm>
            <a:off x="457200" y="1772816"/>
            <a:ext cx="8229600" cy="4752528"/>
          </a:xfrm>
        </p:spPr>
        <p:txBody>
          <a:bodyPr>
            <a:normAutofit fontScale="92500"/>
          </a:bodyPr>
          <a:lstStyle/>
          <a:p>
            <a:pPr algn="just">
              <a:buNone/>
            </a:pPr>
            <a:r>
              <a:rPr lang="tr-TR" sz="2800" b="1" i="1" dirty="0" smtClean="0"/>
              <a:t>	</a:t>
            </a:r>
            <a:r>
              <a:rPr lang="tr-TR" sz="2400" b="1" i="1" u="sng" dirty="0" smtClean="0">
                <a:solidFill>
                  <a:srgbClr val="FF0000"/>
                </a:solidFill>
              </a:rPr>
              <a:t>Stratejik Plan Hazırlanmasında;</a:t>
            </a:r>
          </a:p>
          <a:p>
            <a:pPr algn="just">
              <a:buFont typeface="Wingdings" pitchFamily="2" charset="2"/>
              <a:buChar char="ü"/>
            </a:pPr>
            <a:r>
              <a:rPr lang="tr-TR" sz="2400" dirty="0" smtClean="0">
                <a:solidFill>
                  <a:srgbClr val="000000"/>
                </a:solidFill>
              </a:rPr>
              <a:t>Hizmetten yararlananların, kamu idaresi çalışanlarının, sivil toplum kuruluşlarının, ilgili kamu kurum ve kuruluşları ile ilgili diğer tarafların katılımları sağlanır ve katkıları alınır.</a:t>
            </a:r>
          </a:p>
          <a:p>
            <a:pPr algn="just">
              <a:buFont typeface="Wingdings" pitchFamily="2" charset="2"/>
              <a:buChar char="ü"/>
            </a:pPr>
            <a:endParaRPr lang="tr-TR" sz="2400" dirty="0" smtClean="0">
              <a:solidFill>
                <a:srgbClr val="000000"/>
              </a:solidFill>
            </a:endParaRPr>
          </a:p>
          <a:p>
            <a:pPr algn="just">
              <a:buFont typeface="Wingdings" pitchFamily="2" charset="2"/>
              <a:buChar char="ü"/>
            </a:pPr>
            <a:r>
              <a:rPr lang="tr-TR" sz="2400" dirty="0" smtClean="0">
                <a:solidFill>
                  <a:srgbClr val="000000"/>
                </a:solidFill>
              </a:rPr>
              <a:t>Çalışmalar SGDB koordinatörlüğünde tüm birimlerin katılımı ile yürütülür.</a:t>
            </a:r>
          </a:p>
          <a:p>
            <a:pPr algn="just">
              <a:buFont typeface="Wingdings" pitchFamily="2" charset="2"/>
              <a:buChar char="ü"/>
            </a:pPr>
            <a:endParaRPr lang="tr-TR" sz="2400" dirty="0" smtClean="0">
              <a:solidFill>
                <a:srgbClr val="000000"/>
              </a:solidFill>
            </a:endParaRPr>
          </a:p>
          <a:p>
            <a:pPr algn="just">
              <a:buFont typeface="Wingdings" pitchFamily="2" charset="2"/>
              <a:buChar char="ü"/>
            </a:pPr>
            <a:r>
              <a:rPr lang="tr-TR" sz="2400" dirty="0" smtClean="0">
                <a:solidFill>
                  <a:srgbClr val="000000"/>
                </a:solidFill>
              </a:rPr>
              <a:t>Stratejik planların doğrudan doğruya kamu idarelerince ve idarelerin kendi çalışanları tarafından hazırlanması zorunludur. İhtiyaç duyulması halinde dışarıdan danışmanlık ve eğitim hizmetleri alınabilir.</a:t>
            </a:r>
            <a:endParaRPr lang="tr-TR" sz="2400" dirty="0">
              <a:solidFill>
                <a:srgbClr val="000000"/>
              </a:solidFill>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92088"/>
          </a:xfrm>
        </p:spPr>
        <p:txBody>
          <a:bodyPr>
            <a:normAutofit fontScale="90000"/>
          </a:bodyPr>
          <a:lstStyle/>
          <a:p>
            <a:pPr algn="ctr"/>
            <a:r>
              <a:rPr lang="tr-TR" i="1" dirty="0"/>
              <a:t>Malî hizmetler </a:t>
            </a:r>
            <a:r>
              <a:rPr lang="tr-TR" i="1" dirty="0" smtClean="0"/>
              <a:t>birimi</a:t>
            </a:r>
            <a:endParaRPr lang="tr-TR" dirty="0"/>
          </a:p>
        </p:txBody>
      </p:sp>
      <p:sp>
        <p:nvSpPr>
          <p:cNvPr id="3" name="İçerik Yer Tutucusu 2"/>
          <p:cNvSpPr>
            <a:spLocks noGrp="1"/>
          </p:cNvSpPr>
          <p:nvPr>
            <p:ph idx="1"/>
          </p:nvPr>
        </p:nvSpPr>
        <p:spPr>
          <a:xfrm>
            <a:off x="179512" y="1412776"/>
            <a:ext cx="8712968" cy="5112568"/>
          </a:xfrm>
        </p:spPr>
        <p:txBody>
          <a:bodyPr>
            <a:normAutofit fontScale="92500" lnSpcReduction="10000"/>
          </a:bodyPr>
          <a:lstStyle/>
          <a:p>
            <a:pPr marL="0" indent="0">
              <a:buNone/>
            </a:pPr>
            <a:r>
              <a:rPr lang="tr-TR" dirty="0"/>
              <a:t>	</a:t>
            </a:r>
            <a:r>
              <a:rPr lang="tr-TR" b="1" dirty="0" smtClean="0"/>
              <a:t>Görevleri;</a:t>
            </a:r>
          </a:p>
          <a:p>
            <a:pPr>
              <a:buFont typeface="Wingdings" pitchFamily="2" charset="2"/>
              <a:buChar char="Ø"/>
            </a:pPr>
            <a:r>
              <a:rPr lang="tr-TR" dirty="0" smtClean="0"/>
              <a:t>İdarenin </a:t>
            </a:r>
            <a:r>
              <a:rPr lang="tr-TR" dirty="0"/>
              <a:t>stratejik plan ve performans programının hazırlanmasını koordine etmek ve sonuçlarının konsolide edilmesi çalışmalarını yürütmek. </a:t>
            </a:r>
            <a:endParaRPr lang="tr-TR" dirty="0" smtClean="0"/>
          </a:p>
          <a:p>
            <a:pPr marL="0" indent="0">
              <a:buNone/>
            </a:pPr>
            <a:endParaRPr lang="tr-TR" dirty="0"/>
          </a:p>
          <a:p>
            <a:pPr>
              <a:buFont typeface="Wingdings" pitchFamily="2" charset="2"/>
              <a:buChar char="Ø"/>
            </a:pPr>
            <a:r>
              <a:rPr lang="tr-TR" dirty="0" smtClean="0"/>
              <a:t>İzleyen </a:t>
            </a:r>
            <a:r>
              <a:rPr lang="tr-TR" dirty="0"/>
              <a:t>iki yılın bütçe tahminlerini de içeren idare bütçesini, stratejik plan ve yıllık performans programına uygun olarak hazırlamak ve idare faaliyetlerinin bunlara uygunluğunu izlemek ve </a:t>
            </a:r>
            <a:r>
              <a:rPr lang="tr-TR" dirty="0" smtClean="0"/>
              <a:t>değerlendirmek.</a:t>
            </a:r>
          </a:p>
          <a:p>
            <a:pPr marL="0" indent="0">
              <a:buNone/>
            </a:pPr>
            <a:endParaRPr lang="tr-TR" dirty="0"/>
          </a:p>
          <a:p>
            <a:pPr>
              <a:buFont typeface="Wingdings" pitchFamily="2" charset="2"/>
              <a:buChar char="Ø"/>
            </a:pPr>
            <a:r>
              <a:rPr lang="tr-TR" dirty="0" smtClean="0"/>
              <a:t>Mevzuatı </a:t>
            </a:r>
            <a:r>
              <a:rPr lang="tr-TR" dirty="0"/>
              <a:t>uyarınca belirlenecek bütçe ilke ve esasları çerçevesinde, ayrıntılı </a:t>
            </a:r>
            <a:r>
              <a:rPr lang="tr-TR" dirty="0" smtClean="0"/>
              <a:t>finansman </a:t>
            </a:r>
            <a:r>
              <a:rPr lang="tr-TR" dirty="0" smtClean="0"/>
              <a:t>programı hazırlamak </a:t>
            </a:r>
            <a:r>
              <a:rPr lang="tr-TR" dirty="0"/>
              <a:t>ve hizmet gereksinimleri dikkate alınarak ödeneğin ilgili birimlere gönderilmesini </a:t>
            </a:r>
            <a:r>
              <a:rPr lang="tr-TR" dirty="0" smtClean="0"/>
              <a:t>sağlamak.</a:t>
            </a:r>
          </a:p>
          <a:p>
            <a:pPr marL="0" indent="0">
              <a:buNone/>
            </a:pPr>
            <a:endParaRPr lang="tr-TR" dirty="0"/>
          </a:p>
        </p:txBody>
      </p:sp>
    </p:spTree>
    <p:extLst>
      <p:ext uri="{BB962C8B-B14F-4D97-AF65-F5344CB8AC3E}">
        <p14:creationId xmlns:p14="http://schemas.microsoft.com/office/powerpoint/2010/main" val="193716836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92088"/>
          </a:xfrm>
        </p:spPr>
        <p:txBody>
          <a:bodyPr>
            <a:normAutofit fontScale="90000"/>
          </a:bodyPr>
          <a:lstStyle/>
          <a:p>
            <a:pPr algn="ctr"/>
            <a:r>
              <a:rPr lang="tr-TR" i="1" dirty="0"/>
              <a:t>Malî hizmetler </a:t>
            </a:r>
            <a:r>
              <a:rPr lang="tr-TR" i="1" dirty="0" smtClean="0"/>
              <a:t>birimi</a:t>
            </a:r>
            <a:endParaRPr lang="tr-TR" dirty="0"/>
          </a:p>
        </p:txBody>
      </p:sp>
      <p:sp>
        <p:nvSpPr>
          <p:cNvPr id="3" name="İçerik Yer Tutucusu 2"/>
          <p:cNvSpPr>
            <a:spLocks noGrp="1"/>
          </p:cNvSpPr>
          <p:nvPr>
            <p:ph idx="1"/>
          </p:nvPr>
        </p:nvSpPr>
        <p:spPr>
          <a:xfrm>
            <a:off x="179512" y="1412776"/>
            <a:ext cx="8712968" cy="5112568"/>
          </a:xfrm>
        </p:spPr>
        <p:txBody>
          <a:bodyPr>
            <a:normAutofit fontScale="92500" lnSpcReduction="20000"/>
          </a:bodyPr>
          <a:lstStyle/>
          <a:p>
            <a:pPr marL="0" indent="0">
              <a:buNone/>
            </a:pPr>
            <a:r>
              <a:rPr lang="tr-TR" dirty="0"/>
              <a:t>	</a:t>
            </a:r>
            <a:r>
              <a:rPr lang="tr-TR" b="1" dirty="0" smtClean="0"/>
              <a:t>Görevleri;</a:t>
            </a:r>
          </a:p>
          <a:p>
            <a:pPr>
              <a:buFont typeface="Wingdings" pitchFamily="2" charset="2"/>
              <a:buChar char="Ø"/>
            </a:pPr>
            <a:r>
              <a:rPr lang="tr-TR" dirty="0" smtClean="0"/>
              <a:t>Bütçe </a:t>
            </a:r>
            <a:r>
              <a:rPr lang="tr-TR" dirty="0"/>
              <a:t>kayıtlarını tutmak, bütçe uygulama sonuçlarına ilişkin verileri toplamak, değerlendirmek ve bütçe kesin hesabı ile malî istatistikleri </a:t>
            </a:r>
            <a:r>
              <a:rPr lang="tr-TR" dirty="0" smtClean="0"/>
              <a:t>hazırlamak.</a:t>
            </a:r>
          </a:p>
          <a:p>
            <a:pPr marL="0" indent="0">
              <a:buNone/>
            </a:pPr>
            <a:endParaRPr lang="tr-TR" dirty="0"/>
          </a:p>
          <a:p>
            <a:pPr>
              <a:buFont typeface="Wingdings" pitchFamily="2" charset="2"/>
              <a:buChar char="Ø"/>
            </a:pPr>
            <a:r>
              <a:rPr lang="tr-TR" dirty="0" smtClean="0"/>
              <a:t>İlgili </a:t>
            </a:r>
            <a:r>
              <a:rPr lang="tr-TR" dirty="0"/>
              <a:t>mevzuatı çerçevesinde idare gelirlerini tahakkuk ettirmek, gelir ve alacaklarının takip ve tahsil işlemlerini </a:t>
            </a:r>
            <a:r>
              <a:rPr lang="tr-TR" dirty="0" smtClean="0"/>
              <a:t>yürütmek.</a:t>
            </a:r>
          </a:p>
          <a:p>
            <a:pPr marL="0" indent="0">
              <a:buNone/>
            </a:pPr>
            <a:endParaRPr lang="tr-TR" dirty="0"/>
          </a:p>
          <a:p>
            <a:pPr>
              <a:buFont typeface="Wingdings" pitchFamily="2" charset="2"/>
              <a:buChar char="Ø"/>
            </a:pPr>
            <a:r>
              <a:rPr lang="tr-TR" dirty="0" smtClean="0"/>
              <a:t>Genel </a:t>
            </a:r>
            <a:r>
              <a:rPr lang="tr-TR" dirty="0"/>
              <a:t>bütçe kapsamı dışında kalan idarelerde muhasebe hizmetlerini yürütmek. </a:t>
            </a:r>
            <a:endParaRPr lang="tr-TR" dirty="0" smtClean="0"/>
          </a:p>
          <a:p>
            <a:pPr marL="0" indent="0">
              <a:buNone/>
            </a:pPr>
            <a:endParaRPr lang="tr-TR" dirty="0"/>
          </a:p>
          <a:p>
            <a:pPr>
              <a:buFont typeface="Wingdings" pitchFamily="2" charset="2"/>
              <a:buChar char="Ø"/>
            </a:pPr>
            <a:r>
              <a:rPr lang="tr-TR" dirty="0" smtClean="0"/>
              <a:t>Harcama </a:t>
            </a:r>
            <a:r>
              <a:rPr lang="tr-TR" dirty="0"/>
              <a:t>birimleri tarafından hazırlanan birim faaliyet raporlarını da esas alarak idarenin faaliyet raporunu hazırlamak</a:t>
            </a:r>
            <a:r>
              <a:rPr lang="tr-TR" dirty="0" smtClean="0"/>
              <a:t>.</a:t>
            </a:r>
            <a:endParaRPr lang="tr-TR" dirty="0"/>
          </a:p>
        </p:txBody>
      </p:sp>
    </p:spTree>
    <p:extLst>
      <p:ext uri="{BB962C8B-B14F-4D97-AF65-F5344CB8AC3E}">
        <p14:creationId xmlns:p14="http://schemas.microsoft.com/office/powerpoint/2010/main" val="240428003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Malî hizmetler birimi</a:t>
            </a:r>
            <a:endParaRPr lang="tr-TR" dirty="0"/>
          </a:p>
        </p:txBody>
      </p:sp>
      <p:sp>
        <p:nvSpPr>
          <p:cNvPr id="3" name="İçerik Yer Tutucusu 2"/>
          <p:cNvSpPr>
            <a:spLocks noGrp="1"/>
          </p:cNvSpPr>
          <p:nvPr>
            <p:ph idx="1"/>
          </p:nvPr>
        </p:nvSpPr>
        <p:spPr>
          <a:xfrm>
            <a:off x="251520" y="1484784"/>
            <a:ext cx="8640960" cy="5256584"/>
          </a:xfrm>
        </p:spPr>
        <p:txBody>
          <a:bodyPr>
            <a:normAutofit/>
          </a:bodyPr>
          <a:lstStyle/>
          <a:p>
            <a:pPr marL="0" indent="0">
              <a:buNone/>
            </a:pPr>
            <a:r>
              <a:rPr lang="tr-TR" b="1" dirty="0" smtClean="0"/>
              <a:t>	Görevleri</a:t>
            </a:r>
            <a:r>
              <a:rPr lang="tr-TR" b="1" dirty="0"/>
              <a:t>;</a:t>
            </a:r>
            <a:endParaRPr lang="tr-TR" dirty="0" smtClean="0"/>
          </a:p>
          <a:p>
            <a:pPr>
              <a:buFont typeface="Wingdings" pitchFamily="2" charset="2"/>
              <a:buChar char="Ø"/>
            </a:pPr>
            <a:r>
              <a:rPr lang="tr-TR" dirty="0" smtClean="0"/>
              <a:t>İdarenin </a:t>
            </a:r>
            <a:r>
              <a:rPr lang="tr-TR" dirty="0"/>
              <a:t>mülkiyetinde veya kullanımında bulunan taşınır ve taşınmazlara ilişkin icmal cetvellerini </a:t>
            </a:r>
            <a:r>
              <a:rPr lang="tr-TR" dirty="0" smtClean="0"/>
              <a:t>düzenlemek.</a:t>
            </a:r>
          </a:p>
          <a:p>
            <a:pPr>
              <a:buFont typeface="Wingdings" pitchFamily="2" charset="2"/>
              <a:buChar char="Ø"/>
            </a:pPr>
            <a:endParaRPr lang="tr-TR" dirty="0"/>
          </a:p>
          <a:p>
            <a:pPr>
              <a:buFont typeface="Wingdings" pitchFamily="2" charset="2"/>
              <a:buChar char="Ø"/>
            </a:pPr>
            <a:r>
              <a:rPr lang="tr-TR" dirty="0" smtClean="0"/>
              <a:t>İdarenin </a:t>
            </a:r>
            <a:r>
              <a:rPr lang="tr-TR" dirty="0"/>
              <a:t>yatırım programının hazırlanmasını koordine etmek, uygulama sonuçlarını izlemek ve yıllık yatırım değerlendirme raporunu </a:t>
            </a:r>
            <a:r>
              <a:rPr lang="tr-TR" dirty="0" smtClean="0"/>
              <a:t>hazırlamak.</a:t>
            </a:r>
          </a:p>
          <a:p>
            <a:pPr>
              <a:buFont typeface="Wingdings" pitchFamily="2" charset="2"/>
              <a:buChar char="Ø"/>
            </a:pPr>
            <a:endParaRPr lang="tr-TR" dirty="0"/>
          </a:p>
          <a:p>
            <a:pPr>
              <a:buFont typeface="Wingdings" pitchFamily="2" charset="2"/>
              <a:buChar char="Ø"/>
            </a:pPr>
            <a:r>
              <a:rPr lang="tr-TR" dirty="0" smtClean="0"/>
              <a:t>İdarenin</a:t>
            </a:r>
            <a:r>
              <a:rPr lang="tr-TR" dirty="0"/>
              <a:t>, diğer idareler nezdinde takibi gereken malî iş ve işlemlerini yürütmek ve </a:t>
            </a:r>
            <a:r>
              <a:rPr lang="tr-TR" dirty="0" smtClean="0"/>
              <a:t>sonuçlandırmak</a:t>
            </a:r>
            <a:r>
              <a:rPr lang="tr-TR" dirty="0" smtClean="0"/>
              <a:t>.</a:t>
            </a:r>
            <a:endParaRPr lang="tr-TR" dirty="0"/>
          </a:p>
        </p:txBody>
      </p:sp>
    </p:spTree>
    <p:extLst>
      <p:ext uri="{BB962C8B-B14F-4D97-AF65-F5344CB8AC3E}">
        <p14:creationId xmlns:p14="http://schemas.microsoft.com/office/powerpoint/2010/main" val="112943088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a:t>Malî hizmetler birimi</a:t>
            </a:r>
            <a:endParaRPr lang="tr-TR" dirty="0"/>
          </a:p>
        </p:txBody>
      </p:sp>
      <p:sp>
        <p:nvSpPr>
          <p:cNvPr id="3" name="İçerik Yer Tutucusu 2"/>
          <p:cNvSpPr>
            <a:spLocks noGrp="1"/>
          </p:cNvSpPr>
          <p:nvPr>
            <p:ph idx="1"/>
          </p:nvPr>
        </p:nvSpPr>
        <p:spPr>
          <a:xfrm>
            <a:off x="251520" y="1484784"/>
            <a:ext cx="8640960" cy="5256584"/>
          </a:xfrm>
        </p:spPr>
        <p:txBody>
          <a:bodyPr>
            <a:normAutofit fontScale="92500"/>
          </a:bodyPr>
          <a:lstStyle/>
          <a:p>
            <a:pPr marL="0" indent="0">
              <a:buNone/>
            </a:pPr>
            <a:r>
              <a:rPr lang="tr-TR" b="1" dirty="0" smtClean="0"/>
              <a:t>	Görevleri</a:t>
            </a:r>
            <a:r>
              <a:rPr lang="tr-TR" b="1" dirty="0"/>
              <a:t>;</a:t>
            </a:r>
            <a:endParaRPr lang="tr-TR" dirty="0" smtClean="0"/>
          </a:p>
          <a:p>
            <a:pPr>
              <a:buFont typeface="Wingdings" pitchFamily="2" charset="2"/>
              <a:buChar char="Ø"/>
            </a:pPr>
            <a:r>
              <a:rPr lang="tr-TR" dirty="0" smtClean="0"/>
              <a:t>Malî </a:t>
            </a:r>
            <a:r>
              <a:rPr lang="tr-TR" dirty="0"/>
              <a:t>kanunlarla ilgili diğer mevzuatın uygulanması konusunda üst yöneticiye ve harcama yetkililerine gerekli bilgileri sağlamak ve danışmanlık </a:t>
            </a:r>
            <a:r>
              <a:rPr lang="tr-TR" dirty="0" smtClean="0"/>
              <a:t>yapmak.</a:t>
            </a:r>
          </a:p>
          <a:p>
            <a:pPr>
              <a:buFont typeface="Wingdings" pitchFamily="2" charset="2"/>
              <a:buChar char="Ø"/>
            </a:pPr>
            <a:endParaRPr lang="tr-TR" dirty="0"/>
          </a:p>
          <a:p>
            <a:pPr>
              <a:buFont typeface="Wingdings" pitchFamily="2" charset="2"/>
              <a:buChar char="Ø"/>
            </a:pPr>
            <a:r>
              <a:rPr lang="tr-TR" dirty="0" smtClean="0"/>
              <a:t>Ön </a:t>
            </a:r>
            <a:r>
              <a:rPr lang="tr-TR" dirty="0"/>
              <a:t>malî kontrol faaliyetini </a:t>
            </a:r>
            <a:r>
              <a:rPr lang="tr-TR" dirty="0" smtClean="0"/>
              <a:t>yürütmek.</a:t>
            </a:r>
          </a:p>
          <a:p>
            <a:pPr>
              <a:buFont typeface="Wingdings" pitchFamily="2" charset="2"/>
              <a:buChar char="Ø"/>
            </a:pPr>
            <a:endParaRPr lang="tr-TR" dirty="0"/>
          </a:p>
          <a:p>
            <a:pPr>
              <a:buFont typeface="Wingdings" pitchFamily="2" charset="2"/>
              <a:buChar char="Ø"/>
            </a:pPr>
            <a:r>
              <a:rPr lang="tr-TR" dirty="0" smtClean="0"/>
              <a:t>İç </a:t>
            </a:r>
            <a:r>
              <a:rPr lang="tr-TR" dirty="0"/>
              <a:t>kontrol sisteminin kurulması, standartlarının uygulanması ve geliştirilmesi konularında çalışmalar </a:t>
            </a:r>
            <a:r>
              <a:rPr lang="tr-TR" dirty="0" smtClean="0"/>
              <a:t>yapmak.</a:t>
            </a:r>
          </a:p>
          <a:p>
            <a:pPr>
              <a:buFont typeface="Wingdings" pitchFamily="2" charset="2"/>
              <a:buChar char="Ø"/>
            </a:pPr>
            <a:endParaRPr lang="tr-TR" dirty="0"/>
          </a:p>
          <a:p>
            <a:pPr>
              <a:buFont typeface="Wingdings" pitchFamily="2" charset="2"/>
              <a:buChar char="Ø"/>
            </a:pPr>
            <a:r>
              <a:rPr lang="tr-TR" dirty="0" smtClean="0"/>
              <a:t>Malî </a:t>
            </a:r>
            <a:r>
              <a:rPr lang="tr-TR" dirty="0"/>
              <a:t>konularda üst yönetici tarafından verilen diğer görevleri yapmak.</a:t>
            </a:r>
          </a:p>
          <a:p>
            <a:endParaRPr lang="tr-TR" dirty="0"/>
          </a:p>
        </p:txBody>
      </p:sp>
    </p:spTree>
    <p:extLst>
      <p:ext uri="{BB962C8B-B14F-4D97-AF65-F5344CB8AC3E}">
        <p14:creationId xmlns:p14="http://schemas.microsoft.com/office/powerpoint/2010/main" val="348905217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pPr algn="ctr"/>
            <a:r>
              <a:rPr lang="tr-TR" i="1" dirty="0"/>
              <a:t>Malî hizmetler birimi</a:t>
            </a:r>
            <a:endParaRPr lang="tr-TR" dirty="0"/>
          </a:p>
        </p:txBody>
      </p:sp>
      <p:sp>
        <p:nvSpPr>
          <p:cNvPr id="3" name="İçerik Yer Tutucusu 2"/>
          <p:cNvSpPr>
            <a:spLocks noGrp="1"/>
          </p:cNvSpPr>
          <p:nvPr>
            <p:ph idx="1"/>
          </p:nvPr>
        </p:nvSpPr>
        <p:spPr>
          <a:xfrm>
            <a:off x="323528" y="1700808"/>
            <a:ext cx="8568952" cy="4752528"/>
          </a:xfrm>
        </p:spPr>
        <p:txBody>
          <a:bodyPr>
            <a:normAutofit fontScale="77500" lnSpcReduction="20000"/>
          </a:bodyPr>
          <a:lstStyle/>
          <a:p>
            <a:pPr>
              <a:buFont typeface="Wingdings" pitchFamily="2" charset="2"/>
              <a:buChar char="Ø"/>
            </a:pPr>
            <a:r>
              <a:rPr lang="tr-TR" dirty="0" smtClean="0"/>
              <a:t>Alım</a:t>
            </a:r>
            <a:r>
              <a:rPr lang="tr-TR" dirty="0"/>
              <a:t>, satım, yapım, kiralama, kiraya verme, bakım-onarım ve benzeri malî işlemlerden</a:t>
            </a:r>
            <a:r>
              <a:rPr lang="tr-TR" dirty="0" smtClean="0"/>
              <a:t>;</a:t>
            </a:r>
          </a:p>
          <a:p>
            <a:pPr lvl="1">
              <a:buFont typeface="Wingdings" pitchFamily="2" charset="2"/>
              <a:buChar char="Ø"/>
            </a:pPr>
            <a:r>
              <a:rPr lang="tr-TR" dirty="0"/>
              <a:t>İ</a:t>
            </a:r>
            <a:r>
              <a:rPr lang="tr-TR" dirty="0" smtClean="0"/>
              <a:t>darenin </a:t>
            </a:r>
            <a:r>
              <a:rPr lang="tr-TR" dirty="0"/>
              <a:t>tamamını ilgilendirenler destek hizmetlerini yürüten birim</a:t>
            </a:r>
            <a:r>
              <a:rPr lang="tr-TR" dirty="0" smtClean="0"/>
              <a:t>,</a:t>
            </a:r>
          </a:p>
          <a:p>
            <a:pPr lvl="1">
              <a:buFont typeface="Wingdings" pitchFamily="2" charset="2"/>
              <a:buChar char="Ø"/>
            </a:pPr>
            <a:r>
              <a:rPr lang="tr-TR" dirty="0" smtClean="0"/>
              <a:t>Sadece </a:t>
            </a:r>
            <a:r>
              <a:rPr lang="tr-TR" dirty="0"/>
              <a:t>harcama birimlerini ilgilendirenler ise harcama birimleri tarafından gerçekleştirilir. </a:t>
            </a:r>
            <a:endParaRPr lang="tr-TR" dirty="0" smtClean="0"/>
          </a:p>
          <a:p>
            <a:pPr marL="393192" lvl="1" indent="0">
              <a:buNone/>
            </a:pPr>
            <a:r>
              <a:rPr lang="tr-TR" dirty="0" smtClean="0"/>
              <a:t>Ancak</a:t>
            </a:r>
            <a:r>
              <a:rPr lang="tr-TR" dirty="0"/>
              <a:t>, harcama yetkililiği görevi uhdesinde kalmak şartıyla, harcama birimlerinin talebi ve üst yöneticinin onayıyla bu işlemler destek hizmetlerini yürüten birim tarafından </a:t>
            </a:r>
            <a:r>
              <a:rPr lang="tr-TR" dirty="0" smtClean="0"/>
              <a:t>da yapılabilir</a:t>
            </a:r>
            <a:r>
              <a:rPr lang="tr-TR" dirty="0"/>
              <a:t>.</a:t>
            </a:r>
          </a:p>
          <a:p>
            <a:pPr marL="0" indent="0">
              <a:buNone/>
            </a:pPr>
            <a:endParaRPr lang="tr-TR" dirty="0" smtClean="0"/>
          </a:p>
          <a:p>
            <a:pPr>
              <a:buFont typeface="Wingdings" pitchFamily="2" charset="2"/>
              <a:buChar char="Ø"/>
            </a:pPr>
            <a:r>
              <a:rPr lang="tr-TR" dirty="0" smtClean="0"/>
              <a:t>Malî </a:t>
            </a:r>
            <a:r>
              <a:rPr lang="tr-TR" dirty="0"/>
              <a:t>hizmetler birimlerinin çalışma </a:t>
            </a:r>
            <a:r>
              <a:rPr lang="tr-TR" dirty="0" smtClean="0"/>
              <a:t>usul </a:t>
            </a:r>
            <a:r>
              <a:rPr lang="tr-TR" dirty="0"/>
              <a:t>ve esasları; idarelerin teşkilat yapısı dikkate alınmak ve </a:t>
            </a:r>
            <a:r>
              <a:rPr lang="tr-TR" u="sng" dirty="0"/>
              <a:t>stratejik planlama</a:t>
            </a:r>
            <a:r>
              <a:rPr lang="tr-TR" dirty="0"/>
              <a:t>, </a:t>
            </a:r>
            <a:r>
              <a:rPr lang="tr-TR" u="sng" dirty="0"/>
              <a:t>bütçe ve performans programı</a:t>
            </a:r>
            <a:r>
              <a:rPr lang="tr-TR" dirty="0"/>
              <a:t>, </a:t>
            </a:r>
            <a:r>
              <a:rPr lang="tr-TR" u="sng" dirty="0"/>
              <a:t>muhasebe-kesin hesap ve raporlama</a:t>
            </a:r>
            <a:r>
              <a:rPr lang="tr-TR" dirty="0"/>
              <a:t> ile </a:t>
            </a:r>
            <a:r>
              <a:rPr lang="tr-TR" u="sng" dirty="0"/>
              <a:t>iç kontrol</a:t>
            </a:r>
            <a:r>
              <a:rPr lang="tr-TR" dirty="0"/>
              <a:t> fonksiyonlarının ayrı alt birimler tarafından yürütülebilmesini sağlayacak şekilde Maliye Bakanlığınca hazırlanarak Bakanlar Kurulunca çıkarılacak yönetmelikle </a:t>
            </a:r>
            <a:r>
              <a:rPr lang="tr-TR" dirty="0" smtClean="0"/>
              <a:t>belirlenmiştir. </a:t>
            </a:r>
            <a:r>
              <a:rPr lang="tr-TR" sz="5200" dirty="0" smtClean="0">
                <a:hlinkClick r:id="rId2" action="ppaction://hlinkfile"/>
              </a:rPr>
              <a:t>(?)</a:t>
            </a:r>
            <a:endParaRPr lang="tr-TR" sz="5200" dirty="0"/>
          </a:p>
          <a:p>
            <a:endParaRPr lang="tr-TR" dirty="0"/>
          </a:p>
        </p:txBody>
      </p:sp>
    </p:spTree>
    <p:extLst>
      <p:ext uri="{BB962C8B-B14F-4D97-AF65-F5344CB8AC3E}">
        <p14:creationId xmlns:p14="http://schemas.microsoft.com/office/powerpoint/2010/main" val="265455230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lstStyle/>
          <a:p>
            <a:pPr algn="ctr"/>
            <a:r>
              <a:rPr lang="tr-TR" i="1" dirty="0"/>
              <a:t>Muhasebe hizmeti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Muhasebe </a:t>
            </a:r>
            <a:r>
              <a:rPr lang="tr-TR" dirty="0"/>
              <a:t>hizmeti; </a:t>
            </a:r>
            <a:endParaRPr lang="tr-TR" dirty="0" smtClean="0"/>
          </a:p>
          <a:p>
            <a:pPr lvl="1">
              <a:buFont typeface="Wingdings" pitchFamily="2" charset="2"/>
              <a:buChar char="Ø"/>
            </a:pPr>
            <a:r>
              <a:rPr lang="tr-TR" dirty="0" smtClean="0"/>
              <a:t>gelirlerin </a:t>
            </a:r>
            <a:r>
              <a:rPr lang="tr-TR" dirty="0"/>
              <a:t>ve alacakların tahsili</a:t>
            </a:r>
            <a:r>
              <a:rPr lang="tr-TR" dirty="0" smtClean="0"/>
              <a:t>,</a:t>
            </a:r>
          </a:p>
          <a:p>
            <a:pPr lvl="1">
              <a:buFont typeface="Wingdings" pitchFamily="2" charset="2"/>
              <a:buChar char="Ø"/>
            </a:pPr>
            <a:r>
              <a:rPr lang="tr-TR" dirty="0" smtClean="0"/>
              <a:t>giderlerin </a:t>
            </a:r>
            <a:r>
              <a:rPr lang="tr-TR" dirty="0"/>
              <a:t>hak </a:t>
            </a:r>
            <a:r>
              <a:rPr lang="tr-TR" dirty="0" smtClean="0"/>
              <a:t>sahiplerine ödenmesi,</a:t>
            </a:r>
          </a:p>
          <a:p>
            <a:pPr lvl="1">
              <a:buFont typeface="Wingdings" pitchFamily="2" charset="2"/>
              <a:buChar char="Ø"/>
            </a:pPr>
            <a:r>
              <a:rPr lang="tr-TR" dirty="0" smtClean="0"/>
              <a:t>para ve parayla ifade edilebilen değerler ile </a:t>
            </a:r>
            <a:r>
              <a:rPr lang="tr-TR" dirty="0"/>
              <a:t>emanetlerin alınması, saklanması, ilgililere verilmesi, </a:t>
            </a:r>
            <a:r>
              <a:rPr lang="tr-TR" dirty="0" smtClean="0"/>
              <a:t>gönderilmesi,</a:t>
            </a:r>
          </a:p>
          <a:p>
            <a:pPr lvl="1">
              <a:buFont typeface="Wingdings" pitchFamily="2" charset="2"/>
              <a:buChar char="Ø"/>
            </a:pPr>
            <a:r>
              <a:rPr lang="tr-TR" dirty="0" smtClean="0"/>
              <a:t>diğer </a:t>
            </a:r>
            <a:r>
              <a:rPr lang="tr-TR" dirty="0"/>
              <a:t>tüm malî işlemlerin kayıtlarının yapılması ve raporlanması işlemleridir. </a:t>
            </a:r>
          </a:p>
          <a:p>
            <a:pPr>
              <a:buFont typeface="Wingdings" pitchFamily="2" charset="2"/>
              <a:buChar char="Ø"/>
            </a:pPr>
            <a:r>
              <a:rPr lang="tr-TR" dirty="0" smtClean="0"/>
              <a:t>Bu </a:t>
            </a:r>
            <a:r>
              <a:rPr lang="tr-TR" dirty="0"/>
              <a:t>işlemleri yürütenler muhasebe yetkilisidir. Memuriyet kadro ve unvanlarının muhasebe yetkilisi niteliğine etkisi yoktur. </a:t>
            </a:r>
          </a:p>
          <a:p>
            <a:pPr marL="0" indent="0">
              <a:buNone/>
            </a:pPr>
            <a:endParaRPr lang="tr-TR" dirty="0"/>
          </a:p>
        </p:txBody>
      </p:sp>
    </p:spTree>
    <p:extLst>
      <p:ext uri="{BB962C8B-B14F-4D97-AF65-F5344CB8AC3E}">
        <p14:creationId xmlns:p14="http://schemas.microsoft.com/office/powerpoint/2010/main" val="390711368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3400" b="1" i="1" dirty="0" smtClean="0"/>
              <a:t>Muhasebe </a:t>
            </a:r>
            <a:r>
              <a:rPr lang="tr-TR" sz="3400" b="1" i="1" dirty="0"/>
              <a:t>yetkilisinin yetki ve sorumlulukları</a:t>
            </a:r>
            <a:endParaRPr lang="tr-TR" sz="3400" b="1" dirty="0"/>
          </a:p>
        </p:txBody>
      </p:sp>
      <p:sp>
        <p:nvSpPr>
          <p:cNvPr id="3" name="İçerik Yer Tutucusu 2"/>
          <p:cNvSpPr>
            <a:spLocks noGrp="1"/>
          </p:cNvSpPr>
          <p:nvPr>
            <p:ph idx="1"/>
          </p:nvPr>
        </p:nvSpPr>
        <p:spPr/>
        <p:txBody>
          <a:bodyPr>
            <a:normAutofit fontScale="70000" lnSpcReduction="20000"/>
          </a:bodyPr>
          <a:lstStyle/>
          <a:p>
            <a:pPr>
              <a:buFont typeface="Wingdings" pitchFamily="2" charset="2"/>
              <a:buChar char="Ø"/>
            </a:pPr>
            <a:r>
              <a:rPr lang="tr-TR" dirty="0"/>
              <a:t>Muhasebe yetkilileri ödeme aşamasında, ödeme emri belgesi ve eki belgeler üzerinde; </a:t>
            </a:r>
            <a:endParaRPr lang="tr-TR" dirty="0" smtClean="0"/>
          </a:p>
          <a:p>
            <a:pPr lvl="1">
              <a:buFont typeface="Wingdings" pitchFamily="2" charset="2"/>
              <a:buChar char="Ø"/>
            </a:pPr>
            <a:r>
              <a:rPr lang="tr-TR" dirty="0" smtClean="0"/>
              <a:t>Yetkililerin </a:t>
            </a:r>
            <a:r>
              <a:rPr lang="tr-TR" dirty="0"/>
              <a:t>imzasını,  </a:t>
            </a:r>
            <a:endParaRPr lang="tr-TR" dirty="0" smtClean="0"/>
          </a:p>
          <a:p>
            <a:pPr lvl="1">
              <a:buFont typeface="Wingdings" pitchFamily="2" charset="2"/>
              <a:buChar char="Ø"/>
            </a:pPr>
            <a:r>
              <a:rPr lang="tr-TR" dirty="0" smtClean="0"/>
              <a:t>Ödemeye </a:t>
            </a:r>
            <a:r>
              <a:rPr lang="tr-TR" dirty="0"/>
              <a:t>ilişkin ilgili mevzuatında sayılan belgelerin tamam olmasını, </a:t>
            </a:r>
            <a:endParaRPr lang="tr-TR" dirty="0" smtClean="0"/>
          </a:p>
          <a:p>
            <a:pPr lvl="1">
              <a:buFont typeface="Wingdings" pitchFamily="2" charset="2"/>
              <a:buChar char="Ø"/>
            </a:pPr>
            <a:r>
              <a:rPr lang="tr-TR" dirty="0" smtClean="0"/>
              <a:t>Maddi </a:t>
            </a:r>
            <a:r>
              <a:rPr lang="tr-TR" dirty="0"/>
              <a:t>hata bulunup bulunmadığını, </a:t>
            </a:r>
            <a:endParaRPr lang="tr-TR" dirty="0" smtClean="0"/>
          </a:p>
          <a:p>
            <a:pPr lvl="1">
              <a:buFont typeface="Wingdings" pitchFamily="2" charset="2"/>
              <a:buChar char="Ø"/>
            </a:pPr>
            <a:r>
              <a:rPr lang="tr-TR" dirty="0" smtClean="0"/>
              <a:t>Hak </a:t>
            </a:r>
            <a:r>
              <a:rPr lang="tr-TR" dirty="0"/>
              <a:t>sahibinin kimliğine ilişkin bilgileri, </a:t>
            </a:r>
          </a:p>
          <a:p>
            <a:pPr marL="0" indent="0">
              <a:buNone/>
            </a:pPr>
            <a:r>
              <a:rPr lang="tr-TR" dirty="0" smtClean="0"/>
              <a:t>    kontrol </a:t>
            </a:r>
            <a:r>
              <a:rPr lang="tr-TR" dirty="0"/>
              <a:t>etmekle yükümlüdür</a:t>
            </a:r>
            <a:r>
              <a:rPr lang="tr-TR" dirty="0" smtClean="0"/>
              <a:t>.</a:t>
            </a:r>
          </a:p>
          <a:p>
            <a:pPr marL="0" indent="0">
              <a:buNone/>
            </a:pPr>
            <a:r>
              <a:rPr lang="tr-TR" dirty="0" smtClean="0"/>
              <a:t> </a:t>
            </a:r>
            <a:endParaRPr lang="tr-TR" dirty="0"/>
          </a:p>
          <a:p>
            <a:pPr>
              <a:buFont typeface="Wingdings" pitchFamily="2" charset="2"/>
              <a:buChar char="Ø"/>
            </a:pPr>
            <a:r>
              <a:rPr lang="tr-TR" dirty="0" smtClean="0"/>
              <a:t>Muhasebe </a:t>
            </a:r>
            <a:r>
              <a:rPr lang="tr-TR" dirty="0"/>
              <a:t>yetkilileri, ilgili mevzuatında düzenlenmiş belgeler dışında belge arayamaz. </a:t>
            </a:r>
            <a:endParaRPr lang="tr-TR" dirty="0" smtClean="0"/>
          </a:p>
          <a:p>
            <a:pPr>
              <a:buFont typeface="Wingdings" pitchFamily="2" charset="2"/>
              <a:buChar char="Ø"/>
            </a:pPr>
            <a:r>
              <a:rPr lang="tr-TR" dirty="0" smtClean="0"/>
              <a:t>Yapılan kontrollerde hata </a:t>
            </a:r>
            <a:r>
              <a:rPr lang="tr-TR" dirty="0"/>
              <a:t>veya eksiklik bulunması halinde ödeme </a:t>
            </a:r>
            <a:r>
              <a:rPr lang="tr-TR" dirty="0" smtClean="0"/>
              <a:t>yapamaz.</a:t>
            </a:r>
          </a:p>
          <a:p>
            <a:pPr>
              <a:buFont typeface="Wingdings" pitchFamily="2" charset="2"/>
              <a:buChar char="Ø"/>
            </a:pPr>
            <a:r>
              <a:rPr lang="tr-TR" dirty="0" smtClean="0"/>
              <a:t>Belgesi </a:t>
            </a:r>
            <a:r>
              <a:rPr lang="tr-TR" dirty="0"/>
              <a:t>eksik veya hatalı olan ödeme emri </a:t>
            </a:r>
            <a:r>
              <a:rPr lang="tr-TR" dirty="0" smtClean="0"/>
              <a:t>belgelerini, </a:t>
            </a:r>
            <a:r>
              <a:rPr lang="tr-TR" dirty="0"/>
              <a:t>düzeltilmek veya tamamlanmak üzere en geç bir iş günü içinde gerekçeleriyle birlikte harcama yetkilisine yazılı olarak </a:t>
            </a:r>
            <a:r>
              <a:rPr lang="tr-TR" dirty="0" smtClean="0"/>
              <a:t>gönderir.</a:t>
            </a:r>
          </a:p>
          <a:p>
            <a:pPr>
              <a:buFont typeface="Wingdings" pitchFamily="2" charset="2"/>
              <a:buChar char="Ø"/>
            </a:pPr>
            <a:r>
              <a:rPr lang="tr-TR" dirty="0" smtClean="0"/>
              <a:t>Hataların </a:t>
            </a:r>
            <a:r>
              <a:rPr lang="tr-TR" dirty="0"/>
              <a:t>düzeltilmesi veya eksikliklerin giderilmesi halinde ödeme </a:t>
            </a:r>
            <a:r>
              <a:rPr lang="tr-TR" dirty="0" smtClean="0"/>
              <a:t>işlemini gerçekleştirir.</a:t>
            </a:r>
            <a:endParaRPr lang="tr-TR" dirty="0"/>
          </a:p>
        </p:txBody>
      </p:sp>
    </p:spTree>
    <p:extLst>
      <p:ext uri="{BB962C8B-B14F-4D97-AF65-F5344CB8AC3E}">
        <p14:creationId xmlns:p14="http://schemas.microsoft.com/office/powerpoint/2010/main" val="368458842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Autofit/>
          </a:bodyPr>
          <a:lstStyle/>
          <a:p>
            <a:pPr algn="ctr"/>
            <a:r>
              <a:rPr lang="tr-TR" sz="3400" b="1" i="1" dirty="0"/>
              <a:t>Muhasebe yetkilisinin yetki ve sorumlulukları</a:t>
            </a:r>
            <a:endParaRPr lang="tr-TR" sz="3400" dirty="0"/>
          </a:p>
        </p:txBody>
      </p:sp>
      <p:sp>
        <p:nvSpPr>
          <p:cNvPr id="3" name="İçerik Yer Tutucusu 2"/>
          <p:cNvSpPr>
            <a:spLocks noGrp="1"/>
          </p:cNvSpPr>
          <p:nvPr>
            <p:ph idx="1"/>
          </p:nvPr>
        </p:nvSpPr>
        <p:spPr/>
        <p:txBody>
          <a:bodyPr>
            <a:normAutofit lnSpcReduction="10000"/>
          </a:bodyPr>
          <a:lstStyle/>
          <a:p>
            <a:pPr>
              <a:buFont typeface="Wingdings" pitchFamily="2" charset="2"/>
              <a:buChar char="Ø"/>
            </a:pPr>
            <a:r>
              <a:rPr lang="tr-TR" dirty="0" smtClean="0"/>
              <a:t>Muhasebe yetkilileri;</a:t>
            </a:r>
          </a:p>
          <a:p>
            <a:pPr lvl="1">
              <a:buFont typeface="Wingdings" pitchFamily="2" charset="2"/>
              <a:buChar char="Ø"/>
            </a:pPr>
            <a:r>
              <a:rPr lang="tr-TR" dirty="0" smtClean="0"/>
              <a:t>34 </a:t>
            </a:r>
            <a:r>
              <a:rPr lang="tr-TR" dirty="0"/>
              <a:t>üncü maddenin ikinci fıkrasındaki ödemeye ilişkin </a:t>
            </a:r>
            <a:r>
              <a:rPr lang="tr-TR" dirty="0" smtClean="0"/>
              <a:t>hükümlerden, </a:t>
            </a:r>
            <a:r>
              <a:rPr lang="tr-TR" sz="1400" dirty="0" smtClean="0"/>
              <a:t>(Kamu idarelerinin nakit mevcudunun tüm ödemeleri karşılayamaması halinde giderler, muhasebe kayıtlarına alınma sırasına göre ödenir. Ancak, sırasıyla kanunları gereğince diğer kamu idarelerine ödenmesi gereken vergi, resim, harç, prim, fon kesintisi, pay ve benzeri tutarlara, tarifeye bağlı ödemelere, ilama bağlı borçlara, ödenmemesi halinde gecikme cezası veya faiz gibi ek yük getirecek borçlara ve ödenmesi talep edilen emanet hesaplarındaki  tutarlara öncelik verilir. </a:t>
            </a:r>
            <a:r>
              <a:rPr lang="tr-TR" dirty="0" smtClean="0"/>
              <a:t>)</a:t>
            </a:r>
          </a:p>
          <a:p>
            <a:pPr lvl="1">
              <a:buFont typeface="Wingdings" pitchFamily="2" charset="2"/>
              <a:buChar char="Ø"/>
            </a:pPr>
            <a:endParaRPr lang="tr-TR" dirty="0" smtClean="0"/>
          </a:p>
          <a:p>
            <a:pPr lvl="1">
              <a:buFont typeface="Wingdings" pitchFamily="2" charset="2"/>
              <a:buChar char="Ø"/>
            </a:pPr>
            <a:r>
              <a:rPr lang="tr-TR" dirty="0" smtClean="0"/>
              <a:t>Ödeme emri belgesi üzerinde yapılan kontrollerden,</a:t>
            </a:r>
          </a:p>
          <a:p>
            <a:pPr lvl="1">
              <a:buFont typeface="Wingdings" pitchFamily="2" charset="2"/>
              <a:buChar char="Ø"/>
            </a:pPr>
            <a:r>
              <a:rPr lang="tr-TR" dirty="0" smtClean="0"/>
              <a:t>Muhasebe hizmetinin </a:t>
            </a:r>
            <a:r>
              <a:rPr lang="x-none"/>
              <a:t>yapılmasından ve muhasebe kayıtlarının usulüne uygun, saydam ve erişilebilir şekilde tutulmasından sorumludur</a:t>
            </a:r>
            <a:r>
              <a:rPr lang="x-none" smtClean="0"/>
              <a:t>.</a:t>
            </a:r>
            <a:endParaRPr lang="tr-TR" dirty="0" smtClean="0"/>
          </a:p>
        </p:txBody>
      </p:sp>
    </p:spTree>
    <p:extLst>
      <p:ext uri="{BB962C8B-B14F-4D97-AF65-F5344CB8AC3E}">
        <p14:creationId xmlns:p14="http://schemas.microsoft.com/office/powerpoint/2010/main" val="120249784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5400" b="1" i="1" dirty="0"/>
              <a:t>Muhasebe </a:t>
            </a:r>
            <a:r>
              <a:rPr lang="tr-TR" sz="5400" b="1" i="1" dirty="0" smtClean="0"/>
              <a:t>yetkilisi mutemedi</a:t>
            </a:r>
            <a:endParaRPr lang="tr-TR" dirty="0"/>
          </a:p>
        </p:txBody>
      </p:sp>
      <p:sp>
        <p:nvSpPr>
          <p:cNvPr id="3" name="İçerik Yer Tutucusu 2"/>
          <p:cNvSpPr>
            <a:spLocks noGrp="1"/>
          </p:cNvSpPr>
          <p:nvPr>
            <p:ph idx="1"/>
          </p:nvPr>
        </p:nvSpPr>
        <p:spPr>
          <a:xfrm>
            <a:off x="457200" y="1935480"/>
            <a:ext cx="8363272" cy="4389120"/>
          </a:xfrm>
        </p:spPr>
        <p:txBody>
          <a:bodyPr>
            <a:normAutofit lnSpcReduction="10000"/>
          </a:bodyPr>
          <a:lstStyle/>
          <a:p>
            <a:pPr>
              <a:buFont typeface="Wingdings" pitchFamily="2" charset="2"/>
              <a:buChar char="Ø"/>
            </a:pPr>
            <a:r>
              <a:rPr lang="tr-TR" dirty="0"/>
              <a:t>Muhasebe yetkilisi adına ve hesabına para ve parayla ifade edilebilen değerleri geçici olarak almaya, vermeye ve göndermeye yetkili olanlar muhasebe yetkilisi mutemedidir.  </a:t>
            </a:r>
            <a:endParaRPr lang="tr-TR" dirty="0" smtClean="0"/>
          </a:p>
          <a:p>
            <a:pPr>
              <a:buFont typeface="Wingdings" pitchFamily="2" charset="2"/>
              <a:buChar char="Ø"/>
            </a:pPr>
            <a:r>
              <a:rPr lang="tr-TR" dirty="0" smtClean="0"/>
              <a:t>Muhasebe </a:t>
            </a:r>
            <a:r>
              <a:rPr lang="tr-TR" dirty="0"/>
              <a:t>yetkilisi mutemetleri doğrudan muhasebe yetkilisine karşı sorumludur. </a:t>
            </a:r>
            <a:endParaRPr lang="tr-TR" dirty="0" smtClean="0"/>
          </a:p>
          <a:p>
            <a:pPr>
              <a:buFont typeface="Wingdings" pitchFamily="2" charset="2"/>
              <a:buChar char="Ø"/>
            </a:pPr>
            <a:r>
              <a:rPr lang="tr-TR" dirty="0" smtClean="0"/>
              <a:t>Muhasebe </a:t>
            </a:r>
            <a:r>
              <a:rPr lang="tr-TR" dirty="0"/>
              <a:t>yetkilisi mutemetlerinin görevlendirilmeleri, yetkileri, denetimi, tutacakları defter ve belgeler ve diğer hususlara ilişkin usul ve esaslar Maliye Bakanlığınca </a:t>
            </a:r>
            <a:r>
              <a:rPr lang="tr-TR" dirty="0" smtClean="0"/>
              <a:t>çıkarılan yönetmelikle düzenlenmiştir. </a:t>
            </a:r>
            <a:r>
              <a:rPr lang="tr-TR" sz="3600" dirty="0" smtClean="0">
                <a:hlinkClick r:id="rId2" action="ppaction://hlinkfile"/>
              </a:rPr>
              <a:t>(?)</a:t>
            </a:r>
            <a:endParaRPr lang="tr-TR" sz="3600" dirty="0"/>
          </a:p>
        </p:txBody>
      </p:sp>
    </p:spTree>
    <p:extLst>
      <p:ext uri="{BB962C8B-B14F-4D97-AF65-F5344CB8AC3E}">
        <p14:creationId xmlns:p14="http://schemas.microsoft.com/office/powerpoint/2010/main" val="23245818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908720"/>
            <a:ext cx="7772400" cy="1770472"/>
          </a:xfrm>
        </p:spPr>
        <p:txBody>
          <a:bodyPr/>
          <a:lstStyle/>
          <a:p>
            <a:pPr algn="ctr"/>
            <a:r>
              <a:rPr lang="tr-TR" dirty="0" smtClean="0"/>
              <a:t>DIŞ DENETİM</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endParaRPr lang="tr-TR" sz="4000" dirty="0"/>
          </a:p>
        </p:txBody>
      </p:sp>
    </p:spTree>
    <p:extLst>
      <p:ext uri="{BB962C8B-B14F-4D97-AF65-F5344CB8AC3E}">
        <p14:creationId xmlns:p14="http://schemas.microsoft.com/office/powerpoint/2010/main" val="1069231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Autofit/>
          </a:bodyPr>
          <a:lstStyle/>
          <a:p>
            <a:pPr algn="ctr"/>
            <a:r>
              <a:rPr lang="tr-TR" sz="3000" b="1" i="1" dirty="0" smtClean="0"/>
              <a:t>Stratejik planlama ve performans esaslı bütçeleme</a:t>
            </a:r>
            <a:endParaRPr lang="tr-TR" sz="3000" dirty="0"/>
          </a:p>
        </p:txBody>
      </p:sp>
      <p:sp>
        <p:nvSpPr>
          <p:cNvPr id="3" name="2 İçerik Yer Tutucusu"/>
          <p:cNvSpPr>
            <a:spLocks noGrp="1"/>
          </p:cNvSpPr>
          <p:nvPr>
            <p:ph idx="1"/>
          </p:nvPr>
        </p:nvSpPr>
        <p:spPr>
          <a:xfrm>
            <a:off x="457200" y="1772816"/>
            <a:ext cx="8229600" cy="4551784"/>
          </a:xfrm>
        </p:spPr>
        <p:txBody>
          <a:bodyPr>
            <a:normAutofit lnSpcReduction="10000"/>
          </a:bodyPr>
          <a:lstStyle/>
          <a:p>
            <a:pPr algn="just">
              <a:buFont typeface="Wingdings" pitchFamily="2" charset="2"/>
              <a:buChar char="Ø"/>
            </a:pPr>
            <a:r>
              <a:rPr lang="tr-TR" sz="2400" dirty="0" smtClean="0">
                <a:solidFill>
                  <a:srgbClr val="000000"/>
                </a:solidFill>
              </a:rPr>
              <a:t>Stratejik Planlar 5 yıllık olarak hazırlanır.</a:t>
            </a:r>
          </a:p>
          <a:p>
            <a:pPr algn="just">
              <a:buFont typeface="Wingdings" pitchFamily="2" charset="2"/>
              <a:buChar char="Ø"/>
            </a:pPr>
            <a:endParaRPr lang="tr-TR" sz="2400" dirty="0" smtClean="0">
              <a:solidFill>
                <a:srgbClr val="000000"/>
              </a:solidFill>
            </a:endParaRPr>
          </a:p>
          <a:p>
            <a:pPr algn="just">
              <a:buFont typeface="Wingdings" pitchFamily="2" charset="2"/>
              <a:buChar char="Ø"/>
            </a:pPr>
            <a:r>
              <a:rPr lang="tr-TR" sz="2400" dirty="0" smtClean="0">
                <a:solidFill>
                  <a:srgbClr val="000000"/>
                </a:solidFill>
              </a:rPr>
              <a:t>Stratejik Planlar en az iki yıl uygulandıktan sonra Kalan süre için güncelleştirilebilir. Güncelleştirmelerde; Misyon, Vizyon ve amaçlarda herhangi bir değişikliğe gidilemez</a:t>
            </a:r>
          </a:p>
          <a:p>
            <a:pPr algn="just">
              <a:buFont typeface="Wingdings" pitchFamily="2" charset="2"/>
              <a:buChar char="Ø"/>
            </a:pPr>
            <a:endParaRPr lang="tr-TR" sz="2400" dirty="0" smtClean="0">
              <a:solidFill>
                <a:srgbClr val="000000"/>
              </a:solidFill>
            </a:endParaRPr>
          </a:p>
          <a:p>
            <a:pPr algn="just">
              <a:buFont typeface="Wingdings" pitchFamily="2" charset="2"/>
              <a:buChar char="Ø"/>
            </a:pPr>
            <a:r>
              <a:rPr lang="tr-TR" sz="2400" dirty="0" smtClean="0">
                <a:solidFill>
                  <a:srgbClr val="000000"/>
                </a:solidFill>
              </a:rPr>
              <a:t>Stratejik Planlar ilgili yönetmeliğindeki şartlar sağlandığında süresi dolmadan yenilenebilir.</a:t>
            </a:r>
          </a:p>
          <a:p>
            <a:pPr algn="just">
              <a:buFont typeface="Wingdings" pitchFamily="2" charset="2"/>
              <a:buChar char="Ø"/>
            </a:pPr>
            <a:endParaRPr lang="tr-TR" sz="2400" dirty="0" smtClean="0">
              <a:solidFill>
                <a:srgbClr val="000000"/>
              </a:solidFill>
            </a:endParaRPr>
          </a:p>
          <a:p>
            <a:pPr algn="just">
              <a:buFont typeface="Wingdings" pitchFamily="2" charset="2"/>
              <a:buChar char="Ø"/>
            </a:pPr>
            <a:r>
              <a:rPr lang="tr-TR" sz="2400" dirty="0" smtClean="0">
                <a:solidFill>
                  <a:srgbClr val="000000"/>
                </a:solidFill>
              </a:rPr>
              <a:t>Üst yöneticiler, idarelerinin stratejik planlarının hazırlanmasından ve uygulanmasından Bakan’a karşı sorumludur.  </a:t>
            </a:r>
            <a:r>
              <a:rPr lang="tr-TR" sz="2400" dirty="0" smtClean="0">
                <a:solidFill>
                  <a:srgbClr val="000000"/>
                </a:solidFill>
                <a:hlinkClick r:id="rId2" action="ppaction://hlinkfile"/>
              </a:rPr>
              <a:t>(?)</a:t>
            </a:r>
            <a:endParaRPr lang="tr-TR" sz="2400" dirty="0" smtClean="0">
              <a:solidFill>
                <a:srgbClr val="000000"/>
              </a:solidFill>
            </a:endParaRPr>
          </a:p>
          <a:p>
            <a:endParaRPr lang="tr-TR" sz="2400" dirty="0">
              <a:solidFill>
                <a:srgbClr val="000000"/>
              </a:solidFill>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pPr algn="ctr"/>
            <a:r>
              <a:rPr lang="tr-TR" b="1" dirty="0" smtClean="0"/>
              <a:t>  </a:t>
            </a:r>
            <a:r>
              <a:rPr lang="tr-TR" i="1" dirty="0" smtClean="0"/>
              <a:t>Dış denetim</a:t>
            </a:r>
          </a:p>
        </p:txBody>
      </p:sp>
      <p:sp>
        <p:nvSpPr>
          <p:cNvPr id="3" name="İçerik Yer Tutucusu 2"/>
          <p:cNvSpPr>
            <a:spLocks noGrp="1"/>
          </p:cNvSpPr>
          <p:nvPr>
            <p:ph idx="1"/>
          </p:nvPr>
        </p:nvSpPr>
        <p:spPr>
          <a:xfrm>
            <a:off x="457200" y="1556792"/>
            <a:ext cx="8363272" cy="4896544"/>
          </a:xfrm>
        </p:spPr>
        <p:txBody>
          <a:bodyPr>
            <a:normAutofit fontScale="77500" lnSpcReduction="20000"/>
          </a:bodyPr>
          <a:lstStyle/>
          <a:p>
            <a:pPr>
              <a:buFont typeface="Wingdings" pitchFamily="2" charset="2"/>
              <a:buChar char="Ø"/>
            </a:pPr>
            <a:r>
              <a:rPr lang="tr-TR" dirty="0" smtClean="0">
                <a:solidFill>
                  <a:srgbClr val="FF0000"/>
                </a:solidFill>
              </a:rPr>
              <a:t>Dış denetimin amacı nedir?</a:t>
            </a:r>
          </a:p>
          <a:p>
            <a:pPr>
              <a:buFont typeface="Wingdings" pitchFamily="2" charset="2"/>
              <a:buChar char="Ø"/>
            </a:pPr>
            <a:r>
              <a:rPr lang="tr-TR" dirty="0" smtClean="0"/>
              <a:t>Genel </a:t>
            </a:r>
            <a:r>
              <a:rPr lang="tr-TR" dirty="0"/>
              <a:t>yönetim kapsamındaki kamu idarelerinin hesap verme sorumluluğu çerçevesinde, </a:t>
            </a:r>
            <a:r>
              <a:rPr lang="tr-TR" dirty="0" smtClean="0"/>
              <a:t> Yönetimin </a:t>
            </a:r>
            <a:r>
              <a:rPr lang="tr-TR" dirty="0"/>
              <a:t>malî faaliyet, karar ve işlemlerinin; </a:t>
            </a:r>
            <a:r>
              <a:rPr lang="tr-TR" dirty="0" smtClean="0"/>
              <a:t>kanunlara, kurumsal </a:t>
            </a:r>
            <a:r>
              <a:rPr lang="tr-TR" dirty="0"/>
              <a:t>amaç, hedef ve </a:t>
            </a:r>
            <a:r>
              <a:rPr lang="tr-TR" dirty="0" smtClean="0"/>
              <a:t>planlara</a:t>
            </a:r>
            <a:r>
              <a:rPr lang="tr-TR" dirty="0" smtClean="0"/>
              <a:t>, uygunluk </a:t>
            </a:r>
            <a:r>
              <a:rPr lang="tr-TR" dirty="0"/>
              <a:t>yönünden incelenmesi ve sonuçlarının Türkiye Büyük Millet Meclisine raporlanmasıdır. </a:t>
            </a:r>
            <a:endParaRPr lang="tr-TR" dirty="0" smtClean="0"/>
          </a:p>
          <a:p>
            <a:pPr marL="0" indent="0">
              <a:buNone/>
            </a:pPr>
            <a:r>
              <a:rPr lang="tr-TR" dirty="0"/>
              <a:t>         </a:t>
            </a:r>
          </a:p>
          <a:p>
            <a:pPr>
              <a:buFont typeface="Wingdings" pitchFamily="2" charset="2"/>
              <a:buChar char="Ø"/>
            </a:pPr>
            <a:r>
              <a:rPr lang="tr-TR" dirty="0" smtClean="0">
                <a:solidFill>
                  <a:srgbClr val="FF0000"/>
                </a:solidFill>
              </a:rPr>
              <a:t>Dış denetim nasıl gerçekleştirilir?</a:t>
            </a:r>
            <a:endParaRPr lang="tr-TR" dirty="0" smtClean="0"/>
          </a:p>
          <a:p>
            <a:pPr>
              <a:buFont typeface="Wingdings" pitchFamily="2" charset="2"/>
              <a:buChar char="Ø"/>
            </a:pPr>
            <a:r>
              <a:rPr lang="tr-TR" dirty="0" smtClean="0"/>
              <a:t> </a:t>
            </a:r>
            <a:r>
              <a:rPr lang="tr-TR" dirty="0"/>
              <a:t>G</a:t>
            </a:r>
            <a:r>
              <a:rPr lang="tr-TR" dirty="0" smtClean="0"/>
              <a:t>enel </a:t>
            </a:r>
            <a:r>
              <a:rPr lang="tr-TR" dirty="0"/>
              <a:t>kabul görmüş uluslararası denetim standartları dikkate alınarak; </a:t>
            </a:r>
          </a:p>
          <a:p>
            <a:pPr lvl="1">
              <a:buFont typeface="Wingdings" pitchFamily="2" charset="2"/>
              <a:buChar char="Ø"/>
            </a:pPr>
            <a:r>
              <a:rPr lang="tr-TR" dirty="0" smtClean="0"/>
              <a:t>Kamu </a:t>
            </a:r>
            <a:r>
              <a:rPr lang="tr-TR" dirty="0"/>
              <a:t>idaresi hesapları ve bunlara ilişkin belgeler esas alınarak, malî tabloların güvenilirliği ve doğruluğuna ilişkin malî denetimi ile  kamu idarelerinin gelir, gider ve mallarına ilişkin malî işlemlerinin kanunlara ve diğer hukuki düzenlemelere uygun olup olmadığının tespiti, </a:t>
            </a:r>
            <a:endParaRPr lang="tr-TR" dirty="0" smtClean="0"/>
          </a:p>
          <a:p>
            <a:pPr lvl="1">
              <a:buFont typeface="Wingdings" pitchFamily="2" charset="2"/>
              <a:buChar char="Ø"/>
            </a:pPr>
            <a:r>
              <a:rPr lang="tr-TR" dirty="0" smtClean="0"/>
              <a:t>Kamu </a:t>
            </a:r>
            <a:r>
              <a:rPr lang="tr-TR" dirty="0"/>
              <a:t>kaynaklarının etkili, ekonomik ve verimli olarak kullanılıp kullanılmadığının belirlenmesi, faaliyet sonuçlarının ölçülmesi ve performans bakımından değerlendirilmesi, </a:t>
            </a:r>
          </a:p>
          <a:p>
            <a:pPr>
              <a:buNone/>
            </a:pPr>
            <a:r>
              <a:rPr lang="tr-TR" dirty="0"/>
              <a:t>	</a:t>
            </a:r>
            <a:r>
              <a:rPr lang="tr-TR" dirty="0" smtClean="0"/>
              <a:t>suretiyle </a:t>
            </a:r>
            <a:r>
              <a:rPr lang="tr-TR" dirty="0"/>
              <a:t>gerçekleştirilir. </a:t>
            </a:r>
          </a:p>
        </p:txBody>
      </p:sp>
    </p:spTree>
    <p:extLst>
      <p:ext uri="{BB962C8B-B14F-4D97-AF65-F5344CB8AC3E}">
        <p14:creationId xmlns:p14="http://schemas.microsoft.com/office/powerpoint/2010/main" val="109906076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pPr algn="ctr"/>
            <a:r>
              <a:rPr lang="tr-TR" i="1" dirty="0" smtClean="0"/>
              <a:t>Dış denetim</a:t>
            </a:r>
            <a:endParaRPr lang="tr-TR" dirty="0"/>
          </a:p>
        </p:txBody>
      </p:sp>
      <p:sp>
        <p:nvSpPr>
          <p:cNvPr id="3" name="2 İçerik Yer Tutucusu"/>
          <p:cNvSpPr>
            <a:spLocks noGrp="1"/>
          </p:cNvSpPr>
          <p:nvPr>
            <p:ph idx="1"/>
          </p:nvPr>
        </p:nvSpPr>
        <p:spPr/>
        <p:txBody>
          <a:bodyPr>
            <a:normAutofit fontScale="92500"/>
          </a:bodyPr>
          <a:lstStyle/>
          <a:p>
            <a:pPr>
              <a:buFont typeface="Wingdings" pitchFamily="2" charset="2"/>
              <a:buChar char="Ø"/>
            </a:pPr>
            <a:r>
              <a:rPr lang="tr-TR" dirty="0" smtClean="0"/>
              <a:t>Denetimler sonucunda düzenlenen raporlar, idareler itibarıyla konsolide edilir ve bir örneği ilgili kamu idaresine verilerek üst yönetici tarafından cevaplandırılır.</a:t>
            </a:r>
          </a:p>
          <a:p>
            <a:pPr>
              <a:buFont typeface="Wingdings" pitchFamily="2" charset="2"/>
              <a:buChar char="Ø"/>
            </a:pPr>
            <a:r>
              <a:rPr lang="tr-TR" dirty="0" smtClean="0"/>
              <a:t>Sayıştay, denetim raporları ve bunlara verilen cevapları dikkate alarak düzenleyeceği dış denetim genel değerlendirme raporunu Türkiye Büyük Millet Meclisine sunar. </a:t>
            </a:r>
          </a:p>
          <a:p>
            <a:pPr>
              <a:buFont typeface="Wingdings" pitchFamily="2" charset="2"/>
              <a:buChar char="Ø"/>
            </a:pPr>
            <a:r>
              <a:rPr lang="tr-TR" dirty="0" smtClean="0"/>
              <a:t>Sayıştay tarafından hesapların hükme bağlanması; genel yönetim kapsamındaki kamu idarelerinin gelir, gider ve mal hesapları ile bu hesaplarla ilgili işlemlerinin yasal düzenlemelere uygun olup olmadığına  karar verilmesidir. </a:t>
            </a:r>
          </a:p>
          <a:p>
            <a:endParaRPr lang="tr-TR"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smtClean="0"/>
              <a:t>Sayıştayın denetlenmesi</a:t>
            </a:r>
            <a:endParaRPr lang="tr-TR" dirty="0"/>
          </a:p>
        </p:txBody>
      </p:sp>
      <p:sp>
        <p:nvSpPr>
          <p:cNvPr id="3" name="İçerik Yer Tutucusu 2"/>
          <p:cNvSpPr>
            <a:spLocks noGrp="1"/>
          </p:cNvSpPr>
          <p:nvPr>
            <p:ph idx="1"/>
          </p:nvPr>
        </p:nvSpPr>
        <p:spPr>
          <a:xfrm>
            <a:off x="457200" y="1935480"/>
            <a:ext cx="8229600" cy="3437736"/>
          </a:xfrm>
        </p:spPr>
        <p:txBody>
          <a:bodyPr/>
          <a:lstStyle/>
          <a:p>
            <a:pPr>
              <a:buFont typeface="Wingdings" pitchFamily="2" charset="2"/>
              <a:buChar char="Ø"/>
            </a:pPr>
            <a:r>
              <a:rPr lang="tr-TR" dirty="0" smtClean="0"/>
              <a:t>Sayıştayın </a:t>
            </a:r>
            <a:r>
              <a:rPr lang="tr-TR" dirty="0"/>
              <a:t>denetlenmesi, her yıl Türkiye Büyük Millet Meclisi adına Türkiye Büyük Millet Meclisi Başkanlık Divanı tarafından görevlendirilen ve gerekli mesleki niteliklere sahip denetim elemanlarından oluşan bir komisyon tarafından, hesaplar ve bunlara ilişkin belgeler esas alınarak yapılır</a:t>
            </a:r>
            <a:r>
              <a:rPr lang="tr-TR" dirty="0" smtClean="0"/>
              <a:t>.</a:t>
            </a:r>
          </a:p>
          <a:p>
            <a:endParaRPr lang="tr-TR" dirty="0"/>
          </a:p>
        </p:txBody>
      </p:sp>
    </p:spTree>
    <p:extLst>
      <p:ext uri="{BB962C8B-B14F-4D97-AF65-F5344CB8AC3E}">
        <p14:creationId xmlns:p14="http://schemas.microsoft.com/office/powerpoint/2010/main" val="294577348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908720"/>
            <a:ext cx="7772400" cy="2592288"/>
          </a:xfrm>
        </p:spPr>
        <p:txBody>
          <a:bodyPr/>
          <a:lstStyle/>
          <a:p>
            <a:pPr algn="ctr"/>
            <a:r>
              <a:rPr lang="tr-TR" dirty="0" smtClean="0"/>
              <a:t>YAPTIRIMLAR VE YETKİLİ MERCİLER</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endParaRPr lang="tr-TR" sz="4000" dirty="0"/>
          </a:p>
        </p:txBody>
      </p:sp>
    </p:spTree>
    <p:extLst>
      <p:ext uri="{BB962C8B-B14F-4D97-AF65-F5344CB8AC3E}">
        <p14:creationId xmlns:p14="http://schemas.microsoft.com/office/powerpoint/2010/main" val="106923174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pPr algn="ctr"/>
            <a:r>
              <a:rPr lang="tr-TR" i="1" dirty="0" smtClean="0"/>
              <a:t>Ödenek üstü harcama</a:t>
            </a:r>
            <a:endParaRPr lang="tr-TR" dirty="0"/>
          </a:p>
        </p:txBody>
      </p:sp>
      <p:sp>
        <p:nvSpPr>
          <p:cNvPr id="3" name="İçerik Yer Tutucusu 2"/>
          <p:cNvSpPr>
            <a:spLocks noGrp="1"/>
          </p:cNvSpPr>
          <p:nvPr>
            <p:ph idx="1"/>
          </p:nvPr>
        </p:nvSpPr>
        <p:spPr/>
        <p:txBody>
          <a:bodyPr>
            <a:normAutofit lnSpcReduction="10000"/>
          </a:bodyPr>
          <a:lstStyle/>
          <a:p>
            <a:pPr>
              <a:buFont typeface="Wingdings" pitchFamily="2" charset="2"/>
              <a:buChar char="Ø"/>
            </a:pPr>
            <a:r>
              <a:rPr lang="tr-TR" dirty="0" smtClean="0"/>
              <a:t>Kamu </a:t>
            </a:r>
            <a:r>
              <a:rPr lang="tr-TR" dirty="0"/>
              <a:t>zararı oluşturmamakla </a:t>
            </a:r>
            <a:r>
              <a:rPr lang="tr-TR" dirty="0" smtClean="0"/>
              <a:t>birlikte;</a:t>
            </a:r>
          </a:p>
          <a:p>
            <a:pPr lvl="1">
              <a:buFont typeface="Wingdings" pitchFamily="2" charset="2"/>
              <a:buChar char="Ø"/>
            </a:pPr>
            <a:r>
              <a:rPr lang="tr-TR" dirty="0" smtClean="0"/>
              <a:t>bütçelere aykırı olarak,</a:t>
            </a:r>
          </a:p>
          <a:p>
            <a:pPr lvl="1">
              <a:buFont typeface="Wingdings" pitchFamily="2" charset="2"/>
              <a:buChar char="Ø"/>
            </a:pPr>
            <a:r>
              <a:rPr lang="tr-TR" dirty="0" smtClean="0"/>
              <a:t>ayrıntılı </a:t>
            </a:r>
            <a:r>
              <a:rPr lang="tr-TR" dirty="0"/>
              <a:t>harcama </a:t>
            </a:r>
            <a:r>
              <a:rPr lang="tr-TR" dirty="0" smtClean="0"/>
              <a:t>programlarına aykırı olarak,</a:t>
            </a:r>
          </a:p>
          <a:p>
            <a:pPr lvl="1">
              <a:buFont typeface="Wingdings" pitchFamily="2" charset="2"/>
              <a:buChar char="Ø"/>
            </a:pPr>
            <a:r>
              <a:rPr lang="tr-TR" dirty="0" smtClean="0"/>
              <a:t>serbest </a:t>
            </a:r>
            <a:r>
              <a:rPr lang="tr-TR" dirty="0"/>
              <a:t>bırakma oranlarına </a:t>
            </a:r>
            <a:r>
              <a:rPr lang="tr-TR" dirty="0" smtClean="0"/>
              <a:t>aykırı olarak, </a:t>
            </a:r>
          </a:p>
          <a:p>
            <a:pPr>
              <a:buNone/>
            </a:pPr>
            <a:r>
              <a:rPr lang="tr-TR" dirty="0" smtClean="0"/>
              <a:t>      veya </a:t>
            </a:r>
          </a:p>
          <a:p>
            <a:pPr lvl="1">
              <a:buFont typeface="Wingdings" pitchFamily="2" charset="2"/>
              <a:buChar char="Ø"/>
            </a:pPr>
            <a:r>
              <a:rPr lang="tr-TR" dirty="0" smtClean="0"/>
              <a:t>ödenek </a:t>
            </a:r>
            <a:r>
              <a:rPr lang="tr-TR" dirty="0"/>
              <a:t>gönderme belgelerindeki ödenek miktarını </a:t>
            </a:r>
            <a:r>
              <a:rPr lang="tr-TR" dirty="0" smtClean="0"/>
              <a:t>aşan, </a:t>
            </a:r>
          </a:p>
          <a:p>
            <a:pPr>
              <a:buNone/>
            </a:pPr>
            <a:r>
              <a:rPr lang="tr-TR" dirty="0" smtClean="0"/>
              <a:t>    harcama </a:t>
            </a:r>
            <a:r>
              <a:rPr lang="tr-TR" dirty="0"/>
              <a:t>talimatı veren harcama yetkililerine, </a:t>
            </a:r>
            <a:r>
              <a:rPr lang="tr-TR" b="1" dirty="0"/>
              <a:t>her türlü aylık, ödenek, zam ve tazminat dahil yapılan bir aylık net ödemeler toplamının </a:t>
            </a:r>
            <a:r>
              <a:rPr lang="tr-TR" b="1" dirty="0">
                <a:solidFill>
                  <a:srgbClr val="FF0000"/>
                </a:solidFill>
              </a:rPr>
              <a:t>iki katı tutarına kadar</a:t>
            </a:r>
            <a:r>
              <a:rPr lang="tr-TR" b="1" dirty="0"/>
              <a:t> </a:t>
            </a:r>
            <a:r>
              <a:rPr lang="tr-TR" dirty="0"/>
              <a:t>para cezası verilir.</a:t>
            </a:r>
          </a:p>
        </p:txBody>
      </p:sp>
    </p:spTree>
    <p:extLst>
      <p:ext uri="{BB962C8B-B14F-4D97-AF65-F5344CB8AC3E}">
        <p14:creationId xmlns:p14="http://schemas.microsoft.com/office/powerpoint/2010/main" val="352738784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smtClean="0"/>
              <a:t>Kamu zararı</a:t>
            </a:r>
            <a:endParaRPr lang="tr-TR" dirty="0"/>
          </a:p>
        </p:txBody>
      </p:sp>
      <p:sp>
        <p:nvSpPr>
          <p:cNvPr id="3" name="İçerik Yer Tutucusu 2"/>
          <p:cNvSpPr>
            <a:spLocks noGrp="1"/>
          </p:cNvSpPr>
          <p:nvPr>
            <p:ph idx="1"/>
          </p:nvPr>
        </p:nvSpPr>
        <p:spPr>
          <a:xfrm>
            <a:off x="457200" y="2060848"/>
            <a:ext cx="8229600" cy="3816424"/>
          </a:xfrm>
        </p:spPr>
        <p:txBody>
          <a:bodyPr>
            <a:normAutofit/>
          </a:bodyPr>
          <a:lstStyle/>
          <a:p>
            <a:pPr marL="0">
              <a:buNone/>
            </a:pPr>
            <a:r>
              <a:rPr lang="tr-TR" sz="2800" dirty="0" smtClean="0"/>
              <a:t>Kamu </a:t>
            </a:r>
            <a:r>
              <a:rPr lang="tr-TR" sz="2800" dirty="0"/>
              <a:t>zararı; kamu görevlilerinin </a:t>
            </a:r>
            <a:r>
              <a:rPr lang="tr-TR" sz="2800" dirty="0">
                <a:solidFill>
                  <a:srgbClr val="FF0000"/>
                </a:solidFill>
              </a:rPr>
              <a:t>kasıt, kusur veya ihmallerinden </a:t>
            </a:r>
            <a:r>
              <a:rPr lang="tr-TR" sz="2800" dirty="0" smtClean="0"/>
              <a:t>kaynaklanan</a:t>
            </a:r>
          </a:p>
          <a:p>
            <a:pPr lvl="1">
              <a:buFont typeface="Wingdings" pitchFamily="2" charset="2"/>
              <a:buChar char="Ø"/>
            </a:pPr>
            <a:r>
              <a:rPr lang="tr-TR" sz="2800" dirty="0" smtClean="0"/>
              <a:t>mevzuata </a:t>
            </a:r>
            <a:r>
              <a:rPr lang="tr-TR" sz="2800" dirty="0"/>
              <a:t>aykırı karar</a:t>
            </a:r>
            <a:r>
              <a:rPr lang="tr-TR" sz="2800" dirty="0" smtClean="0"/>
              <a:t>,</a:t>
            </a:r>
          </a:p>
          <a:p>
            <a:pPr lvl="1">
              <a:buFont typeface="Wingdings" pitchFamily="2" charset="2"/>
              <a:buChar char="Ø"/>
            </a:pPr>
            <a:r>
              <a:rPr lang="tr-TR" sz="2800" dirty="0" smtClean="0"/>
              <a:t>mevzuata aykırı işlem,</a:t>
            </a:r>
          </a:p>
          <a:p>
            <a:pPr lvl="1">
              <a:buFont typeface="Wingdings" pitchFamily="2" charset="2"/>
              <a:buChar char="Ø"/>
            </a:pPr>
            <a:r>
              <a:rPr lang="tr-TR" sz="2800" dirty="0" smtClean="0"/>
              <a:t>mevzuata aykırı eylem,</a:t>
            </a:r>
          </a:p>
          <a:p>
            <a:pPr marL="0" lvl="1">
              <a:buNone/>
            </a:pPr>
            <a:r>
              <a:rPr lang="tr-TR" sz="2800" dirty="0" smtClean="0"/>
              <a:t> </a:t>
            </a:r>
            <a:r>
              <a:rPr lang="tr-TR" sz="2800" dirty="0"/>
              <a:t>sonucunda kamu kaynağında artışa engel veya eksilmeye neden olunmasıdır</a:t>
            </a:r>
            <a:r>
              <a:rPr lang="tr-TR" sz="2800" dirty="0" smtClean="0"/>
              <a:t>.</a:t>
            </a:r>
            <a:endParaRPr lang="tr-TR" sz="2800" dirty="0"/>
          </a:p>
        </p:txBody>
      </p:sp>
    </p:spTree>
    <p:extLst>
      <p:ext uri="{BB962C8B-B14F-4D97-AF65-F5344CB8AC3E}">
        <p14:creationId xmlns:p14="http://schemas.microsoft.com/office/powerpoint/2010/main" val="331535907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pPr algn="ctr"/>
            <a:r>
              <a:rPr lang="tr-TR" i="1" dirty="0" smtClean="0"/>
              <a:t>Kamu zararı</a:t>
            </a:r>
            <a:endParaRPr lang="tr-TR" dirty="0"/>
          </a:p>
        </p:txBody>
      </p:sp>
      <p:sp>
        <p:nvSpPr>
          <p:cNvPr id="3" name="İçerik Yer Tutucusu 2"/>
          <p:cNvSpPr>
            <a:spLocks noGrp="1"/>
          </p:cNvSpPr>
          <p:nvPr>
            <p:ph idx="1"/>
          </p:nvPr>
        </p:nvSpPr>
        <p:spPr>
          <a:xfrm>
            <a:off x="457200" y="1556792"/>
            <a:ext cx="8229600" cy="4767808"/>
          </a:xfrm>
        </p:spPr>
        <p:txBody>
          <a:bodyPr>
            <a:normAutofit fontScale="85000" lnSpcReduction="20000"/>
          </a:bodyPr>
          <a:lstStyle/>
          <a:p>
            <a:pPr>
              <a:buNone/>
            </a:pPr>
            <a:r>
              <a:rPr lang="tr-TR" dirty="0" smtClean="0"/>
              <a:t>Kamu </a:t>
            </a:r>
            <a:r>
              <a:rPr lang="tr-TR" dirty="0"/>
              <a:t>zararının belirlenmesinde</a:t>
            </a:r>
            <a:r>
              <a:rPr lang="tr-TR" dirty="0" smtClean="0"/>
              <a:t>;</a:t>
            </a:r>
          </a:p>
          <a:p>
            <a:pPr>
              <a:buNone/>
            </a:pPr>
            <a:r>
              <a:rPr lang="tr-TR" dirty="0" smtClean="0"/>
              <a:t> </a:t>
            </a:r>
            <a:endParaRPr lang="tr-TR" dirty="0"/>
          </a:p>
          <a:p>
            <a:pPr>
              <a:buFont typeface="Wingdings" pitchFamily="2" charset="2"/>
              <a:buChar char="Ø"/>
            </a:pPr>
            <a:r>
              <a:rPr lang="tr-TR" dirty="0" smtClean="0"/>
              <a:t>İş</a:t>
            </a:r>
            <a:r>
              <a:rPr lang="tr-TR" dirty="0"/>
              <a:t>, mal veya hizmet karşılığı olarak belirlenen tutardan fazla ödeme yapılması, </a:t>
            </a:r>
            <a:endParaRPr lang="tr-TR" dirty="0" smtClean="0"/>
          </a:p>
          <a:p>
            <a:pPr>
              <a:buFont typeface="Wingdings" pitchFamily="2" charset="2"/>
              <a:buChar char="Ø"/>
            </a:pPr>
            <a:r>
              <a:rPr lang="tr-TR" dirty="0" smtClean="0"/>
              <a:t>Mal </a:t>
            </a:r>
            <a:r>
              <a:rPr lang="tr-TR" dirty="0"/>
              <a:t>alınmadan, iş veya hizmet yaptırılmadan ödeme yapılması, </a:t>
            </a:r>
            <a:endParaRPr lang="tr-TR" dirty="0" smtClean="0"/>
          </a:p>
          <a:p>
            <a:pPr>
              <a:buFont typeface="Wingdings" pitchFamily="2" charset="2"/>
              <a:buChar char="Ø"/>
            </a:pPr>
            <a:r>
              <a:rPr lang="tr-TR" dirty="0" smtClean="0"/>
              <a:t>Transfer </a:t>
            </a:r>
            <a:r>
              <a:rPr lang="tr-TR" dirty="0"/>
              <a:t>niteliğindeki giderlerde, fazla veya yersiz ödemede bulunulması, </a:t>
            </a:r>
            <a:endParaRPr lang="tr-TR" dirty="0" smtClean="0"/>
          </a:p>
          <a:p>
            <a:pPr>
              <a:buFont typeface="Wingdings" pitchFamily="2" charset="2"/>
              <a:buChar char="Ø"/>
            </a:pPr>
            <a:r>
              <a:rPr lang="tr-TR" dirty="0" smtClean="0"/>
              <a:t>İş</a:t>
            </a:r>
            <a:r>
              <a:rPr lang="tr-TR" dirty="0"/>
              <a:t>, mal veya hizmetin rayiç bedelinden daha yüksek fiyatla alınması veya yaptırılması, </a:t>
            </a:r>
            <a:endParaRPr lang="tr-TR" dirty="0" smtClean="0"/>
          </a:p>
          <a:p>
            <a:pPr>
              <a:buFont typeface="Wingdings" pitchFamily="2" charset="2"/>
              <a:buChar char="Ø"/>
            </a:pPr>
            <a:r>
              <a:rPr lang="tr-TR" dirty="0" smtClean="0"/>
              <a:t>İdare </a:t>
            </a:r>
            <a:r>
              <a:rPr lang="tr-TR" dirty="0"/>
              <a:t>gelirlerinin tarh, tahakkuk veya tahsil işlemlerinin mevzuata uygun bir şekilde yapılmaması, </a:t>
            </a:r>
            <a:endParaRPr lang="tr-TR" dirty="0" smtClean="0"/>
          </a:p>
          <a:p>
            <a:pPr>
              <a:buFont typeface="Wingdings" pitchFamily="2" charset="2"/>
              <a:buChar char="Ø"/>
            </a:pPr>
            <a:r>
              <a:rPr lang="tr-TR" dirty="0" smtClean="0"/>
              <a:t>Mevzuatında </a:t>
            </a:r>
            <a:r>
              <a:rPr lang="tr-TR" dirty="0"/>
              <a:t>öngörülmediği halde ödeme yapılması, </a:t>
            </a:r>
          </a:p>
          <a:p>
            <a:pPr>
              <a:buNone/>
            </a:pPr>
            <a:r>
              <a:rPr lang="tr-TR" dirty="0" smtClean="0"/>
              <a:t>    </a:t>
            </a:r>
          </a:p>
          <a:p>
            <a:pPr>
              <a:buNone/>
            </a:pPr>
            <a:r>
              <a:rPr lang="tr-TR" dirty="0" smtClean="0"/>
              <a:t>      esas </a:t>
            </a:r>
            <a:r>
              <a:rPr lang="tr-TR" dirty="0"/>
              <a:t>alınır</a:t>
            </a:r>
            <a:r>
              <a:rPr lang="tr-TR" dirty="0" smtClean="0"/>
              <a:t>.</a:t>
            </a:r>
            <a:endParaRPr lang="tr-TR" dirty="0"/>
          </a:p>
        </p:txBody>
      </p:sp>
    </p:spTree>
    <p:extLst>
      <p:ext uri="{BB962C8B-B14F-4D97-AF65-F5344CB8AC3E}">
        <p14:creationId xmlns:p14="http://schemas.microsoft.com/office/powerpoint/2010/main" val="384173288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36104"/>
          </a:xfrm>
        </p:spPr>
        <p:txBody>
          <a:bodyPr/>
          <a:lstStyle/>
          <a:p>
            <a:pPr algn="ctr"/>
            <a:r>
              <a:rPr lang="tr-TR" i="1" dirty="0" smtClean="0"/>
              <a:t>Kamu zararı</a:t>
            </a:r>
            <a:endParaRPr lang="tr-TR" dirty="0"/>
          </a:p>
        </p:txBody>
      </p:sp>
      <p:sp>
        <p:nvSpPr>
          <p:cNvPr id="3" name="2 İçerik Yer Tutucusu"/>
          <p:cNvSpPr>
            <a:spLocks noGrp="1"/>
          </p:cNvSpPr>
          <p:nvPr>
            <p:ph idx="1"/>
          </p:nvPr>
        </p:nvSpPr>
        <p:spPr>
          <a:xfrm>
            <a:off x="395536" y="1700808"/>
            <a:ext cx="8496944" cy="4824536"/>
          </a:xfrm>
        </p:spPr>
        <p:txBody>
          <a:bodyPr>
            <a:normAutofit fontScale="70000" lnSpcReduction="20000"/>
          </a:bodyPr>
          <a:lstStyle/>
          <a:p>
            <a:pPr>
              <a:buFont typeface="Wingdings" pitchFamily="2" charset="2"/>
              <a:buChar char="Ø"/>
            </a:pPr>
            <a:r>
              <a:rPr lang="tr-TR" dirty="0" smtClean="0"/>
              <a:t>Kontrol, denetim, inceleme, kesin hükme bağlama veya yargılama sonucunda tespit edilen kamu zararı, zararın oluştuğu tarihten itibaren ilgili mevzuatına göre hesaplanacak faiziyle birlikte ilgililerden tahsil edilir.</a:t>
            </a:r>
          </a:p>
          <a:p>
            <a:pPr>
              <a:buFont typeface="Wingdings" pitchFamily="2" charset="2"/>
              <a:buChar char="Ø"/>
            </a:pPr>
            <a:endParaRPr lang="tr-TR" dirty="0" smtClean="0"/>
          </a:p>
          <a:p>
            <a:pPr lvl="1">
              <a:buFont typeface="Wingdings" pitchFamily="2" charset="2"/>
              <a:buChar char="Ø"/>
            </a:pPr>
            <a:r>
              <a:rPr lang="tr-TR" dirty="0" smtClean="0"/>
              <a:t>Alınmamış para, mal ve değerleri alınmış; </a:t>
            </a:r>
          </a:p>
          <a:p>
            <a:pPr lvl="1">
              <a:buFont typeface="Wingdings" pitchFamily="2" charset="2"/>
              <a:buChar char="Ø"/>
            </a:pPr>
            <a:r>
              <a:rPr lang="tr-TR" dirty="0" smtClean="0"/>
              <a:t>Sağlanmamış hizmetleri sağlanmış; </a:t>
            </a:r>
          </a:p>
          <a:p>
            <a:pPr lvl="1">
              <a:buFont typeface="Wingdings" pitchFamily="2" charset="2"/>
              <a:buChar char="Ø"/>
            </a:pPr>
            <a:r>
              <a:rPr lang="tr-TR" dirty="0" smtClean="0"/>
              <a:t>Yapılmamış inşaat, onarım ve üretimi yapılmış veya bitmiş;</a:t>
            </a:r>
          </a:p>
          <a:p>
            <a:pPr lvl="1">
              <a:buNone/>
            </a:pPr>
            <a:endParaRPr lang="tr-TR" dirty="0" smtClean="0"/>
          </a:p>
          <a:p>
            <a:pPr>
              <a:buNone/>
            </a:pPr>
            <a:r>
              <a:rPr lang="tr-TR" dirty="0" smtClean="0"/>
              <a:t>	gibi gösteren gerçek dışı belge düzenlemek suretiyle kamu kaynağında bir artışa engel veya bir eksilmeye neden olanlar ile bu gibi kanıtlayıcı belgeleri bilerek düzenlemiş, imzalamış veya onaylamış bulunanlar hakkında </a:t>
            </a:r>
            <a:r>
              <a:rPr lang="tr-TR" b="1" dirty="0" smtClean="0"/>
              <a:t>Türk Ceza Kanunu veya diğer kanunların bu fiillere ilişkin hükümleri uygulanır</a:t>
            </a:r>
            <a:r>
              <a:rPr lang="tr-TR" dirty="0" smtClean="0"/>
              <a:t>. Ayrıca, bu fiilleri işleyenlere her türlü aylık, ödenek, zam, tazminat dahil yapılan </a:t>
            </a:r>
            <a:r>
              <a:rPr lang="tr-TR" b="1" dirty="0" smtClean="0"/>
              <a:t>bir aylık net ödemelerin iki katı tutarına kadar para cezası verilir.</a:t>
            </a:r>
          </a:p>
          <a:p>
            <a:pPr>
              <a:buNone/>
            </a:pPr>
            <a:r>
              <a:rPr lang="tr-TR" dirty="0" smtClean="0"/>
              <a:t> </a:t>
            </a:r>
          </a:p>
          <a:p>
            <a:pPr>
              <a:buFont typeface="Wingdings" pitchFamily="2" charset="2"/>
              <a:buChar char="Ø"/>
            </a:pPr>
            <a:r>
              <a:rPr lang="tr-TR" dirty="0" smtClean="0"/>
              <a:t>Kamu zararının, bu zarara neden olan kamu görevlisinden veya diğer gerçek ve tüzel kişilerden tahsiline ilişkin usul ve esaslar, Maliye Bakanlığının teklifi üzerine Bakanlar Kurulu tarafından çıkarılan yönetmelikle düzenlenmiştir. </a:t>
            </a:r>
            <a:r>
              <a:rPr lang="tr-TR" sz="4600" dirty="0" smtClean="0">
                <a:hlinkClick r:id="rId2" action="ppaction://hlinkfile"/>
              </a:rPr>
              <a:t>(?)</a:t>
            </a:r>
            <a:endParaRPr lang="tr-TR" sz="4600"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pPr algn="ctr"/>
            <a:r>
              <a:rPr lang="tr-TR" i="1" dirty="0" smtClean="0"/>
              <a:t>Yetkisiz tahsil ve ödeme</a:t>
            </a:r>
            <a:endParaRPr lang="tr-TR" dirty="0"/>
          </a:p>
        </p:txBody>
      </p:sp>
      <p:sp>
        <p:nvSpPr>
          <p:cNvPr id="3" name="İçerik Yer Tutucusu 2"/>
          <p:cNvSpPr>
            <a:spLocks noGrp="1"/>
          </p:cNvSpPr>
          <p:nvPr>
            <p:ph idx="1"/>
          </p:nvPr>
        </p:nvSpPr>
        <p:spPr>
          <a:xfrm>
            <a:off x="323528" y="1700808"/>
            <a:ext cx="8640960" cy="4752528"/>
          </a:xfrm>
        </p:spPr>
        <p:txBody>
          <a:bodyPr>
            <a:normAutofit fontScale="92500"/>
          </a:bodyPr>
          <a:lstStyle/>
          <a:p>
            <a:pPr>
              <a:buFont typeface="Wingdings" pitchFamily="2" charset="2"/>
              <a:buChar char="Ø"/>
            </a:pPr>
            <a:r>
              <a:rPr lang="tr-TR" dirty="0" smtClean="0"/>
              <a:t>Kanunların </a:t>
            </a:r>
            <a:r>
              <a:rPr lang="tr-TR" dirty="0"/>
              <a:t>öngördüğü şekilde yetkili kılınmamış hiçbir gerçek veya tüzel kişi, kamu adına tahsilat veya ödeme yapamaz. </a:t>
            </a:r>
          </a:p>
          <a:p>
            <a:pPr>
              <a:buFont typeface="Wingdings" pitchFamily="2" charset="2"/>
              <a:buChar char="Ø"/>
            </a:pPr>
            <a:endParaRPr lang="tr-TR" dirty="0"/>
          </a:p>
          <a:p>
            <a:pPr>
              <a:buFont typeface="Wingdings" pitchFamily="2" charset="2"/>
              <a:buChar char="Ø"/>
            </a:pPr>
            <a:r>
              <a:rPr lang="tr-TR" dirty="0" smtClean="0"/>
              <a:t>Yetkisiz </a:t>
            </a:r>
            <a:r>
              <a:rPr lang="tr-TR" dirty="0"/>
              <a:t>tahsilat veya ödeme yapılması, kamu hizmeti karşılığında veya kamu hizmetleriyle ilişkilendirilerek bağış veya yardım toplanması veya başka adlarla tahsilat veya ödeme yapılması hallerinde; söz konusu tutarlar, yetkisiz tahsilat veya ödeme yapılanlardan alınarak, ilgisine göre bütçeye gelir kaydedilir veya ilgililerine iade edilmek üzere emanet hesaplarına  kaydedilir. Ayrıca, bunlar hakkında ilgili kanunları uyarınca adli ve idari yönden gerekli işlemler yapılır. </a:t>
            </a:r>
          </a:p>
          <a:p>
            <a:endParaRPr lang="tr-TR" dirty="0"/>
          </a:p>
        </p:txBody>
      </p:sp>
    </p:spTree>
    <p:extLst>
      <p:ext uri="{BB962C8B-B14F-4D97-AF65-F5344CB8AC3E}">
        <p14:creationId xmlns:p14="http://schemas.microsoft.com/office/powerpoint/2010/main" val="175844194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lstStyle/>
          <a:p>
            <a:pPr algn="ctr"/>
            <a:r>
              <a:rPr lang="tr-TR" i="1" dirty="0" smtClean="0"/>
              <a:t>Para cezaları ve yetkili merciler</a:t>
            </a:r>
            <a:endParaRPr lang="tr-TR" dirty="0"/>
          </a:p>
        </p:txBody>
      </p:sp>
      <p:sp>
        <p:nvSpPr>
          <p:cNvPr id="3" name="İçerik Yer Tutucusu 2"/>
          <p:cNvSpPr>
            <a:spLocks noGrp="1"/>
          </p:cNvSpPr>
          <p:nvPr>
            <p:ph idx="1"/>
          </p:nvPr>
        </p:nvSpPr>
        <p:spPr>
          <a:xfrm>
            <a:off x="323528" y="1935480"/>
            <a:ext cx="8568952" cy="4389120"/>
          </a:xfrm>
        </p:spPr>
        <p:txBody>
          <a:bodyPr/>
          <a:lstStyle/>
          <a:p>
            <a:endParaRPr lang="tr-TR" dirty="0" smtClean="0"/>
          </a:p>
          <a:p>
            <a:pPr>
              <a:buFont typeface="Wingdings" pitchFamily="2" charset="2"/>
              <a:buChar char="Ø"/>
            </a:pPr>
            <a:r>
              <a:rPr lang="tr-TR" dirty="0" smtClean="0"/>
              <a:t>5018 sayılı Kanunda </a:t>
            </a:r>
            <a:r>
              <a:rPr lang="tr-TR" dirty="0"/>
              <a:t>belirtilen para cezaları, ilgili kamu idaresinin üst yöneticisi tarafından verilir. Para cezaları, karar verilmesini izleyen ay başından başlamak üzere ve herhangi bir hüküm almaya gerek kalmaksızın; ilgililerine yapılan her türlü aylık, ödenek, zam, tazminat dahil bir aylık net ödemelerin dörtte biri oranında kesilerek tahsil olunur. </a:t>
            </a:r>
          </a:p>
          <a:p>
            <a:endParaRPr lang="tr-TR" dirty="0"/>
          </a:p>
        </p:txBody>
      </p:sp>
    </p:spTree>
    <p:extLst>
      <p:ext uri="{BB962C8B-B14F-4D97-AF65-F5344CB8AC3E}">
        <p14:creationId xmlns:p14="http://schemas.microsoft.com/office/powerpoint/2010/main" val="1037102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3000" b="1" i="1" dirty="0" smtClean="0"/>
              <a:t>Stratejik planlama ve performans esaslı bütçeleme</a:t>
            </a:r>
            <a:endParaRPr lang="tr-TR" sz="3000" dirty="0"/>
          </a:p>
        </p:txBody>
      </p:sp>
      <p:sp>
        <p:nvSpPr>
          <p:cNvPr id="3" name="2 İçerik Yer Tutucusu"/>
          <p:cNvSpPr>
            <a:spLocks noGrp="1"/>
          </p:cNvSpPr>
          <p:nvPr>
            <p:ph idx="1"/>
          </p:nvPr>
        </p:nvSpPr>
        <p:spPr>
          <a:xfrm>
            <a:off x="457200" y="1700808"/>
            <a:ext cx="8435280" cy="4824536"/>
          </a:xfrm>
        </p:spPr>
        <p:txBody>
          <a:bodyPr>
            <a:normAutofit/>
          </a:bodyPr>
          <a:lstStyle/>
          <a:p>
            <a:pPr algn="just">
              <a:buNone/>
            </a:pPr>
            <a:r>
              <a:rPr lang="tr-TR" dirty="0" smtClean="0"/>
              <a:t>	</a:t>
            </a:r>
            <a:r>
              <a:rPr lang="tr-TR" dirty="0" smtClean="0">
                <a:solidFill>
                  <a:srgbClr val="FF0000"/>
                </a:solidFill>
              </a:rPr>
              <a:t>Performans programları; </a:t>
            </a:r>
          </a:p>
          <a:p>
            <a:pPr algn="just">
              <a:buFont typeface="Wingdings" pitchFamily="2" charset="2"/>
              <a:buChar char="Ø"/>
            </a:pPr>
            <a:r>
              <a:rPr lang="tr-TR" dirty="0" smtClean="0"/>
              <a:t>Mali hizmetler biriminin koordinasyonunda harcama yetkililerinin katılımıyla üst yönetici tarafından idare düzeyinde hazırlanır.</a:t>
            </a:r>
          </a:p>
          <a:p>
            <a:pPr algn="just">
              <a:buFont typeface="Wingdings" pitchFamily="2" charset="2"/>
              <a:buChar char="Ø"/>
            </a:pPr>
            <a:r>
              <a:rPr lang="tr-TR" dirty="0" smtClean="0"/>
              <a:t>Kamu idareleri performans programı hazırlıklarında Kalkınma Planı, Hükümet Programı, Orta Vadeli Program, Orta Vadeli Mali Plan, Yıllık Program ile stratejik planlarını esas alırlar.</a:t>
            </a:r>
          </a:p>
          <a:p>
            <a:pPr algn="just">
              <a:buFont typeface="Wingdings" pitchFamily="2" charset="2"/>
              <a:buChar char="Ø"/>
            </a:pPr>
            <a:r>
              <a:rPr lang="tr-TR" dirty="0" smtClean="0"/>
              <a:t>Performans programlarında yer alan hedef ve göstergelerin sade ve anlaşılır olması esastır.</a:t>
            </a:r>
          </a:p>
          <a:p>
            <a:endParaRPr lang="tr-TR"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pPr algn="ctr"/>
            <a:r>
              <a:rPr lang="tr-TR" i="1" dirty="0" smtClean="0"/>
              <a:t>Zamanaşımı</a:t>
            </a:r>
            <a:endParaRPr lang="tr-TR" dirty="0"/>
          </a:p>
        </p:txBody>
      </p:sp>
      <p:sp>
        <p:nvSpPr>
          <p:cNvPr id="3" name="İçerik Yer Tutucusu 2"/>
          <p:cNvSpPr>
            <a:spLocks noGrp="1"/>
          </p:cNvSpPr>
          <p:nvPr>
            <p:ph idx="1"/>
          </p:nvPr>
        </p:nvSpPr>
        <p:spPr/>
        <p:txBody>
          <a:bodyPr/>
          <a:lstStyle/>
          <a:p>
            <a:pPr>
              <a:buFont typeface="Wingdings" pitchFamily="2" charset="2"/>
              <a:buChar char="Ø"/>
            </a:pPr>
            <a:r>
              <a:rPr lang="tr-TR" b="1" dirty="0" smtClean="0"/>
              <a:t>Kamu </a:t>
            </a:r>
            <a:r>
              <a:rPr lang="tr-TR" b="1" dirty="0"/>
              <a:t>zararının meydana geldiği </a:t>
            </a:r>
            <a:r>
              <a:rPr lang="tr-TR" dirty="0"/>
              <a:t>ve </a:t>
            </a:r>
            <a:r>
              <a:rPr lang="tr-TR" dirty="0" smtClean="0"/>
              <a:t>5018 sayılı Kanunda </a:t>
            </a:r>
            <a:r>
              <a:rPr lang="tr-TR" dirty="0"/>
              <a:t>belirtilen </a:t>
            </a:r>
            <a:r>
              <a:rPr lang="tr-TR" b="1" dirty="0"/>
              <a:t>para cezalarının verilmesini gerektiren fiilin işlendiği</a:t>
            </a:r>
            <a:r>
              <a:rPr lang="tr-TR" dirty="0"/>
              <a:t> yılı izleyen malî yılın başından başlamak üzere zamanaşımını kesen ve durduran genel hükümler saklı kalmak kaydıyla </a:t>
            </a:r>
            <a:r>
              <a:rPr lang="tr-TR" b="1" dirty="0"/>
              <a:t>onuncu yılın sonuna kadar </a:t>
            </a:r>
            <a:r>
              <a:rPr lang="tr-TR" dirty="0"/>
              <a:t>tespit ve tahsil edilemeyen kamu zararları ile para cezaları zamanaşımına uğrar</a:t>
            </a:r>
            <a:r>
              <a:rPr lang="tr-TR" dirty="0" smtClean="0"/>
              <a:t>.</a:t>
            </a:r>
            <a:endParaRPr lang="tr-TR" dirty="0"/>
          </a:p>
          <a:p>
            <a:endParaRPr lang="tr-TR" dirty="0"/>
          </a:p>
        </p:txBody>
      </p:sp>
    </p:spTree>
    <p:extLst>
      <p:ext uri="{BB962C8B-B14F-4D97-AF65-F5344CB8AC3E}">
        <p14:creationId xmlns:p14="http://schemas.microsoft.com/office/powerpoint/2010/main" val="309093629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908720"/>
            <a:ext cx="7772400" cy="1770472"/>
          </a:xfrm>
        </p:spPr>
        <p:txBody>
          <a:bodyPr/>
          <a:lstStyle/>
          <a:p>
            <a:pPr algn="ctr"/>
            <a:r>
              <a:rPr lang="tr-TR" dirty="0" smtClean="0"/>
              <a:t>DİĞER HÜKÜMLER</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endParaRPr lang="tr-TR" sz="4000" dirty="0"/>
          </a:p>
        </p:txBody>
      </p:sp>
    </p:spTree>
    <p:extLst>
      <p:ext uri="{BB962C8B-B14F-4D97-AF65-F5344CB8AC3E}">
        <p14:creationId xmlns:p14="http://schemas.microsoft.com/office/powerpoint/2010/main" val="106923174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pPr algn="ctr"/>
            <a:r>
              <a:rPr lang="tr-TR" sz="4400" b="1" i="1" dirty="0" smtClean="0"/>
              <a:t>Kamu idarelerinin sorumluluğu</a:t>
            </a:r>
            <a:endParaRPr lang="tr-TR" sz="4400" b="1" dirty="0"/>
          </a:p>
        </p:txBody>
      </p:sp>
      <p:sp>
        <p:nvSpPr>
          <p:cNvPr id="3" name="İçerik Yer Tutucusu 2"/>
          <p:cNvSpPr>
            <a:spLocks noGrp="1"/>
          </p:cNvSpPr>
          <p:nvPr>
            <p:ph idx="1"/>
          </p:nvPr>
        </p:nvSpPr>
        <p:spPr/>
        <p:txBody>
          <a:bodyPr>
            <a:normAutofit fontScale="92500"/>
          </a:bodyPr>
          <a:lstStyle/>
          <a:p>
            <a:pPr>
              <a:buFont typeface="Wingdings" pitchFamily="2" charset="2"/>
              <a:buChar char="Ø"/>
            </a:pPr>
            <a:r>
              <a:rPr lang="tr-TR" dirty="0" smtClean="0"/>
              <a:t>Malî </a:t>
            </a:r>
            <a:r>
              <a:rPr lang="tr-TR" dirty="0"/>
              <a:t>karar ve işlemlere ilişkin her türlü kayıt, bilgi ve belgeler, kamu idareleri tarafından düzenli olarak </a:t>
            </a:r>
            <a:r>
              <a:rPr lang="tr-TR" dirty="0" smtClean="0"/>
              <a:t>muhafaza edilir. </a:t>
            </a:r>
          </a:p>
          <a:p>
            <a:pPr>
              <a:buFont typeface="Wingdings" pitchFamily="2" charset="2"/>
              <a:buChar char="Ø"/>
            </a:pPr>
            <a:endParaRPr lang="tr-TR" dirty="0" smtClean="0"/>
          </a:p>
          <a:p>
            <a:pPr>
              <a:buFont typeface="Wingdings" pitchFamily="2" charset="2"/>
              <a:buChar char="Ø"/>
            </a:pPr>
            <a:r>
              <a:rPr lang="tr-TR" dirty="0" smtClean="0"/>
              <a:t>Kamu idareleri ve görevlileri; malî yönetim ve kontrol sistemleri ile bütçenin hazırlanması, uygulanması, sonuçlandırılması, muhasebeleştirilmesi, raporlanması işlemlerine ait bilgi ve belgeleri denetimle görevlendirilmiş olanlara ibraz etmek, görevin sağlıklı yapılmasını sağlayacak önlemleri almak ve her türlü yardım ve kolaylığı göstermek zorundadır.</a:t>
            </a:r>
            <a:endParaRPr lang="tr-TR" dirty="0"/>
          </a:p>
        </p:txBody>
      </p:sp>
    </p:spTree>
    <p:extLst>
      <p:ext uri="{BB962C8B-B14F-4D97-AF65-F5344CB8AC3E}">
        <p14:creationId xmlns:p14="http://schemas.microsoft.com/office/powerpoint/2010/main" val="356107425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1068728"/>
          </a:xfrm>
        </p:spPr>
        <p:txBody>
          <a:bodyPr>
            <a:noAutofit/>
          </a:bodyPr>
          <a:lstStyle/>
          <a:p>
            <a:pPr algn="ctr"/>
            <a:r>
              <a:rPr lang="tr-TR" sz="3600" b="1" i="1" dirty="0" smtClean="0"/>
              <a:t>Sosyal güvenlik </a:t>
            </a:r>
            <a:r>
              <a:rPr lang="tr-TR" sz="3600" b="1" i="1" dirty="0" smtClean="0"/>
              <a:t>kurumları ve mahalli idareler</a:t>
            </a:r>
            <a:endParaRPr lang="tr-TR" sz="3600" b="1" dirty="0"/>
          </a:p>
        </p:txBody>
      </p:sp>
      <p:sp>
        <p:nvSpPr>
          <p:cNvPr id="3" name="İçerik Yer Tutucusu 2"/>
          <p:cNvSpPr>
            <a:spLocks noGrp="1"/>
          </p:cNvSpPr>
          <p:nvPr>
            <p:ph idx="1"/>
          </p:nvPr>
        </p:nvSpPr>
        <p:spPr>
          <a:xfrm>
            <a:off x="457200" y="2276872"/>
            <a:ext cx="8229600" cy="4047728"/>
          </a:xfrm>
        </p:spPr>
        <p:txBody>
          <a:bodyPr>
            <a:normAutofit/>
          </a:bodyPr>
          <a:lstStyle/>
          <a:p>
            <a:pPr>
              <a:buFont typeface="Wingdings" pitchFamily="2" charset="2"/>
              <a:buChar char="Ø"/>
            </a:pPr>
            <a:r>
              <a:rPr lang="tr-TR" dirty="0" smtClean="0"/>
              <a:t>Sosyal </a:t>
            </a:r>
            <a:r>
              <a:rPr lang="tr-TR" dirty="0"/>
              <a:t>güvenlik kurumları ve mahallî idare bütçelerinin hazırlanması ve uygulanması ile diğer malî işlemleri, bu Kanun hükümleri saklı kalmak kaydıyla, ilgili kanunlarındaki hükümlere tâbidir. Ancak, sosyal güvenlik kurumları ve mahallî idarelerin ayrıntılı harcama programları ile finansman programları bütçeleriyle birlikte hazırlanır, görüşülür ve onaylanır. Ödenekler de bu usul ve esaslara göre kullanılır.   </a:t>
            </a:r>
            <a:endParaRPr lang="tr-TR" dirty="0" smtClean="0"/>
          </a:p>
          <a:p>
            <a:pPr marL="0" indent="0">
              <a:buNone/>
            </a:pPr>
            <a:endParaRPr lang="tr-TR" dirty="0" smtClean="0"/>
          </a:p>
        </p:txBody>
      </p:sp>
    </p:spTree>
    <p:extLst>
      <p:ext uri="{BB962C8B-B14F-4D97-AF65-F5344CB8AC3E}">
        <p14:creationId xmlns:p14="http://schemas.microsoft.com/office/powerpoint/2010/main" val="382509268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1152128"/>
          </a:xfrm>
        </p:spPr>
        <p:txBody>
          <a:bodyPr>
            <a:noAutofit/>
          </a:bodyPr>
          <a:lstStyle/>
          <a:p>
            <a:pPr algn="ctr"/>
            <a:r>
              <a:rPr lang="tr-TR" sz="3600" b="1" i="1" dirty="0" smtClean="0"/>
              <a:t>Sosyal güvenlik kurumları ve mahallî idareler</a:t>
            </a:r>
            <a:endParaRPr lang="tr-TR" sz="3600" b="1" dirty="0"/>
          </a:p>
        </p:txBody>
      </p:sp>
      <p:sp>
        <p:nvSpPr>
          <p:cNvPr id="3" name="İçerik Yer Tutucusu 2"/>
          <p:cNvSpPr>
            <a:spLocks noGrp="1"/>
          </p:cNvSpPr>
          <p:nvPr>
            <p:ph idx="1"/>
          </p:nvPr>
        </p:nvSpPr>
        <p:spPr>
          <a:xfrm>
            <a:off x="457200" y="1988840"/>
            <a:ext cx="8229600" cy="4335760"/>
          </a:xfrm>
        </p:spPr>
        <p:txBody>
          <a:bodyPr>
            <a:normAutofit fontScale="92500"/>
          </a:bodyPr>
          <a:lstStyle/>
          <a:p>
            <a:pPr>
              <a:buFont typeface="Wingdings" pitchFamily="2" charset="2"/>
              <a:buChar char="Ø"/>
            </a:pPr>
            <a:r>
              <a:rPr lang="tr-TR" dirty="0" smtClean="0"/>
              <a:t>Malî </a:t>
            </a:r>
            <a:r>
              <a:rPr lang="tr-TR" dirty="0"/>
              <a:t>yönetim ve kontrol sisteminin tümüyle zaafa uğradığı, belirgin yolsuzluk veya kamu zararına yönelik emarelerin ortaya çıktığı durumlarda; il özel idareleri için ilgili vali, belediyeler için ilgili belediye başkanının talep etmesi veya doğrudan Başbakanın onayı üzerine İçişleri Bakanı, yetkili denetim elemanlarına, ilgili mahallî idarelerin tüm malî yönetim ve kontrol sistemlerini, malî karar ve işlemlerini mevzuata uygunluk yönünden teftiş ettirir. Bu teftişler sonucunda düzenlenecek raporların bir örneği İç Denetim Koordinasyon Kuruluna, bir örneği de gerekli işlemlerin yapılması için ilgili vali veya belediye başkanına gönderilir.</a:t>
            </a:r>
            <a:endParaRPr lang="tr-TR" b="1" dirty="0"/>
          </a:p>
          <a:p>
            <a:endParaRPr lang="tr-TR" dirty="0"/>
          </a:p>
        </p:txBody>
      </p:sp>
    </p:spTree>
    <p:extLst>
      <p:ext uri="{BB962C8B-B14F-4D97-AF65-F5344CB8AC3E}">
        <p14:creationId xmlns:p14="http://schemas.microsoft.com/office/powerpoint/2010/main" val="7344492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pPr algn="ctr"/>
            <a:r>
              <a:rPr lang="tr-TR" sz="4400" b="1" i="1" dirty="0" smtClean="0"/>
              <a:t>Kurumlardan alınacak hasılat payı</a:t>
            </a:r>
            <a:endParaRPr lang="tr-TR" sz="4400" b="1" dirty="0"/>
          </a:p>
        </p:txBody>
      </p:sp>
      <p:sp>
        <p:nvSpPr>
          <p:cNvPr id="3" name="İçerik Yer Tutucusu 2"/>
          <p:cNvSpPr>
            <a:spLocks noGrp="1"/>
          </p:cNvSpPr>
          <p:nvPr>
            <p:ph idx="1"/>
          </p:nvPr>
        </p:nvSpPr>
        <p:spPr>
          <a:xfrm>
            <a:off x="457200" y="1844824"/>
            <a:ext cx="8229600" cy="4479776"/>
          </a:xfrm>
        </p:spPr>
        <p:txBody>
          <a:bodyPr>
            <a:normAutofit lnSpcReduction="10000"/>
          </a:bodyPr>
          <a:lstStyle/>
          <a:p>
            <a:pPr>
              <a:buFont typeface="Wingdings" pitchFamily="2" charset="2"/>
              <a:buChar char="Ø"/>
            </a:pPr>
            <a:r>
              <a:rPr lang="tr-TR" dirty="0" smtClean="0"/>
              <a:t>Kamu </a:t>
            </a:r>
            <a:r>
              <a:rPr lang="tr-TR" dirty="0"/>
              <a:t>iktisadi teşebbüsleri ve kamu şirketlerinin gayrisafi hasılatının yüzde </a:t>
            </a:r>
            <a:r>
              <a:rPr lang="tr-TR" dirty="0" err="1"/>
              <a:t>onbeşine</a:t>
            </a:r>
            <a:r>
              <a:rPr lang="tr-TR" dirty="0"/>
              <a:t> kadar tutarda bir bedel tahsil edilerek genel bütçeye gelir kaydedilir. Bu kapsamda bedel tahsil edilecek kurum ve kuruluşlar ile hasılat payı oranları, ödeme yeri ve zamanı Bakanlar Kurulunca belirlenir. Zamanında ödenmeyen hasılat payları, Bakanlar </a:t>
            </a:r>
            <a:r>
              <a:rPr lang="tr-TR" dirty="0" smtClean="0"/>
              <a:t>Kurulunca belirlenen oranda zam uygulanmak suretiyle 21.7.1953</a:t>
            </a:r>
            <a:r>
              <a:rPr lang="tr-TR" dirty="0"/>
              <a:t>  tarihli  ve 6183 sayılı Kanuna göre tahsil edilir. Hesaplanan zam, kurum ve kuruluşun bu payları ödeme yetkisi verilmiş görevlilerinden alınır. Ancak, Maliye Bakanlığınca verilmiş ek süreler için zam uygulanmaz. </a:t>
            </a:r>
            <a:endParaRPr lang="tr-TR" dirty="0" smtClean="0"/>
          </a:p>
          <a:p>
            <a:pPr>
              <a:buFont typeface="Wingdings" pitchFamily="2" charset="2"/>
              <a:buChar char="Ø"/>
            </a:pPr>
            <a:endParaRPr lang="tr-TR" dirty="0" smtClean="0"/>
          </a:p>
        </p:txBody>
      </p:sp>
    </p:spTree>
    <p:extLst>
      <p:ext uri="{BB962C8B-B14F-4D97-AF65-F5344CB8AC3E}">
        <p14:creationId xmlns:p14="http://schemas.microsoft.com/office/powerpoint/2010/main" val="347973838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pPr algn="ctr"/>
            <a:r>
              <a:rPr lang="tr-TR" sz="4400" b="1" i="1" dirty="0" smtClean="0"/>
              <a:t>Kurumlardan alınacak hasılat payı</a:t>
            </a:r>
            <a:endParaRPr lang="tr-TR" sz="4400" b="1" dirty="0"/>
          </a:p>
        </p:txBody>
      </p:sp>
      <p:sp>
        <p:nvSpPr>
          <p:cNvPr id="3" name="İçerik Yer Tutucusu 2"/>
          <p:cNvSpPr>
            <a:spLocks noGrp="1"/>
          </p:cNvSpPr>
          <p:nvPr>
            <p:ph idx="1"/>
          </p:nvPr>
        </p:nvSpPr>
        <p:spPr>
          <a:xfrm>
            <a:off x="457200" y="2132856"/>
            <a:ext cx="8229600" cy="4191744"/>
          </a:xfrm>
        </p:spPr>
        <p:txBody>
          <a:bodyPr>
            <a:normAutofit/>
          </a:bodyPr>
          <a:lstStyle/>
          <a:p>
            <a:pPr>
              <a:buFont typeface="Wingdings" pitchFamily="2" charset="2"/>
              <a:buChar char="Ø"/>
            </a:pPr>
            <a:endParaRPr lang="tr-TR" dirty="0" smtClean="0"/>
          </a:p>
          <a:p>
            <a:pPr>
              <a:buFont typeface="Wingdings" pitchFamily="2" charset="2"/>
              <a:buChar char="Ø"/>
            </a:pPr>
            <a:r>
              <a:rPr lang="tr-TR" dirty="0" smtClean="0"/>
              <a:t>Düzenleyici </a:t>
            </a:r>
            <a:r>
              <a:rPr lang="tr-TR" dirty="0"/>
              <a:t>ve denetleyici kurumların üçer aylık dönemler itibarıyla oluşacak gelir fazlaları, her üç ayda bir izleyen ayın </a:t>
            </a:r>
            <a:r>
              <a:rPr lang="tr-TR" dirty="0" err="1"/>
              <a:t>onbeşine</a:t>
            </a:r>
            <a:r>
              <a:rPr lang="tr-TR" dirty="0"/>
              <a:t> kadar genel bütçeye aktarılır. Bu fıkra hükmü İstanbul Menkul Kıymetler Borsası hakkında da uygulanır. Söz konusu tutarların süresi içinde ödenmemesi halinde, ödenmeyen tutarlar 6183 sayılı Kanuna göre gecikme zammı da uygulanmak suretiyle takip ve tahsil edilir.</a:t>
            </a:r>
          </a:p>
          <a:p>
            <a:endParaRPr lang="tr-TR" dirty="0"/>
          </a:p>
        </p:txBody>
      </p:sp>
    </p:spTree>
    <p:extLst>
      <p:ext uri="{BB962C8B-B14F-4D97-AF65-F5344CB8AC3E}">
        <p14:creationId xmlns:p14="http://schemas.microsoft.com/office/powerpoint/2010/main" val="190458110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pPr algn="ctr"/>
            <a:r>
              <a:rPr lang="tr-TR" b="1" i="1" dirty="0" smtClean="0"/>
              <a:t>Kamu alacaklarının silinmesi</a:t>
            </a:r>
            <a:endParaRPr lang="tr-TR" b="1" dirty="0"/>
          </a:p>
        </p:txBody>
      </p:sp>
      <p:sp>
        <p:nvSpPr>
          <p:cNvPr id="3" name="İçerik Yer Tutucusu 2"/>
          <p:cNvSpPr>
            <a:spLocks noGrp="1"/>
          </p:cNvSpPr>
          <p:nvPr>
            <p:ph idx="1"/>
          </p:nvPr>
        </p:nvSpPr>
        <p:spPr>
          <a:xfrm>
            <a:off x="457200" y="1772816"/>
            <a:ext cx="8229600" cy="4551784"/>
          </a:xfrm>
        </p:spPr>
        <p:txBody>
          <a:bodyPr>
            <a:normAutofit fontScale="92500" lnSpcReduction="20000"/>
          </a:bodyPr>
          <a:lstStyle/>
          <a:p>
            <a:pPr>
              <a:buFont typeface="Wingdings" pitchFamily="2" charset="2"/>
              <a:buChar char="Ø"/>
            </a:pPr>
            <a:r>
              <a:rPr lang="tr-TR" dirty="0" smtClean="0"/>
              <a:t>Özel </a:t>
            </a:r>
            <a:r>
              <a:rPr lang="tr-TR" dirty="0"/>
              <a:t>mevzuatındaki hükümler saklı kalmak üzere, idare hesaplarında kayıtlı olup 21/7/1953 tarihli ve 6183 sayılı Amme Alacaklarının Tahsil Usulü Hakkında Kanun kapsamında izlenen kamu alacakları dışında </a:t>
            </a:r>
            <a:r>
              <a:rPr lang="tr-TR" dirty="0" smtClean="0"/>
              <a:t>kalan;</a:t>
            </a:r>
          </a:p>
          <a:p>
            <a:pPr lvl="1">
              <a:buFont typeface="Wingdings" pitchFamily="2" charset="2"/>
              <a:buChar char="Ø"/>
            </a:pPr>
            <a:r>
              <a:rPr lang="tr-TR" dirty="0" smtClean="0"/>
              <a:t>Zarurî </a:t>
            </a:r>
            <a:r>
              <a:rPr lang="tr-TR" dirty="0"/>
              <a:t>veya mücbir sebeplerle takip ve tahsil imkânı </a:t>
            </a:r>
            <a:r>
              <a:rPr lang="tr-TR" dirty="0" smtClean="0"/>
              <a:t>kalmayan,</a:t>
            </a:r>
          </a:p>
          <a:p>
            <a:pPr lvl="1">
              <a:buFont typeface="Wingdings" pitchFamily="2" charset="2"/>
              <a:buChar char="Ø"/>
            </a:pPr>
            <a:r>
              <a:rPr lang="tr-TR" dirty="0" smtClean="0"/>
              <a:t>Tahsili </a:t>
            </a:r>
            <a:r>
              <a:rPr lang="tr-TR" dirty="0"/>
              <a:t>için yapılacak takibat giderlerinin asıl alacak tutarından fazla olacağı anlaşılan,</a:t>
            </a:r>
          </a:p>
          <a:p>
            <a:pPr>
              <a:buNone/>
            </a:pPr>
            <a:r>
              <a:rPr lang="tr-TR" dirty="0" smtClean="0"/>
              <a:t>	kamu </a:t>
            </a:r>
            <a:r>
              <a:rPr lang="tr-TR" dirty="0"/>
              <a:t>alacaklarından merkezî yönetim bütçe kanununda gösterilen tutarlara </a:t>
            </a:r>
            <a:r>
              <a:rPr lang="tr-TR" dirty="0" smtClean="0"/>
              <a:t>kadar </a:t>
            </a:r>
            <a:r>
              <a:rPr lang="tr-TR" dirty="0" smtClean="0">
                <a:hlinkClick r:id="rId2" action="ppaction://hlinkfile"/>
              </a:rPr>
              <a:t>(i cetveli)</a:t>
            </a:r>
            <a:r>
              <a:rPr lang="tr-TR" dirty="0" smtClean="0"/>
              <a:t> (95. s.) olanların </a:t>
            </a:r>
            <a:r>
              <a:rPr lang="tr-TR" dirty="0"/>
              <a:t>kayıtlardan çıkarılmasına üst yöneticiler yetkilidir. (a) bendine göre belirlenen tutarı aşan kamu alacaklarından silinmesi öngörülenler merkezî yönetim bütçe kanununda ayrıca gösterilir.</a:t>
            </a:r>
          </a:p>
          <a:p>
            <a:endParaRPr lang="tr-TR" dirty="0"/>
          </a:p>
        </p:txBody>
      </p:sp>
    </p:spTree>
    <p:extLst>
      <p:ext uri="{BB962C8B-B14F-4D97-AF65-F5344CB8AC3E}">
        <p14:creationId xmlns:p14="http://schemas.microsoft.com/office/powerpoint/2010/main" val="1097032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Autofit/>
          </a:bodyPr>
          <a:lstStyle/>
          <a:p>
            <a:pPr algn="ctr"/>
            <a:r>
              <a:rPr lang="tr-TR" sz="3000" b="1" i="1" dirty="0" smtClean="0"/>
              <a:t>Stratejik planlama ve performans esaslı bütçeleme</a:t>
            </a:r>
            <a:endParaRPr lang="tr-TR" sz="3000" dirty="0"/>
          </a:p>
        </p:txBody>
      </p:sp>
      <p:sp>
        <p:nvSpPr>
          <p:cNvPr id="3" name="2 İçerik Yer Tutucusu"/>
          <p:cNvSpPr>
            <a:spLocks noGrp="1"/>
          </p:cNvSpPr>
          <p:nvPr>
            <p:ph idx="1"/>
          </p:nvPr>
        </p:nvSpPr>
        <p:spPr>
          <a:xfrm>
            <a:off x="457200" y="1700808"/>
            <a:ext cx="8435280" cy="4824536"/>
          </a:xfrm>
        </p:spPr>
        <p:txBody>
          <a:bodyPr>
            <a:normAutofit fontScale="92500" lnSpcReduction="10000"/>
          </a:bodyPr>
          <a:lstStyle/>
          <a:p>
            <a:pPr>
              <a:buFont typeface="Wingdings" pitchFamily="2" charset="2"/>
              <a:buChar char="Ø"/>
            </a:pPr>
            <a:r>
              <a:rPr lang="tr-TR" dirty="0" smtClean="0"/>
              <a:t>Bütçeler  </a:t>
            </a:r>
            <a:r>
              <a:rPr lang="tr-TR" dirty="0" smtClean="0">
                <a:solidFill>
                  <a:srgbClr val="FF0000"/>
                </a:solidFill>
              </a:rPr>
              <a:t>Performans Programına </a:t>
            </a:r>
            <a:r>
              <a:rPr lang="tr-TR" dirty="0" smtClean="0"/>
              <a:t>uygun olarak hazırlanır.</a:t>
            </a:r>
          </a:p>
          <a:p>
            <a:pPr>
              <a:buFont typeface="Wingdings" pitchFamily="2" charset="2"/>
              <a:buChar char="Ø"/>
            </a:pPr>
            <a:endParaRPr lang="tr-TR" dirty="0" smtClean="0"/>
          </a:p>
          <a:p>
            <a:pPr>
              <a:buFont typeface="Wingdings" pitchFamily="2" charset="2"/>
              <a:buChar char="Ø"/>
            </a:pPr>
            <a:r>
              <a:rPr lang="tr-TR" dirty="0" smtClean="0"/>
              <a:t>Performans Programları; Stratejik Planının yıllık uygulama dilimini oluşturur.</a:t>
            </a:r>
          </a:p>
          <a:p>
            <a:pPr>
              <a:buFont typeface="Wingdings" pitchFamily="2" charset="2"/>
              <a:buChar char="Ø"/>
            </a:pPr>
            <a:endParaRPr lang="tr-TR" dirty="0" smtClean="0"/>
          </a:p>
          <a:p>
            <a:pPr>
              <a:buFont typeface="Wingdings" pitchFamily="2" charset="2"/>
              <a:buChar char="Ø"/>
            </a:pPr>
            <a:r>
              <a:rPr lang="tr-TR" dirty="0" smtClean="0"/>
              <a:t>Kamu idarelerinin performans programını hazırlama süreci, </a:t>
            </a:r>
            <a:r>
              <a:rPr lang="tr-TR" b="1" dirty="0" smtClean="0"/>
              <a:t>en geç Mayıs ayı sonuna </a:t>
            </a:r>
            <a:r>
              <a:rPr lang="tr-TR" dirty="0" smtClean="0"/>
              <a:t>kadar üst yönetici tarafından harcama birimlerine yazılı olarak duyurulmasıyla başlar.</a:t>
            </a:r>
          </a:p>
          <a:p>
            <a:pPr>
              <a:buFont typeface="Wingdings" pitchFamily="2" charset="2"/>
              <a:buChar char="Ø"/>
            </a:pPr>
            <a:endParaRPr lang="tr-TR" dirty="0" smtClean="0"/>
          </a:p>
          <a:p>
            <a:pPr>
              <a:buFont typeface="Wingdings" pitchFamily="2" charset="2"/>
              <a:buChar char="Ø"/>
            </a:pPr>
            <a:r>
              <a:rPr lang="tr-TR" dirty="0" smtClean="0"/>
              <a:t>Performans programları; çıktı ve sonuç odaklı bir anlayışla, doğru ve güvenilir bilgiye dayalı, mali saydamlığı ve hesap verebilirliği sağlayacak şekilde her yıl hazırlanır. </a:t>
            </a:r>
            <a:r>
              <a:rPr lang="tr-TR" dirty="0" smtClean="0">
                <a:hlinkClick r:id="rId2" action="ppaction://hlinkfile"/>
              </a:rPr>
              <a:t>(?)</a:t>
            </a:r>
            <a:endParaRPr lang="tr-TR" dirty="0" smtClean="0"/>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3645024"/>
            <a:ext cx="7772400" cy="1872208"/>
          </a:xfrm>
        </p:spPr>
        <p:txBody>
          <a:bodyPr>
            <a:noAutofit/>
          </a:bodyPr>
          <a:lstStyle/>
          <a:p>
            <a:pPr algn="ctr"/>
            <a:r>
              <a:rPr lang="tr-TR" sz="4000" dirty="0" smtClean="0"/>
              <a:t>ÜST YÖNETİCİLERİN HESAP VERME SORUMLULUĞU</a:t>
            </a:r>
            <a:endParaRPr lang="tr-TR"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3600" b="1" i="1" dirty="0" smtClean="0"/>
              <a:t>Kamu Mali Yönetim Yapısındaki Görevliler </a:t>
            </a:r>
            <a:endParaRPr lang="tr-TR" sz="3600" b="1" i="1" dirty="0"/>
          </a:p>
        </p:txBody>
      </p:sp>
      <p:sp>
        <p:nvSpPr>
          <p:cNvPr id="3" name="2 İçerik Yer Tutucusu"/>
          <p:cNvSpPr>
            <a:spLocks noGrp="1"/>
          </p:cNvSpPr>
          <p:nvPr>
            <p:ph idx="1"/>
          </p:nvPr>
        </p:nvSpPr>
        <p:spPr/>
        <p:txBody>
          <a:bodyPr/>
          <a:lstStyle/>
          <a:p>
            <a:r>
              <a:rPr lang="tr-TR" dirty="0" smtClean="0"/>
              <a:t>Bakan</a:t>
            </a:r>
          </a:p>
          <a:p>
            <a:r>
              <a:rPr lang="tr-TR" dirty="0" smtClean="0"/>
              <a:t>Üst Yönetici</a:t>
            </a:r>
          </a:p>
          <a:p>
            <a:r>
              <a:rPr lang="tr-TR" dirty="0" smtClean="0"/>
              <a:t>Harcama Yetkilisi</a:t>
            </a:r>
          </a:p>
          <a:p>
            <a:r>
              <a:rPr lang="tr-TR" dirty="0" smtClean="0"/>
              <a:t>Gerçekleştirme Görevlisi</a:t>
            </a:r>
          </a:p>
          <a:p>
            <a:r>
              <a:rPr lang="tr-TR" dirty="0" smtClean="0"/>
              <a:t>Muhasebe Yetkilisi</a:t>
            </a:r>
          </a:p>
          <a:p>
            <a:r>
              <a:rPr lang="tr-TR" dirty="0" smtClean="0"/>
              <a:t>İç Denetçi</a:t>
            </a:r>
          </a:p>
          <a:p>
            <a:r>
              <a:rPr lang="tr-TR" dirty="0" smtClean="0"/>
              <a:t>Dış Denetçi</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a:t>Üst yöneticiler </a:t>
            </a:r>
            <a:endParaRPr lang="tr-TR" sz="4400" b="1" dirty="0"/>
          </a:p>
        </p:txBody>
      </p:sp>
      <p:sp>
        <p:nvSpPr>
          <p:cNvPr id="3" name="2 İçerik Yer Tutucusu"/>
          <p:cNvSpPr>
            <a:spLocks noGrp="1"/>
          </p:cNvSpPr>
          <p:nvPr>
            <p:ph idx="1"/>
          </p:nvPr>
        </p:nvSpPr>
        <p:spPr/>
        <p:txBody>
          <a:bodyPr/>
          <a:lstStyle/>
          <a:p>
            <a:endParaRPr lang="tr-TR" dirty="0"/>
          </a:p>
        </p:txBody>
      </p:sp>
      <p:sp>
        <p:nvSpPr>
          <p:cNvPr id="4" name="3 Akış Çizelgesi: Öteki İşlem"/>
          <p:cNvSpPr/>
          <p:nvPr/>
        </p:nvSpPr>
        <p:spPr>
          <a:xfrm>
            <a:off x="1043608" y="2348880"/>
            <a:ext cx="1800200" cy="576064"/>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Bakanlıklarda</a:t>
            </a:r>
            <a:endParaRPr lang="tr-TR" dirty="0"/>
          </a:p>
        </p:txBody>
      </p:sp>
      <p:sp>
        <p:nvSpPr>
          <p:cNvPr id="5" name="4 Yuvarlatılmış Dikdörtgen"/>
          <p:cNvSpPr/>
          <p:nvPr/>
        </p:nvSpPr>
        <p:spPr>
          <a:xfrm>
            <a:off x="1043608" y="2996952"/>
            <a:ext cx="1800200"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İl Özel İdarelerinde</a:t>
            </a:r>
            <a:endParaRPr lang="tr-TR" dirty="0"/>
          </a:p>
        </p:txBody>
      </p:sp>
      <p:sp>
        <p:nvSpPr>
          <p:cNvPr id="6" name="5 Yuvarlatılmış Dikdörtgen"/>
          <p:cNvSpPr/>
          <p:nvPr/>
        </p:nvSpPr>
        <p:spPr>
          <a:xfrm>
            <a:off x="1043608" y="3645024"/>
            <a:ext cx="1800200"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Belediyelerde</a:t>
            </a:r>
            <a:endParaRPr lang="tr-TR" dirty="0"/>
          </a:p>
        </p:txBody>
      </p:sp>
      <p:sp>
        <p:nvSpPr>
          <p:cNvPr id="7" name="6 Yuvarlatılmış Dikdörtgen"/>
          <p:cNvSpPr/>
          <p:nvPr/>
        </p:nvSpPr>
        <p:spPr>
          <a:xfrm>
            <a:off x="1043608" y="4293096"/>
            <a:ext cx="1800200"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Üniversitelerde</a:t>
            </a:r>
            <a:endParaRPr lang="tr-TR" dirty="0"/>
          </a:p>
        </p:txBody>
      </p:sp>
      <p:sp>
        <p:nvSpPr>
          <p:cNvPr id="8" name="7 Yuvarlatılmış Dikdörtgen"/>
          <p:cNvSpPr/>
          <p:nvPr/>
        </p:nvSpPr>
        <p:spPr>
          <a:xfrm>
            <a:off x="1043608" y="4869160"/>
            <a:ext cx="1800200"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Milli Savunma Bakanlığında</a:t>
            </a:r>
            <a:endParaRPr lang="tr-TR" dirty="0"/>
          </a:p>
        </p:txBody>
      </p:sp>
      <p:sp>
        <p:nvSpPr>
          <p:cNvPr id="9" name="8 Yuvarlatılmış Dikdörtgen"/>
          <p:cNvSpPr/>
          <p:nvPr/>
        </p:nvSpPr>
        <p:spPr>
          <a:xfrm>
            <a:off x="1043608" y="5445224"/>
            <a:ext cx="1800200"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Diğer Kamu İdarelerinde </a:t>
            </a:r>
            <a:endParaRPr lang="tr-TR" dirty="0"/>
          </a:p>
        </p:txBody>
      </p:sp>
      <p:sp>
        <p:nvSpPr>
          <p:cNvPr id="10" name="9 Sağ Ok"/>
          <p:cNvSpPr/>
          <p:nvPr/>
        </p:nvSpPr>
        <p:spPr>
          <a:xfrm>
            <a:off x="3059832" y="2564904"/>
            <a:ext cx="2304256" cy="1440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11" name="10 Sağ Ok"/>
          <p:cNvSpPr/>
          <p:nvPr/>
        </p:nvSpPr>
        <p:spPr>
          <a:xfrm>
            <a:off x="3059832" y="3284984"/>
            <a:ext cx="2232248" cy="1440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12" name="11 Sağ Ok"/>
          <p:cNvSpPr/>
          <p:nvPr/>
        </p:nvSpPr>
        <p:spPr>
          <a:xfrm>
            <a:off x="3059832" y="3933056"/>
            <a:ext cx="2232248"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13" name="12 Sağ Ok"/>
          <p:cNvSpPr/>
          <p:nvPr/>
        </p:nvSpPr>
        <p:spPr>
          <a:xfrm>
            <a:off x="2987824" y="4509120"/>
            <a:ext cx="2304256" cy="1440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14" name="13 Sağ Ok"/>
          <p:cNvSpPr/>
          <p:nvPr/>
        </p:nvSpPr>
        <p:spPr>
          <a:xfrm>
            <a:off x="2987824" y="5085184"/>
            <a:ext cx="2304256" cy="1440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15" name="14 Sağ Ok"/>
          <p:cNvSpPr/>
          <p:nvPr/>
        </p:nvSpPr>
        <p:spPr>
          <a:xfrm>
            <a:off x="2987824" y="5661248"/>
            <a:ext cx="2304256" cy="1440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16" name="15 Oval"/>
          <p:cNvSpPr/>
          <p:nvPr/>
        </p:nvSpPr>
        <p:spPr>
          <a:xfrm>
            <a:off x="5796136" y="2420888"/>
            <a:ext cx="1706488"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Müsteşar</a:t>
            </a:r>
            <a:endParaRPr lang="tr-TR" dirty="0"/>
          </a:p>
        </p:txBody>
      </p:sp>
      <p:sp>
        <p:nvSpPr>
          <p:cNvPr id="17" name="16 Oval"/>
          <p:cNvSpPr/>
          <p:nvPr/>
        </p:nvSpPr>
        <p:spPr>
          <a:xfrm>
            <a:off x="5796136" y="3212976"/>
            <a:ext cx="1800200"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Vali</a:t>
            </a:r>
            <a:endParaRPr lang="tr-TR" dirty="0"/>
          </a:p>
        </p:txBody>
      </p:sp>
      <p:sp>
        <p:nvSpPr>
          <p:cNvPr id="18" name="17 Oval"/>
          <p:cNvSpPr/>
          <p:nvPr/>
        </p:nvSpPr>
        <p:spPr>
          <a:xfrm>
            <a:off x="5940152" y="3861048"/>
            <a:ext cx="1728192" cy="5040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Belediye Başkanı</a:t>
            </a:r>
            <a:endParaRPr lang="tr-TR" dirty="0"/>
          </a:p>
        </p:txBody>
      </p:sp>
      <p:sp>
        <p:nvSpPr>
          <p:cNvPr id="19" name="18 Oval"/>
          <p:cNvSpPr/>
          <p:nvPr/>
        </p:nvSpPr>
        <p:spPr>
          <a:xfrm>
            <a:off x="5940152" y="4437112"/>
            <a:ext cx="1728192" cy="43204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dirty="0" smtClean="0"/>
              <a:t>Rektör</a:t>
            </a:r>
            <a:endParaRPr lang="tr-TR" dirty="0"/>
          </a:p>
        </p:txBody>
      </p:sp>
      <p:sp>
        <p:nvSpPr>
          <p:cNvPr id="20" name="19 Oval"/>
          <p:cNvSpPr/>
          <p:nvPr/>
        </p:nvSpPr>
        <p:spPr>
          <a:xfrm>
            <a:off x="6084168" y="5013176"/>
            <a:ext cx="1728192" cy="43204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Bakan</a:t>
            </a:r>
            <a:endParaRPr lang="tr-TR" dirty="0"/>
          </a:p>
        </p:txBody>
      </p:sp>
      <p:sp>
        <p:nvSpPr>
          <p:cNvPr id="21" name="20 Oval"/>
          <p:cNvSpPr/>
          <p:nvPr/>
        </p:nvSpPr>
        <p:spPr>
          <a:xfrm>
            <a:off x="6156176" y="5589240"/>
            <a:ext cx="1656184" cy="43204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En Üst Yönetici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dirty="0" smtClean="0"/>
              <a:t>AMAÇ-KAPSAM</a:t>
            </a:r>
            <a:endParaRPr lang="tr-TR"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a:t>Üst yöneticiler </a:t>
            </a:r>
            <a:endParaRPr lang="tr-TR" sz="4400" b="1" dirty="0"/>
          </a:p>
        </p:txBody>
      </p:sp>
      <p:sp>
        <p:nvSpPr>
          <p:cNvPr id="3" name="2 İçerik Yer Tutucusu"/>
          <p:cNvSpPr>
            <a:spLocks noGrp="1"/>
          </p:cNvSpPr>
          <p:nvPr>
            <p:ph idx="1"/>
          </p:nvPr>
        </p:nvSpPr>
        <p:spPr>
          <a:xfrm>
            <a:off x="457200" y="1935480"/>
            <a:ext cx="8363272" cy="4389120"/>
          </a:xfrm>
        </p:spPr>
        <p:txBody>
          <a:bodyPr>
            <a:normAutofit/>
          </a:bodyPr>
          <a:lstStyle/>
          <a:p>
            <a:pPr>
              <a:buNone/>
            </a:pPr>
            <a:r>
              <a:rPr lang="tr-TR" dirty="0" smtClean="0">
                <a:solidFill>
                  <a:srgbClr val="FF0000"/>
                </a:solidFill>
              </a:rPr>
              <a:t>	Üst Yöneticiler:</a:t>
            </a:r>
          </a:p>
          <a:p>
            <a:pPr>
              <a:buFont typeface="Wingdings" pitchFamily="2" charset="2"/>
              <a:buChar char="ü"/>
            </a:pPr>
            <a:r>
              <a:rPr lang="tr-TR" dirty="0" smtClean="0"/>
              <a:t>Stratejik planlarının; kalkınma planına, yıllık programlara, hizmet gereklerine uygun olarak hazırlanması ve uygulanmasından,</a:t>
            </a:r>
          </a:p>
          <a:p>
            <a:pPr marL="0" indent="0">
              <a:buNone/>
            </a:pPr>
            <a:endParaRPr lang="tr-TR" dirty="0" smtClean="0"/>
          </a:p>
          <a:p>
            <a:pPr>
              <a:buFont typeface="Wingdings" pitchFamily="2" charset="2"/>
              <a:buChar char="ü"/>
            </a:pPr>
            <a:r>
              <a:rPr lang="tr-TR" dirty="0" smtClean="0"/>
              <a:t>Kurum Bütçesinin; kalkınma </a:t>
            </a:r>
            <a:r>
              <a:rPr lang="tr-TR" dirty="0"/>
              <a:t>planına, yıllık programlara, kurumun stratejik plan ve performans hedefleri ile hizmet gereklerine uygun olarak hazırlanması ve </a:t>
            </a:r>
            <a:r>
              <a:rPr lang="tr-TR" dirty="0" smtClean="0"/>
              <a:t> uygulanmasından,</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a:t>Üst yöneticiler </a:t>
            </a:r>
            <a:endParaRPr lang="tr-TR" sz="4400" b="1" dirty="0"/>
          </a:p>
        </p:txBody>
      </p:sp>
      <p:sp>
        <p:nvSpPr>
          <p:cNvPr id="3" name="2 İçerik Yer Tutucusu"/>
          <p:cNvSpPr>
            <a:spLocks noGrp="1"/>
          </p:cNvSpPr>
          <p:nvPr>
            <p:ph idx="1"/>
          </p:nvPr>
        </p:nvSpPr>
        <p:spPr>
          <a:xfrm>
            <a:off x="457200" y="1935480"/>
            <a:ext cx="8435280" cy="4389120"/>
          </a:xfrm>
        </p:spPr>
        <p:txBody>
          <a:bodyPr>
            <a:normAutofit lnSpcReduction="10000"/>
          </a:bodyPr>
          <a:lstStyle/>
          <a:p>
            <a:pPr>
              <a:buFont typeface="Wingdings" pitchFamily="2" charset="2"/>
              <a:buChar char="ü"/>
            </a:pPr>
            <a:r>
              <a:rPr lang="tr-TR" dirty="0" smtClean="0"/>
              <a:t>Sorumlulukları altındaki kaynakların </a:t>
            </a:r>
            <a:r>
              <a:rPr lang="tr-TR" b="1" i="1" u="sng" dirty="0" smtClean="0"/>
              <a:t>etkili, ekonomik ve verimli şekilde elde edilmesi ve kullanımını</a:t>
            </a:r>
            <a:r>
              <a:rPr lang="tr-TR" dirty="0" smtClean="0"/>
              <a:t> sağlamaktan, </a:t>
            </a:r>
          </a:p>
          <a:p>
            <a:pPr>
              <a:buFont typeface="Wingdings" pitchFamily="2" charset="2"/>
              <a:buChar char="ü"/>
            </a:pPr>
            <a:r>
              <a:rPr lang="tr-TR" dirty="0"/>
              <a:t>Sorumlulukları altındaki kaynakların </a:t>
            </a:r>
            <a:r>
              <a:rPr lang="tr-TR" dirty="0" smtClean="0"/>
              <a:t>,kayıp ve kötüye kullanımının önlenmesinden,</a:t>
            </a:r>
          </a:p>
          <a:p>
            <a:pPr>
              <a:buFont typeface="Wingdings" pitchFamily="2" charset="2"/>
              <a:buChar char="ü"/>
            </a:pPr>
            <a:r>
              <a:rPr lang="tr-TR" dirty="0" smtClean="0"/>
              <a:t>Malî yönetim ve kontrol sisteminin işleyişinin gözetilmesi, izlenmesinden,</a:t>
            </a:r>
          </a:p>
          <a:p>
            <a:pPr>
              <a:buNone/>
            </a:pPr>
            <a:r>
              <a:rPr lang="tr-TR" dirty="0" smtClean="0"/>
              <a:t>	Bakana karşı sorumludurlar. </a:t>
            </a:r>
          </a:p>
          <a:p>
            <a:r>
              <a:rPr lang="tr-TR" dirty="0" smtClean="0"/>
              <a:t>Üst yöneticiler, bu sorumluluğun gereklerini </a:t>
            </a:r>
            <a:r>
              <a:rPr lang="tr-TR" dirty="0" smtClean="0">
                <a:solidFill>
                  <a:srgbClr val="FF0000"/>
                </a:solidFill>
              </a:rPr>
              <a:t>harcama yetkilileri</a:t>
            </a:r>
            <a:r>
              <a:rPr lang="tr-TR" dirty="0" smtClean="0"/>
              <a:t>, </a:t>
            </a:r>
            <a:r>
              <a:rPr lang="tr-TR" dirty="0" smtClean="0">
                <a:solidFill>
                  <a:srgbClr val="FF0000"/>
                </a:solidFill>
              </a:rPr>
              <a:t>malî hizmetler birimi </a:t>
            </a:r>
            <a:r>
              <a:rPr lang="tr-TR" dirty="0" smtClean="0"/>
              <a:t>ve </a:t>
            </a:r>
            <a:r>
              <a:rPr lang="tr-TR" dirty="0" smtClean="0">
                <a:solidFill>
                  <a:srgbClr val="FF0000"/>
                </a:solidFill>
              </a:rPr>
              <a:t>iç denetçiler </a:t>
            </a:r>
            <a:r>
              <a:rPr lang="tr-TR" dirty="0" smtClean="0"/>
              <a:t>aracılığıyla yerine getirirler.</a:t>
            </a:r>
          </a:p>
          <a:p>
            <a:endParaRPr lang="tr-TR" dirty="0"/>
          </a:p>
        </p:txBody>
      </p:sp>
    </p:spTree>
    <p:extLst>
      <p:ext uri="{BB962C8B-B14F-4D97-AF65-F5344CB8AC3E}">
        <p14:creationId xmlns:p14="http://schemas.microsoft.com/office/powerpoint/2010/main" val="2182385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İDARE BÜTÇELERİ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a:t>Genel Hükümler</a:t>
            </a:r>
          </a:p>
        </p:txBody>
      </p:sp>
    </p:spTree>
    <p:extLst>
      <p:ext uri="{BB962C8B-B14F-4D97-AF65-F5344CB8AC3E}">
        <p14:creationId xmlns:p14="http://schemas.microsoft.com/office/powerpoint/2010/main" val="1480631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Autofit/>
          </a:bodyPr>
          <a:lstStyle/>
          <a:p>
            <a:pPr algn="ctr"/>
            <a:r>
              <a:rPr lang="tr-TR" sz="4400" b="1" i="1" dirty="0"/>
              <a:t>Bütçe türleri ve kapsamı </a:t>
            </a:r>
            <a:endParaRPr lang="tr-TR" sz="4400" b="1" dirty="0"/>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Ø"/>
            </a:pPr>
            <a:r>
              <a:rPr lang="tr-TR" dirty="0" smtClean="0"/>
              <a:t>Merkezi Yönetim Bütçesi</a:t>
            </a:r>
          </a:p>
          <a:p>
            <a:pPr>
              <a:buNone/>
            </a:pPr>
            <a:r>
              <a:rPr lang="tr-TR" dirty="0" smtClean="0"/>
              <a:t>		Genel Bütçe</a:t>
            </a:r>
          </a:p>
          <a:p>
            <a:pPr>
              <a:buNone/>
            </a:pPr>
            <a:r>
              <a:rPr lang="tr-TR" dirty="0" smtClean="0"/>
              <a:t>		Özel Bütçe </a:t>
            </a:r>
          </a:p>
          <a:p>
            <a:pPr>
              <a:buNone/>
            </a:pPr>
            <a:r>
              <a:rPr lang="tr-TR" dirty="0" smtClean="0"/>
              <a:t>		Düzenletici ve Denetleyici Kurum Bütçeleri</a:t>
            </a:r>
          </a:p>
          <a:p>
            <a:pPr>
              <a:buFont typeface="Wingdings" pitchFamily="2" charset="2"/>
              <a:buChar char="Ø"/>
            </a:pPr>
            <a:r>
              <a:rPr lang="tr-TR" dirty="0" smtClean="0"/>
              <a:t>Sosyal Güvenlik Kurumu Bütçesi</a:t>
            </a:r>
          </a:p>
          <a:p>
            <a:pPr>
              <a:buFont typeface="Wingdings" pitchFamily="2" charset="2"/>
              <a:buChar char="Ø"/>
            </a:pPr>
            <a:r>
              <a:rPr lang="tr-TR" dirty="0" smtClean="0"/>
              <a:t>Mahalli İdare Bütçeleri</a:t>
            </a:r>
          </a:p>
          <a:p>
            <a:pPr>
              <a:buNone/>
            </a:pPr>
            <a:r>
              <a:rPr lang="tr-TR" dirty="0" smtClean="0"/>
              <a:t>		Belediye Bütçesi </a:t>
            </a:r>
          </a:p>
          <a:p>
            <a:pPr>
              <a:buNone/>
            </a:pPr>
            <a:r>
              <a:rPr lang="tr-TR" dirty="0" smtClean="0"/>
              <a:t>		İl Özel İdaresi Bütçesi</a:t>
            </a:r>
          </a:p>
          <a:p>
            <a:pPr>
              <a:buNone/>
            </a:pPr>
            <a:r>
              <a:rPr lang="tr-TR" dirty="0" smtClean="0"/>
              <a:t>		Mahalli İdareler Birlik Bütçesi</a:t>
            </a:r>
          </a:p>
          <a:p>
            <a:pPr>
              <a:buNone/>
            </a:pPr>
            <a:r>
              <a:rPr lang="tr-TR" dirty="0" smtClean="0"/>
              <a:t>	</a:t>
            </a:r>
            <a:r>
              <a:rPr lang="tr-TR" b="1" i="1" dirty="0" smtClean="0"/>
              <a:t>Kamu İdarelerinde bunların dışında herhangi bir ad altında bütçe oluşturulamaz </a:t>
            </a:r>
            <a:r>
              <a:rPr lang="tr-TR" dirty="0" smtClean="0"/>
              <a:t>		</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smtClean="0"/>
              <a:t>Bütçe İlkeleri</a:t>
            </a:r>
            <a:endParaRPr lang="tr-TR" sz="4400" b="1" i="1" dirty="0"/>
          </a:p>
        </p:txBody>
      </p:sp>
      <p:sp>
        <p:nvSpPr>
          <p:cNvPr id="3" name="2 İçerik Yer Tutucusu"/>
          <p:cNvSpPr>
            <a:spLocks noGrp="1"/>
          </p:cNvSpPr>
          <p:nvPr>
            <p:ph idx="1"/>
          </p:nvPr>
        </p:nvSpPr>
        <p:spPr>
          <a:xfrm>
            <a:off x="251520" y="1700808"/>
            <a:ext cx="8640960" cy="4752528"/>
          </a:xfrm>
        </p:spPr>
        <p:txBody>
          <a:bodyPr>
            <a:normAutofit fontScale="92500" lnSpcReduction="20000"/>
          </a:bodyPr>
          <a:lstStyle/>
          <a:p>
            <a:pPr>
              <a:buFont typeface="Wingdings" pitchFamily="2" charset="2"/>
              <a:buChar char="Ø"/>
            </a:pPr>
            <a:r>
              <a:rPr lang="tr-TR" dirty="0" smtClean="0"/>
              <a:t>Bütçelerin hazırlanması ve uygulanmasında, makroekonomik istikrarla birlikte sürdürülebilir kalkınmayı sağlamak esastır.</a:t>
            </a:r>
          </a:p>
          <a:p>
            <a:pPr>
              <a:buFont typeface="Wingdings" pitchFamily="2" charset="2"/>
              <a:buChar char="Ø"/>
            </a:pPr>
            <a:endParaRPr lang="tr-TR" dirty="0" smtClean="0"/>
          </a:p>
          <a:p>
            <a:pPr>
              <a:buFont typeface="Wingdings" pitchFamily="2" charset="2"/>
              <a:buChar char="Ø"/>
            </a:pPr>
            <a:r>
              <a:rPr lang="tr-TR" b="1" i="1" dirty="0" smtClean="0"/>
              <a:t>Kamu idarelerine bütçeyle verilen harcama yetkisi, kanunlarla düzenlenen görev ve hizmetlerin yerine getirilmesi amacıyla kullanılır. </a:t>
            </a:r>
          </a:p>
          <a:p>
            <a:pPr>
              <a:buNone/>
            </a:pPr>
            <a:endParaRPr lang="tr-TR" dirty="0" smtClean="0"/>
          </a:p>
          <a:p>
            <a:pPr>
              <a:buFont typeface="Wingdings" pitchFamily="2" charset="2"/>
              <a:buChar char="Ø"/>
            </a:pPr>
            <a:r>
              <a:rPr lang="tr-TR" dirty="0" smtClean="0"/>
              <a:t>Bütçeler kalkınma planı ve programlarda yer alan politika, hedef ve önceliklere uygun şekilde, idarelerin stratejik planları ile performans ölçütlerine ve </a:t>
            </a:r>
            <a:r>
              <a:rPr lang="tr-TR" b="1" i="1" dirty="0" smtClean="0"/>
              <a:t>fayda-maliyet analizine göre </a:t>
            </a:r>
            <a:r>
              <a:rPr lang="tr-TR" dirty="0" smtClean="0"/>
              <a:t>hazırlanır, uygulanır ve kontrol edilir.</a:t>
            </a:r>
          </a:p>
          <a:p>
            <a:pPr>
              <a:buFont typeface="Wingdings" pitchFamily="2" charset="2"/>
              <a:buChar char="Ø"/>
            </a:pPr>
            <a:endParaRPr lang="tr-TR" dirty="0" smtClean="0"/>
          </a:p>
          <a:p>
            <a:pPr>
              <a:buFont typeface="Wingdings" pitchFamily="2" charset="2"/>
              <a:buChar char="Ø"/>
            </a:pPr>
            <a:r>
              <a:rPr lang="tr-TR" dirty="0" smtClean="0"/>
              <a:t>Bütçeler, stratejik planlar dikkate alınarak izleyen iki yılın bütçe tahminleriyle birlikte görüşülür ve değerlendirilir.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400" b="1" i="1" dirty="0" smtClean="0"/>
              <a:t>Bütçe İlkeleri</a:t>
            </a:r>
            <a:endParaRPr lang="tr-TR" sz="4400" b="1" i="1" dirty="0"/>
          </a:p>
        </p:txBody>
      </p:sp>
      <p:sp>
        <p:nvSpPr>
          <p:cNvPr id="3" name="2 İçerik Yer Tutucusu"/>
          <p:cNvSpPr>
            <a:spLocks noGrp="1"/>
          </p:cNvSpPr>
          <p:nvPr>
            <p:ph idx="1"/>
          </p:nvPr>
        </p:nvSpPr>
        <p:spPr/>
        <p:txBody>
          <a:bodyPr>
            <a:normAutofit fontScale="77500" lnSpcReduction="20000"/>
          </a:bodyPr>
          <a:lstStyle/>
          <a:p>
            <a:pPr>
              <a:buFont typeface="Wingdings" pitchFamily="2" charset="2"/>
              <a:buChar char="Ø"/>
            </a:pPr>
            <a:r>
              <a:rPr lang="tr-TR" dirty="0" smtClean="0"/>
              <a:t>Bütçeler, ait olduğu yıl başlamadan önce Türkiye Büyük Millet Meclisi veya yetkili organlarca kabul edilmedikçe veya onaylanmadıkça uygulanamaz.</a:t>
            </a:r>
          </a:p>
          <a:p>
            <a:pPr>
              <a:buNone/>
            </a:pPr>
            <a:r>
              <a:rPr lang="tr-TR" dirty="0" smtClean="0"/>
              <a:t> </a:t>
            </a:r>
          </a:p>
          <a:p>
            <a:pPr>
              <a:buFont typeface="Wingdings" pitchFamily="2" charset="2"/>
              <a:buChar char="Ø"/>
            </a:pPr>
            <a:r>
              <a:rPr lang="tr-TR" dirty="0" smtClean="0"/>
              <a:t>Bütçelerde, bütçeyi ilgilendirmeyen hususlara yer verilmez. </a:t>
            </a:r>
          </a:p>
          <a:p>
            <a:pPr>
              <a:buNone/>
            </a:pPr>
            <a:endParaRPr lang="tr-TR" dirty="0" smtClean="0"/>
          </a:p>
          <a:p>
            <a:pPr>
              <a:buFont typeface="Wingdings" pitchFamily="2" charset="2"/>
              <a:buChar char="Ø"/>
            </a:pPr>
            <a:r>
              <a:rPr lang="tr-TR" dirty="0" smtClean="0"/>
              <a:t>Bütçeler </a:t>
            </a:r>
            <a:r>
              <a:rPr lang="tr-TR" b="1" dirty="0" smtClean="0"/>
              <a:t>kurumsal, işlevsel ve ekonomik </a:t>
            </a:r>
            <a:r>
              <a:rPr lang="tr-TR" dirty="0" smtClean="0"/>
              <a:t>sonuçların görülmesini sağlayacak şekilde Maliye Bakanlığınca uluslararası standartlara uygun olarak belirlenen bir sınıflandırmaya tâbi tutularak hazırlanır ve uygulanır.</a:t>
            </a:r>
          </a:p>
          <a:p>
            <a:pPr>
              <a:buNone/>
            </a:pPr>
            <a:r>
              <a:rPr lang="tr-TR" dirty="0" smtClean="0"/>
              <a:t> </a:t>
            </a:r>
          </a:p>
          <a:p>
            <a:pPr>
              <a:buFont typeface="Wingdings" pitchFamily="2" charset="2"/>
              <a:buChar char="Ø"/>
            </a:pPr>
            <a:r>
              <a:rPr lang="tr-TR" dirty="0" smtClean="0"/>
              <a:t>Bütçe gelir ve gider tahminleri ile uygulama sonuçlarının raporlanmasında açıklık, doğruluk ve malî saydamlık esas alınır.</a:t>
            </a:r>
          </a:p>
          <a:p>
            <a:pPr>
              <a:buNone/>
            </a:pPr>
            <a:r>
              <a:rPr lang="tr-TR" dirty="0" smtClean="0"/>
              <a:t>  </a:t>
            </a:r>
          </a:p>
          <a:p>
            <a:pPr>
              <a:buFont typeface="Wingdings" pitchFamily="2" charset="2"/>
              <a:buChar char="Ø"/>
            </a:pPr>
            <a:r>
              <a:rPr lang="tr-TR" b="1" i="1" dirty="0" smtClean="0"/>
              <a:t>Kamu idarelerinin tüm gelir ve giderleri bütçelerinde gösterilir.</a:t>
            </a:r>
            <a:r>
              <a:rPr lang="tr-TR" dirty="0" smtClean="0"/>
              <a:t> </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smtClean="0"/>
              <a:t>Bütçe İlkeleri</a:t>
            </a:r>
            <a:endParaRPr lang="tr-TR" sz="4400" b="1" i="1" dirty="0"/>
          </a:p>
        </p:txBody>
      </p:sp>
      <p:sp>
        <p:nvSpPr>
          <p:cNvPr id="3" name="2 İçerik Yer Tutucusu"/>
          <p:cNvSpPr>
            <a:spLocks noGrp="1"/>
          </p:cNvSpPr>
          <p:nvPr>
            <p:ph idx="1"/>
          </p:nvPr>
        </p:nvSpPr>
        <p:spPr/>
        <p:txBody>
          <a:bodyPr>
            <a:normAutofit fontScale="70000" lnSpcReduction="20000"/>
          </a:bodyPr>
          <a:lstStyle/>
          <a:p>
            <a:pPr>
              <a:buFont typeface="Wingdings" pitchFamily="2" charset="2"/>
              <a:buChar char="Ø"/>
            </a:pPr>
            <a:endParaRPr lang="tr-TR" dirty="0" smtClean="0"/>
          </a:p>
          <a:p>
            <a:pPr>
              <a:buFont typeface="Wingdings" pitchFamily="2" charset="2"/>
              <a:buChar char="Ø"/>
            </a:pPr>
            <a:r>
              <a:rPr lang="tr-TR" dirty="0" smtClean="0"/>
              <a:t>Bütçe, kamu malî işlemlerinin kapsamlı ve saydam bir şekilde görünmesini sağlar.  </a:t>
            </a:r>
          </a:p>
          <a:p>
            <a:pPr>
              <a:buFont typeface="Wingdings" pitchFamily="2" charset="2"/>
              <a:buChar char="Ø"/>
            </a:pPr>
            <a:endParaRPr lang="tr-TR" dirty="0" smtClean="0"/>
          </a:p>
          <a:p>
            <a:pPr>
              <a:buFont typeface="Wingdings" pitchFamily="2" charset="2"/>
              <a:buChar char="Ø"/>
            </a:pPr>
            <a:r>
              <a:rPr lang="tr-TR" b="1" i="1" dirty="0" smtClean="0"/>
              <a:t>Tüm gelir ve giderler gayri safi olarak bütçelerde gösterilir. </a:t>
            </a:r>
          </a:p>
          <a:p>
            <a:pPr>
              <a:buFont typeface="Wingdings" pitchFamily="2" charset="2"/>
              <a:buChar char="Ø"/>
            </a:pPr>
            <a:endParaRPr lang="tr-TR" dirty="0" smtClean="0"/>
          </a:p>
          <a:p>
            <a:pPr>
              <a:buFont typeface="Wingdings" pitchFamily="2" charset="2"/>
              <a:buChar char="Ø"/>
            </a:pPr>
            <a:r>
              <a:rPr lang="tr-TR" b="1" i="1" dirty="0" smtClean="0"/>
              <a:t>Belirli gelirlerin belirli giderlere tahsis edilmemesi esastır.</a:t>
            </a:r>
            <a:r>
              <a:rPr lang="tr-TR" dirty="0" smtClean="0"/>
              <a:t> </a:t>
            </a:r>
          </a:p>
          <a:p>
            <a:pPr>
              <a:buFont typeface="Wingdings" pitchFamily="2" charset="2"/>
              <a:buChar char="Ø"/>
            </a:pPr>
            <a:endParaRPr lang="tr-TR" dirty="0" smtClean="0"/>
          </a:p>
          <a:p>
            <a:pPr>
              <a:buFont typeface="Wingdings" pitchFamily="2" charset="2"/>
              <a:buChar char="Ø"/>
            </a:pPr>
            <a:r>
              <a:rPr lang="tr-TR" dirty="0" smtClean="0"/>
              <a:t>Bütçelerde gelir ve gider denkliğinin sağlanması esastır. </a:t>
            </a:r>
          </a:p>
          <a:p>
            <a:pPr>
              <a:buFont typeface="Wingdings" pitchFamily="2" charset="2"/>
              <a:buChar char="Ø"/>
            </a:pPr>
            <a:endParaRPr lang="tr-TR" dirty="0" smtClean="0"/>
          </a:p>
          <a:p>
            <a:pPr>
              <a:buFont typeface="Wingdings" pitchFamily="2" charset="2"/>
              <a:buChar char="Ø"/>
            </a:pPr>
            <a:r>
              <a:rPr lang="tr-TR" b="1" i="1" dirty="0" smtClean="0"/>
              <a:t>Kamu hizmetleri, bütçelere konulacak ödeneklerle, mevzuatla belirlenmiş yöntem, ilke ve amaçlara uygun olarak gerçekleştirilir.</a:t>
            </a:r>
          </a:p>
          <a:p>
            <a:pPr>
              <a:buNone/>
            </a:pPr>
            <a:r>
              <a:rPr lang="tr-TR" dirty="0" smtClean="0"/>
              <a:t> </a:t>
            </a:r>
          </a:p>
          <a:p>
            <a:pPr>
              <a:buFont typeface="Wingdings" pitchFamily="2" charset="2"/>
              <a:buChar char="Ø"/>
            </a:pPr>
            <a:r>
              <a:rPr lang="tr-TR" b="1" i="1" dirty="0" smtClean="0"/>
              <a:t>Bütçelerde, ödenekler belirli amaçları gerçekleştirmek üzere tahsis edilir.</a:t>
            </a:r>
            <a:r>
              <a:rPr lang="tr-TR" dirty="0" smtClean="0"/>
              <a:t> </a:t>
            </a:r>
          </a:p>
          <a:p>
            <a:pPr>
              <a:buNone/>
            </a:pPr>
            <a:endParaRPr lang="tr-TR" dirty="0" smtClean="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İDARE BÜTÇELERİ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smtClean="0"/>
              <a:t>Merkezi Yönetim Bütçe Kanunu</a:t>
            </a:r>
            <a:endParaRPr lang="tr-TR" sz="4000" dirty="0"/>
          </a:p>
        </p:txBody>
      </p:sp>
    </p:spTree>
    <p:extLst>
      <p:ext uri="{BB962C8B-B14F-4D97-AF65-F5344CB8AC3E}">
        <p14:creationId xmlns:p14="http://schemas.microsoft.com/office/powerpoint/2010/main" val="1204998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3600" b="1" i="1" dirty="0" smtClean="0"/>
              <a:t>Merkezi Yönetim Bütçe Kanunu</a:t>
            </a:r>
            <a:endParaRPr lang="tr-TR" sz="3600" b="1" i="1"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r>
              <a:rPr lang="tr-TR" dirty="0" smtClean="0"/>
              <a:t>Merkezî yönetim bütçe kanunu, merkezî yönetim kapsamındaki kamu idarelerinin gelir ve gider tahminlerini gösteren, bunların uygulanmasına ve yürütülmesine yetki ve izin veren kanundur. </a:t>
            </a:r>
          </a:p>
          <a:p>
            <a:pPr>
              <a:buNone/>
            </a:pPr>
            <a:r>
              <a:rPr lang="tr-TR" dirty="0" smtClean="0"/>
              <a:t>	</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Autofit/>
          </a:bodyPr>
          <a:lstStyle/>
          <a:p>
            <a:pPr algn="ctr"/>
            <a:r>
              <a:rPr lang="tr-TR" sz="3600" b="1" i="1" dirty="0" smtClean="0"/>
              <a:t>Merkezi Yönetim Bütçe Kanunu Kapsamı</a:t>
            </a:r>
            <a:endParaRPr lang="tr-TR" sz="3600" b="1" i="1" dirty="0"/>
          </a:p>
        </p:txBody>
      </p:sp>
      <p:sp>
        <p:nvSpPr>
          <p:cNvPr id="3" name="2 İçerik Yer Tutucusu"/>
          <p:cNvSpPr>
            <a:spLocks noGrp="1"/>
          </p:cNvSpPr>
          <p:nvPr>
            <p:ph idx="1"/>
          </p:nvPr>
        </p:nvSpPr>
        <p:spPr>
          <a:xfrm>
            <a:off x="457200" y="1628800"/>
            <a:ext cx="8229600" cy="4695800"/>
          </a:xfrm>
        </p:spPr>
        <p:txBody>
          <a:bodyPr>
            <a:normAutofit fontScale="92500" lnSpcReduction="10000"/>
          </a:bodyPr>
          <a:lstStyle/>
          <a:p>
            <a:pPr>
              <a:buNone/>
            </a:pPr>
            <a:r>
              <a:rPr lang="tr-TR" dirty="0" smtClean="0"/>
              <a:t>	Merkezî yönetim bütçe kanununda;</a:t>
            </a:r>
          </a:p>
          <a:p>
            <a:pPr lvl="1">
              <a:buFont typeface="Wingdings" pitchFamily="2" charset="2"/>
              <a:buChar char="Ø"/>
            </a:pPr>
            <a:r>
              <a:rPr lang="tr-TR" dirty="0" smtClean="0"/>
              <a:t>Yılı ve izleyen iki yılın gelir ve gider tahminleri,</a:t>
            </a:r>
          </a:p>
          <a:p>
            <a:pPr lvl="1">
              <a:buFont typeface="Wingdings" pitchFamily="2" charset="2"/>
              <a:buChar char="Ø"/>
            </a:pPr>
            <a:r>
              <a:rPr lang="tr-TR" dirty="0" smtClean="0"/>
              <a:t>Varsa bütçe açığının veya fazlasının tutarı,</a:t>
            </a:r>
          </a:p>
          <a:p>
            <a:pPr lvl="1">
              <a:buFont typeface="Wingdings" pitchFamily="2" charset="2"/>
              <a:buChar char="Ø"/>
            </a:pPr>
            <a:r>
              <a:rPr lang="tr-TR" dirty="0" smtClean="0"/>
              <a:t>Açığın nasıl kapatılacağı veya fazlanın nasıl kullanılacağı,</a:t>
            </a:r>
          </a:p>
          <a:p>
            <a:pPr lvl="1">
              <a:buFont typeface="Wingdings" pitchFamily="2" charset="2"/>
              <a:buChar char="Ø"/>
            </a:pPr>
            <a:r>
              <a:rPr lang="tr-TR" dirty="0" smtClean="0"/>
              <a:t>Vergi muafiyeti, istisnası ve indirimleri ile benzeri uygulamalar nedeniyle vazgeçilen vergi gelirleri,</a:t>
            </a:r>
          </a:p>
          <a:p>
            <a:pPr lvl="1">
              <a:buFont typeface="Wingdings" pitchFamily="2" charset="2"/>
              <a:buChar char="Ø"/>
            </a:pPr>
            <a:r>
              <a:rPr lang="tr-TR" dirty="0" smtClean="0"/>
              <a:t>Borçlanma ve garanti sınırları,</a:t>
            </a:r>
          </a:p>
          <a:p>
            <a:pPr lvl="1">
              <a:buFont typeface="Wingdings" pitchFamily="2" charset="2"/>
              <a:buChar char="Ø"/>
            </a:pPr>
            <a:r>
              <a:rPr lang="tr-TR" dirty="0" smtClean="0"/>
              <a:t>Bütçelerin uygulanmasında tanınacak yetkiler, </a:t>
            </a:r>
          </a:p>
          <a:p>
            <a:pPr lvl="1">
              <a:buFont typeface="Wingdings" pitchFamily="2" charset="2"/>
              <a:buChar char="Ø"/>
            </a:pPr>
            <a:r>
              <a:rPr lang="tr-TR" dirty="0" smtClean="0">
                <a:hlinkClick r:id="rId2" action="ppaction://hlinkfile"/>
              </a:rPr>
              <a:t>Bağlı cetveller, </a:t>
            </a:r>
            <a:endParaRPr lang="tr-TR" dirty="0" smtClean="0"/>
          </a:p>
          <a:p>
            <a:pPr lvl="1">
              <a:buFont typeface="Wingdings" pitchFamily="2" charset="2"/>
              <a:buChar char="Ø"/>
            </a:pPr>
            <a:r>
              <a:rPr lang="tr-TR" dirty="0" smtClean="0"/>
              <a:t>Malî yıl içinde gelir ve giderlere yönelik olarak uygulanacak hükümler,</a:t>
            </a:r>
          </a:p>
          <a:p>
            <a:pPr lvl="1">
              <a:buNone/>
            </a:pPr>
            <a:r>
              <a:rPr lang="tr-TR" dirty="0" smtClean="0"/>
              <a:t> yer alır.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704088"/>
            <a:ext cx="8003232" cy="996720"/>
          </a:xfrm>
        </p:spPr>
        <p:txBody>
          <a:bodyPr/>
          <a:lstStyle/>
          <a:p>
            <a:pPr algn="ctr"/>
            <a:r>
              <a:rPr lang="tr-TR" b="1" i="1" dirty="0" smtClean="0"/>
              <a:t>Amaç</a:t>
            </a:r>
            <a:endParaRPr lang="tr-TR" b="1" i="1" dirty="0"/>
          </a:p>
        </p:txBody>
      </p:sp>
      <p:sp>
        <p:nvSpPr>
          <p:cNvPr id="3" name="2 İçerik Yer Tutucusu"/>
          <p:cNvSpPr>
            <a:spLocks noGrp="1"/>
          </p:cNvSpPr>
          <p:nvPr>
            <p:ph idx="1"/>
          </p:nvPr>
        </p:nvSpPr>
        <p:spPr/>
        <p:txBody>
          <a:bodyPr>
            <a:normAutofit lnSpcReduction="10000"/>
          </a:bodyPr>
          <a:lstStyle/>
          <a:p>
            <a:pPr algn="just">
              <a:buNone/>
            </a:pPr>
            <a:r>
              <a:rPr lang="tr-TR" dirty="0" smtClean="0">
                <a:latin typeface="Tahoma" pitchFamily="34" charset="0"/>
                <a:ea typeface="Tahoma" pitchFamily="34" charset="0"/>
                <a:cs typeface="Tahoma" pitchFamily="34" charset="0"/>
              </a:rPr>
              <a:t>	Kalkınma planları ve programlarda yer alan politika ve hedefler doğrultusunda;</a:t>
            </a:r>
          </a:p>
          <a:p>
            <a:pPr algn="just">
              <a:buNone/>
            </a:pPr>
            <a:r>
              <a:rPr lang="tr-TR" dirty="0" smtClean="0">
                <a:latin typeface="Tahoma" pitchFamily="34" charset="0"/>
                <a:ea typeface="Tahoma" pitchFamily="34" charset="0"/>
                <a:cs typeface="Tahoma" pitchFamily="34" charset="0"/>
              </a:rPr>
              <a:t>	Kamu kaynaklarının etkili, ekonomik ve verimli bir şekilde elde edilmesi ve kullanılmasını, hesap verebilirliği ve malî saydamlığı sağlamak üzere</a:t>
            </a:r>
          </a:p>
          <a:p>
            <a:pPr lvl="1" algn="just">
              <a:buFont typeface="Wingdings" pitchFamily="2" charset="2"/>
              <a:buChar char="Ø"/>
            </a:pPr>
            <a:r>
              <a:rPr lang="tr-TR" dirty="0" smtClean="0">
                <a:latin typeface="Tahoma" pitchFamily="34" charset="0"/>
                <a:ea typeface="Tahoma" pitchFamily="34" charset="0"/>
                <a:cs typeface="Tahoma" pitchFamily="34" charset="0"/>
              </a:rPr>
              <a:t>Kamu malî yönetiminin yapısını ve işleyişini,</a:t>
            </a:r>
          </a:p>
          <a:p>
            <a:pPr lvl="1" algn="just">
              <a:buFont typeface="Wingdings" pitchFamily="2" charset="2"/>
              <a:buChar char="Ø"/>
            </a:pPr>
            <a:r>
              <a:rPr lang="tr-TR" dirty="0" smtClean="0">
                <a:latin typeface="Tahoma" pitchFamily="34" charset="0"/>
                <a:ea typeface="Tahoma" pitchFamily="34" charset="0"/>
                <a:cs typeface="Tahoma" pitchFamily="34" charset="0"/>
              </a:rPr>
              <a:t>Kamu bütçelerinin hazırlanmasını, uygulanmasını,</a:t>
            </a:r>
          </a:p>
          <a:p>
            <a:pPr lvl="1" algn="just">
              <a:buFont typeface="Wingdings" pitchFamily="2" charset="2"/>
              <a:buChar char="Ø"/>
            </a:pPr>
            <a:r>
              <a:rPr lang="tr-TR" dirty="0" smtClean="0">
                <a:latin typeface="Tahoma" pitchFamily="34" charset="0"/>
                <a:ea typeface="Tahoma" pitchFamily="34" charset="0"/>
                <a:cs typeface="Tahoma" pitchFamily="34" charset="0"/>
              </a:rPr>
              <a:t>Tüm malî işlemlerin muhasebeleştirilmesini, raporlanmasını</a:t>
            </a:r>
          </a:p>
          <a:p>
            <a:pPr lvl="1" algn="just">
              <a:buFont typeface="Wingdings" pitchFamily="2" charset="2"/>
              <a:buChar char="Ø"/>
            </a:pPr>
            <a:r>
              <a:rPr lang="tr-TR" dirty="0" smtClean="0">
                <a:latin typeface="Tahoma" pitchFamily="34" charset="0"/>
                <a:ea typeface="Tahoma" pitchFamily="34" charset="0"/>
                <a:cs typeface="Tahoma" pitchFamily="34" charset="0"/>
              </a:rPr>
              <a:t>Malî kontrolü,</a:t>
            </a:r>
          </a:p>
          <a:p>
            <a:pPr algn="just">
              <a:buNone/>
            </a:pPr>
            <a:r>
              <a:rPr lang="tr-TR" dirty="0" smtClean="0">
                <a:latin typeface="Tahoma" pitchFamily="34" charset="0"/>
                <a:ea typeface="Tahoma" pitchFamily="34" charset="0"/>
                <a:cs typeface="Tahoma" pitchFamily="34" charset="0"/>
              </a:rPr>
              <a:t>	</a:t>
            </a:r>
            <a:r>
              <a:rPr lang="tr-TR" b="0" dirty="0" smtClean="0">
                <a:latin typeface="Tahoma" pitchFamily="34" charset="0"/>
                <a:ea typeface="Tahoma" pitchFamily="34" charset="0"/>
                <a:cs typeface="Tahoma" pitchFamily="34" charset="0"/>
              </a:rPr>
              <a:t>düzenlemektir.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3600" b="1" i="1" dirty="0" smtClean="0"/>
              <a:t>Merkezi Yönetim Bütçe Kanunu Düzeni</a:t>
            </a:r>
            <a:endParaRPr lang="tr-TR" sz="3600" b="1" i="1" dirty="0"/>
          </a:p>
        </p:txBody>
      </p:sp>
      <p:sp>
        <p:nvSpPr>
          <p:cNvPr id="3" name="2 İçerik Yer Tutucusu"/>
          <p:cNvSpPr>
            <a:spLocks noGrp="1"/>
          </p:cNvSpPr>
          <p:nvPr>
            <p:ph idx="1"/>
          </p:nvPr>
        </p:nvSpPr>
        <p:spPr>
          <a:xfrm>
            <a:off x="457200" y="1700808"/>
            <a:ext cx="8229600" cy="4623792"/>
          </a:xfrm>
        </p:spPr>
        <p:txBody>
          <a:bodyPr>
            <a:normAutofit fontScale="92500" lnSpcReduction="20000"/>
          </a:bodyPr>
          <a:lstStyle/>
          <a:p>
            <a:r>
              <a:rPr lang="tr-TR" sz="2400" dirty="0" smtClean="0"/>
              <a:t>Merkezî yönetim bütçe kanununun gider cetvelinin bölümleri, analitik bütçe sınıflandırmasına uygun olarak fonksiyonlar şeklinde düzenlenir. Fonksiyonlar birinci, ikinci, üçüncü ve dördüncü düzeyde alt fonksiyonlara ayrılır.</a:t>
            </a:r>
          </a:p>
          <a:p>
            <a:endParaRPr lang="tr-TR" sz="2400" dirty="0" smtClean="0"/>
          </a:p>
          <a:p>
            <a:r>
              <a:rPr lang="tr-TR" sz="2400" dirty="0" smtClean="0"/>
              <a:t>İlgili mevzuatında yer alan;</a:t>
            </a:r>
          </a:p>
          <a:p>
            <a:pPr lvl="1">
              <a:buFont typeface="Wingdings" pitchFamily="2" charset="2"/>
              <a:buChar char="Ø"/>
            </a:pPr>
            <a:r>
              <a:rPr lang="tr-TR" dirty="0" smtClean="0"/>
              <a:t>Fasıl ve bölüm deyimi fonksiyonel sınıflandırmanın birinci düzeyini,</a:t>
            </a:r>
          </a:p>
          <a:p>
            <a:pPr lvl="1">
              <a:buFont typeface="Wingdings" pitchFamily="2" charset="2"/>
              <a:buChar char="Ø"/>
            </a:pPr>
            <a:r>
              <a:rPr lang="tr-TR" dirty="0" smtClean="0"/>
              <a:t> Kesim deyimi fonksiyonel sınıflandırmanın ikinci düzeyini,</a:t>
            </a:r>
          </a:p>
          <a:p>
            <a:pPr lvl="1">
              <a:buFont typeface="Wingdings" pitchFamily="2" charset="2"/>
              <a:buChar char="Ø"/>
            </a:pPr>
            <a:r>
              <a:rPr lang="tr-TR" dirty="0" smtClean="0"/>
              <a:t>Madde deyimi fonksiyonel sınıflandırmanın üçüncü düzeyini,</a:t>
            </a:r>
          </a:p>
          <a:p>
            <a:pPr lvl="1">
              <a:buFont typeface="Wingdings" pitchFamily="2" charset="2"/>
              <a:buChar char="Ø"/>
            </a:pPr>
            <a:r>
              <a:rPr lang="tr-TR" dirty="0" smtClean="0"/>
              <a:t>Tertip deyimi ise kurumsal, fonksiyonel ve finansman tipi kodların bütün düzeyleri ile ekonomik sınıflandırmanın ilk iki düzeyini,</a:t>
            </a:r>
          </a:p>
          <a:p>
            <a:pPr lvl="1">
              <a:buNone/>
            </a:pPr>
            <a:r>
              <a:rPr lang="tr-TR" dirty="0" smtClean="0"/>
              <a:t> ifade eder.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txBox="1">
            <a:spLocks noGrp="1"/>
          </p:cNvSpPr>
          <p:nvPr/>
        </p:nvSpPr>
        <p:spPr>
          <a:xfrm>
            <a:off x="6553200" y="6356350"/>
            <a:ext cx="2133600" cy="365125"/>
          </a:xfrm>
          <a:prstGeom prst="rect">
            <a:avLst/>
          </a:prstGeom>
          <a:noFill/>
        </p:spPr>
        <p:txBody>
          <a:bodyPr anchor="ctr"/>
          <a:lstStyle/>
          <a:p>
            <a:pPr algn="r" fontAlgn="auto">
              <a:lnSpc>
                <a:spcPct val="100000"/>
              </a:lnSpc>
              <a:spcBef>
                <a:spcPts val="0"/>
              </a:spcBef>
              <a:spcAft>
                <a:spcPts val="0"/>
              </a:spcAft>
              <a:buSzTx/>
              <a:buFontTx/>
              <a:buNone/>
              <a:defRPr/>
            </a:pPr>
            <a:fld id="{CB41986A-FEBB-4F19-A0B9-CEA6FF7EFEF7}" type="slidenum">
              <a:rPr lang="tr-TR" sz="1200">
                <a:solidFill>
                  <a:schemeClr val="tx1">
                    <a:tint val="75000"/>
                  </a:schemeClr>
                </a:solidFill>
                <a:latin typeface="+mn-lt"/>
              </a:rPr>
              <a:pPr algn="r" fontAlgn="auto">
                <a:lnSpc>
                  <a:spcPct val="100000"/>
                </a:lnSpc>
                <a:spcBef>
                  <a:spcPts val="0"/>
                </a:spcBef>
                <a:spcAft>
                  <a:spcPts val="0"/>
                </a:spcAft>
                <a:buSzTx/>
                <a:buFontTx/>
                <a:buNone/>
                <a:defRPr/>
              </a:pPr>
              <a:t>31</a:t>
            </a:fld>
            <a:endParaRPr lang="tr-TR" sz="1200" dirty="0">
              <a:solidFill>
                <a:schemeClr val="tx1">
                  <a:tint val="75000"/>
                </a:schemeClr>
              </a:solidFill>
              <a:latin typeface="+mn-lt"/>
            </a:endParaRPr>
          </a:p>
        </p:txBody>
      </p:sp>
      <p:sp>
        <p:nvSpPr>
          <p:cNvPr id="16" name="15 Dikdörtgen"/>
          <p:cNvSpPr/>
          <p:nvPr/>
        </p:nvSpPr>
        <p:spPr>
          <a:xfrm>
            <a:off x="500063" y="0"/>
            <a:ext cx="4357687" cy="923925"/>
          </a:xfrm>
          <a:prstGeom prst="rect">
            <a:avLst/>
          </a:prstGeom>
          <a:noFill/>
        </p:spPr>
        <p:txBody>
          <a:bodyPr>
            <a:spAutoFit/>
          </a:bodyPr>
          <a:lstStyle/>
          <a:p>
            <a:pPr algn="ctr">
              <a:lnSpc>
                <a:spcPct val="100000"/>
              </a:lnSpc>
              <a:spcBef>
                <a:spcPct val="0"/>
              </a:spcBef>
              <a:buSzTx/>
              <a:buFontTx/>
              <a:buNone/>
              <a:defRPr/>
            </a:pPr>
            <a:endParaRPr lang="tr-T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ndParaRPr>
          </a:p>
        </p:txBody>
      </p:sp>
      <p:sp>
        <p:nvSpPr>
          <p:cNvPr id="2054" name="Text Box 8"/>
          <p:cNvSpPr txBox="1">
            <a:spLocks noChangeArrowheads="1"/>
          </p:cNvSpPr>
          <p:nvPr/>
        </p:nvSpPr>
        <p:spPr bwMode="auto">
          <a:xfrm>
            <a:off x="539750" y="307974"/>
            <a:ext cx="8280400" cy="769441"/>
          </a:xfrm>
          <a:prstGeom prst="rect">
            <a:avLst/>
          </a:prstGeom>
          <a:gradFill rotWithShape="1">
            <a:gsLst>
              <a:gs pos="0">
                <a:srgbClr val="3399FF">
                  <a:alpha val="48000"/>
                </a:srgbClr>
              </a:gs>
              <a:gs pos="100000">
                <a:schemeClr val="bg1">
                  <a:alpha val="48000"/>
                </a:schemeClr>
              </a:gs>
            </a:gsLst>
            <a:lin ang="5400000" scaled="1"/>
          </a:gradFill>
          <a:ln w="9525" algn="ctr">
            <a:noFill/>
            <a:prstDash val="dash"/>
            <a:miter lim="800000"/>
            <a:headEnd/>
            <a:tailEnd/>
          </a:ln>
        </p:spPr>
        <p:txBody>
          <a:bodyPr wrap="square">
            <a:spAutoFit/>
          </a:bodyPr>
          <a:lstStyle/>
          <a:p>
            <a:pPr algn="ctr">
              <a:lnSpc>
                <a:spcPct val="100000"/>
              </a:lnSpc>
              <a:spcBef>
                <a:spcPct val="0"/>
              </a:spcBef>
              <a:buSzTx/>
              <a:buFontTx/>
              <a:buNone/>
            </a:pPr>
            <a:r>
              <a:rPr lang="tr-TR" sz="4400" b="1" dirty="0" smtClean="0">
                <a:solidFill>
                  <a:schemeClr val="accent2">
                    <a:lumMod val="75000"/>
                  </a:schemeClr>
                </a:solidFill>
                <a:latin typeface="Arial" charset="0"/>
              </a:rPr>
              <a:t>Analtik Bütçe Kodlaması</a:t>
            </a:r>
            <a:endParaRPr lang="tr-TR" sz="4400" b="1" dirty="0">
              <a:solidFill>
                <a:schemeClr val="accent2">
                  <a:lumMod val="75000"/>
                </a:schemeClr>
              </a:solidFill>
              <a:latin typeface="Arial" charset="0"/>
            </a:endParaRPr>
          </a:p>
        </p:txBody>
      </p:sp>
      <p:grpSp>
        <p:nvGrpSpPr>
          <p:cNvPr id="2" name="Group 50"/>
          <p:cNvGrpSpPr>
            <a:grpSpLocks/>
          </p:cNvGrpSpPr>
          <p:nvPr/>
        </p:nvGrpSpPr>
        <p:grpSpPr bwMode="auto">
          <a:xfrm>
            <a:off x="322263" y="1844824"/>
            <a:ext cx="8642350" cy="3744416"/>
            <a:chOff x="203" y="573"/>
            <a:chExt cx="5444" cy="3719"/>
          </a:xfrm>
        </p:grpSpPr>
        <p:grpSp>
          <p:nvGrpSpPr>
            <p:cNvPr id="3" name="Group 49"/>
            <p:cNvGrpSpPr>
              <a:grpSpLocks/>
            </p:cNvGrpSpPr>
            <p:nvPr/>
          </p:nvGrpSpPr>
          <p:grpSpPr bwMode="auto">
            <a:xfrm>
              <a:off x="204" y="573"/>
              <a:ext cx="5352" cy="3218"/>
              <a:chOff x="204" y="527"/>
              <a:chExt cx="5352" cy="3218"/>
            </a:xfrm>
          </p:grpSpPr>
          <p:sp>
            <p:nvSpPr>
              <p:cNvPr id="2058" name="9 Metin kutusu"/>
              <p:cNvSpPr txBox="1">
                <a:spLocks noChangeArrowheads="1"/>
              </p:cNvSpPr>
              <p:nvPr/>
            </p:nvSpPr>
            <p:spPr bwMode="auto">
              <a:xfrm flipH="1">
                <a:off x="1736" y="527"/>
                <a:ext cx="2224" cy="231"/>
              </a:xfrm>
              <a:prstGeom prst="rect">
                <a:avLst/>
              </a:prstGeom>
              <a:noFill/>
              <a:ln w="9525">
                <a:noFill/>
                <a:miter lim="800000"/>
                <a:headEnd/>
                <a:tailEnd/>
              </a:ln>
            </p:spPr>
            <p:txBody>
              <a:bodyPr>
                <a:spAutoFit/>
              </a:bodyPr>
              <a:lstStyle/>
              <a:p>
                <a:pPr>
                  <a:lnSpc>
                    <a:spcPct val="100000"/>
                  </a:lnSpc>
                  <a:spcBef>
                    <a:spcPct val="0"/>
                  </a:spcBef>
                  <a:buSzTx/>
                  <a:buFontTx/>
                  <a:buNone/>
                </a:pPr>
                <a:endParaRPr lang="tr-TR" dirty="0">
                  <a:latin typeface="Arial" charset="0"/>
                </a:endParaRPr>
              </a:p>
            </p:txBody>
          </p:sp>
          <p:sp>
            <p:nvSpPr>
              <p:cNvPr id="2059" name="10 Metin kutusu"/>
              <p:cNvSpPr txBox="1">
                <a:spLocks noChangeArrowheads="1"/>
              </p:cNvSpPr>
              <p:nvPr/>
            </p:nvSpPr>
            <p:spPr bwMode="auto">
              <a:xfrm flipH="1">
                <a:off x="1665" y="527"/>
                <a:ext cx="2224" cy="231"/>
              </a:xfrm>
              <a:prstGeom prst="rect">
                <a:avLst/>
              </a:prstGeom>
              <a:noFill/>
              <a:ln w="9525">
                <a:noFill/>
                <a:miter lim="800000"/>
                <a:headEnd/>
                <a:tailEnd/>
              </a:ln>
            </p:spPr>
            <p:txBody>
              <a:bodyPr>
                <a:spAutoFit/>
              </a:bodyPr>
              <a:lstStyle/>
              <a:p>
                <a:pPr>
                  <a:lnSpc>
                    <a:spcPct val="100000"/>
                  </a:lnSpc>
                  <a:spcBef>
                    <a:spcPct val="0"/>
                  </a:spcBef>
                  <a:buSzTx/>
                  <a:buFontTx/>
                  <a:buNone/>
                </a:pPr>
                <a:endParaRPr lang="tr-TR" dirty="0">
                  <a:latin typeface="Arial" charset="0"/>
                </a:endParaRPr>
              </a:p>
            </p:txBody>
          </p:sp>
          <p:sp>
            <p:nvSpPr>
              <p:cNvPr id="2060" name="Rectangle 11"/>
              <p:cNvSpPr>
                <a:spLocks noChangeArrowheads="1"/>
              </p:cNvSpPr>
              <p:nvPr/>
            </p:nvSpPr>
            <p:spPr bwMode="auto">
              <a:xfrm>
                <a:off x="204" y="561"/>
                <a:ext cx="5352" cy="398"/>
              </a:xfrm>
              <a:prstGeom prst="rect">
                <a:avLst/>
              </a:prstGeom>
              <a:solidFill>
                <a:srgbClr val="006600"/>
              </a:solidFill>
              <a:ln w="76200" cmpd="tri">
                <a:solidFill>
                  <a:schemeClr val="tx1"/>
                </a:solidFill>
                <a:miter lim="800000"/>
                <a:headEnd/>
                <a:tailEnd/>
              </a:ln>
            </p:spPr>
            <p:txBody>
              <a:bodyPr>
                <a:spAutoFit/>
              </a:bodyPr>
              <a:lstStyle/>
              <a:p>
                <a:pPr algn="ctr">
                  <a:lnSpc>
                    <a:spcPct val="70000"/>
                  </a:lnSpc>
                  <a:spcBef>
                    <a:spcPct val="0"/>
                  </a:spcBef>
                  <a:buSzTx/>
                  <a:buFontTx/>
                  <a:buNone/>
                </a:pPr>
                <a:endParaRPr lang="tr-TR" sz="2800" b="1" dirty="0">
                  <a:solidFill>
                    <a:schemeClr val="bg1"/>
                  </a:solidFill>
                  <a:latin typeface="Arial" charset="0"/>
                  <a:cs typeface="Arial" charset="0"/>
                </a:endParaRPr>
              </a:p>
            </p:txBody>
          </p:sp>
          <p:graphicFrame>
            <p:nvGraphicFramePr>
              <p:cNvPr id="2050" name="Object 12"/>
              <p:cNvGraphicFramePr>
                <a:graphicFrameLocks noChangeAspect="1"/>
              </p:cNvGraphicFramePr>
              <p:nvPr/>
            </p:nvGraphicFramePr>
            <p:xfrm>
              <a:off x="227" y="899"/>
              <a:ext cx="5304" cy="2846"/>
            </p:xfrm>
            <a:graphic>
              <a:graphicData uri="http://schemas.openxmlformats.org/presentationml/2006/ole">
                <mc:AlternateContent xmlns:mc="http://schemas.openxmlformats.org/markup-compatibility/2006">
                  <mc:Choice xmlns:v="urn:schemas-microsoft-com:vml" Requires="v">
                    <p:oleObj spid="_x0000_s3217" name="Worksheet" r:id="rId4" imgW="5800657" imgH="1685925" progId="Excel.Sheet.8">
                      <p:embed/>
                    </p:oleObj>
                  </mc:Choice>
                  <mc:Fallback>
                    <p:oleObj name="Worksheet" r:id="rId4" imgW="5800657" imgH="1685925" progId="Excel.Sheet.8">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 y="899"/>
                            <a:ext cx="5304" cy="2846"/>
                          </a:xfrm>
                          <a:prstGeom prst="rect">
                            <a:avLst/>
                          </a:prstGeom>
                          <a:solidFill>
                            <a:schemeClr val="bg1"/>
                          </a:solidFill>
                          <a:ln w="76200" cmpd="tri">
                            <a:solidFill>
                              <a:schemeClr val="tx1"/>
                            </a:solidFill>
                            <a:miter lim="800000"/>
                            <a:headEnd/>
                            <a:tailEnd/>
                          </a:ln>
                        </p:spPr>
                      </p:pic>
                    </p:oleObj>
                  </mc:Fallback>
                </mc:AlternateContent>
              </a:graphicData>
            </a:graphic>
          </p:graphicFrame>
        </p:grpSp>
        <p:sp>
          <p:nvSpPr>
            <p:cNvPr id="629858" name="Rectangle 98"/>
            <p:cNvSpPr>
              <a:spLocks noChangeArrowheads="1"/>
            </p:cNvSpPr>
            <p:nvPr/>
          </p:nvSpPr>
          <p:spPr bwMode="auto">
            <a:xfrm>
              <a:off x="203" y="3323"/>
              <a:ext cx="5444" cy="969"/>
            </a:xfrm>
            <a:prstGeom prst="rect">
              <a:avLst/>
            </a:prstGeom>
            <a:noFill/>
            <a:ln w="9525">
              <a:noFill/>
              <a:miter lim="800000"/>
              <a:headEnd/>
              <a:tailEnd/>
            </a:ln>
            <a:effectLst/>
          </p:spPr>
          <p:txBody>
            <a:bodyPr/>
            <a:lstStyle/>
            <a:p>
              <a:pPr marL="469900" indent="-469900">
                <a:buClr>
                  <a:schemeClr val="hlink"/>
                </a:buClr>
                <a:defRPr/>
              </a:pPr>
              <a:r>
                <a:rPr lang="tr-TR" dirty="0"/>
                <a:t>	</a:t>
              </a:r>
              <a:endParaRPr lang="tr-TR" dirty="0">
                <a:effectLst>
                  <a:outerShdw blurRad="38100" dist="38100" dir="2700000" algn="tl">
                    <a:srgbClr val="C0C0C0"/>
                  </a:outerShdw>
                </a:effectLst>
              </a:endParaRPr>
            </a:p>
          </p:txBody>
        </p:sp>
      </p:gr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i="1" dirty="0"/>
              <a:t>Orta vadeli program, malî plan ve bütçe hazırlama rehberi </a:t>
            </a:r>
            <a:endParaRPr lang="tr-TR" sz="4000" b="1" dirty="0"/>
          </a:p>
        </p:txBody>
      </p:sp>
      <p:sp>
        <p:nvSpPr>
          <p:cNvPr id="3" name="2 İçerik Yer Tutucusu"/>
          <p:cNvSpPr>
            <a:spLocks noGrp="1"/>
          </p:cNvSpPr>
          <p:nvPr>
            <p:ph idx="1"/>
          </p:nvPr>
        </p:nvSpPr>
        <p:spPr/>
        <p:txBody>
          <a:bodyPr>
            <a:normAutofit fontScale="70000" lnSpcReduction="20000"/>
          </a:bodyPr>
          <a:lstStyle/>
          <a:p>
            <a:r>
              <a:rPr lang="tr-TR" b="1" dirty="0" smtClean="0">
                <a:solidFill>
                  <a:srgbClr val="FF0000"/>
                </a:solidFill>
              </a:rPr>
              <a:t>Orta Vadeli Program; </a:t>
            </a:r>
            <a:r>
              <a:rPr lang="tr-TR" dirty="0" smtClean="0"/>
              <a:t>Kalkınma planları, stratejik planlar ve genel ekonomik koşulların gerekleri doğrultusunda makro politikaları, ilkeleri, hedef ve gösterge niteliğindeki temel ekonomik büyüklükleri de kapsayacak şekilde Kalkınma Bakanlığı tarafından hazırlanan programı ifade eder. </a:t>
            </a:r>
          </a:p>
          <a:p>
            <a:pPr>
              <a:buNone/>
            </a:pPr>
            <a:r>
              <a:rPr lang="tr-TR" b="1" dirty="0" smtClean="0"/>
              <a:t>	</a:t>
            </a:r>
          </a:p>
          <a:p>
            <a:r>
              <a:rPr lang="tr-TR" b="1" dirty="0" smtClean="0">
                <a:solidFill>
                  <a:srgbClr val="FF0000"/>
                </a:solidFill>
              </a:rPr>
              <a:t>Orta Vadeli Mali Plan; </a:t>
            </a:r>
            <a:r>
              <a:rPr lang="tr-TR" dirty="0" smtClean="0"/>
              <a:t>Orta vadeli program ile uyumlu olmak üzere, gelecek üç yıla ilişkin toplam gelir ve gider tahminleri ile birlikte hedef açık ve borçlanma durumu ile kamu idarelerinin ödenek teklif tavanlarını içeren ve Maliye Bakanlığı tarafından hazırlanan ve Yüksek Planlama Kurulu tarafından karara bağlanan planı ifade eder.</a:t>
            </a:r>
          </a:p>
          <a:p>
            <a:endParaRPr lang="tr-TR" dirty="0" smtClean="0"/>
          </a:p>
          <a:p>
            <a:r>
              <a:rPr lang="tr-TR" b="1" dirty="0" smtClean="0">
                <a:solidFill>
                  <a:srgbClr val="FF0000"/>
                </a:solidFill>
              </a:rPr>
              <a:t>Bütçe Hazırlama Rehberi ile Yatırım Programı Hazırlama Rehberi; </a:t>
            </a:r>
            <a:r>
              <a:rPr lang="tr-TR" dirty="0" smtClean="0"/>
              <a:t>Bütçe tekliflerinin hazırlanmasına esas olmak üzere, kamu idarelerince uyulması gereken genel ilkeleri, nesnel ve ölçülebilir standartları, hesaplama yöntemlerini, bunlara ilişkin olarak kullanılacak cetvel ve tablo örneklerini ve diğer bilgileri içerir. </a:t>
            </a:r>
          </a:p>
          <a:p>
            <a:endParaRPr lang="tr-TR" dirty="0" smtClean="0"/>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492664"/>
          </a:xfrm>
        </p:spPr>
        <p:txBody>
          <a:bodyPr>
            <a:noAutofit/>
          </a:bodyPr>
          <a:lstStyle/>
          <a:p>
            <a:pPr algn="ctr"/>
            <a:r>
              <a:rPr lang="tr-TR" sz="3200" b="1" dirty="0" smtClean="0"/>
              <a:t>Merkezi Yönetim Bütçesi Hazırlama Süreci</a:t>
            </a:r>
            <a:endParaRPr lang="tr-TR" sz="3200" b="1" dirty="0"/>
          </a:p>
        </p:txBody>
      </p:sp>
      <p:sp>
        <p:nvSpPr>
          <p:cNvPr id="3" name="2 İçerik Yer Tutucusu"/>
          <p:cNvSpPr>
            <a:spLocks noGrp="1"/>
          </p:cNvSpPr>
          <p:nvPr>
            <p:ph idx="1"/>
          </p:nvPr>
        </p:nvSpPr>
        <p:spPr/>
        <p:txBody>
          <a:bodyPr/>
          <a:lstStyle/>
          <a:p>
            <a:endParaRPr lang="tr-TR" dirty="0" smtClean="0"/>
          </a:p>
          <a:p>
            <a:endParaRPr lang="tr-TR" dirty="0"/>
          </a:p>
        </p:txBody>
      </p:sp>
      <p:graphicFrame>
        <p:nvGraphicFramePr>
          <p:cNvPr id="5" name="4 Tablo"/>
          <p:cNvGraphicFramePr>
            <a:graphicFrameLocks noGrp="1"/>
          </p:cNvGraphicFramePr>
          <p:nvPr>
            <p:extLst>
              <p:ext uri="{D42A27DB-BD31-4B8C-83A1-F6EECF244321}">
                <p14:modId xmlns:p14="http://schemas.microsoft.com/office/powerpoint/2010/main" val="874855704"/>
              </p:ext>
            </p:extLst>
          </p:nvPr>
        </p:nvGraphicFramePr>
        <p:xfrm>
          <a:off x="611560" y="2132856"/>
          <a:ext cx="7776864" cy="3715000"/>
        </p:xfrm>
        <a:graphic>
          <a:graphicData uri="http://schemas.openxmlformats.org/drawingml/2006/table">
            <a:tbl>
              <a:tblPr firstRow="1" bandRow="1">
                <a:tableStyleId>{5C22544A-7EE6-4342-B048-85BDC9FD1C3A}</a:tableStyleId>
              </a:tblPr>
              <a:tblGrid>
                <a:gridCol w="3384376"/>
                <a:gridCol w="1944216"/>
                <a:gridCol w="1440160"/>
                <a:gridCol w="1008112"/>
              </a:tblGrid>
              <a:tr h="655784">
                <a:tc>
                  <a:txBody>
                    <a:bodyPr/>
                    <a:lstStyle/>
                    <a:p>
                      <a:pPr algn="ctr"/>
                      <a:endParaRPr lang="tr-TR" dirty="0" smtClean="0"/>
                    </a:p>
                    <a:p>
                      <a:pPr algn="ctr"/>
                      <a:r>
                        <a:rPr lang="tr-TR" dirty="0" smtClean="0"/>
                        <a:t>Zaman</a:t>
                      </a:r>
                      <a:endParaRPr lang="tr-TR" dirty="0"/>
                    </a:p>
                  </a:txBody>
                  <a:tcPr/>
                </a:tc>
                <a:tc>
                  <a:txBody>
                    <a:bodyPr/>
                    <a:lstStyle/>
                    <a:p>
                      <a:pPr algn="ctr"/>
                      <a:endParaRPr lang="tr-TR" dirty="0" smtClean="0"/>
                    </a:p>
                    <a:p>
                      <a:pPr algn="ctr"/>
                      <a:r>
                        <a:rPr lang="tr-TR" dirty="0" smtClean="0"/>
                        <a:t>Faaliyet</a:t>
                      </a:r>
                      <a:endParaRPr lang="tr-TR" dirty="0"/>
                    </a:p>
                  </a:txBody>
                  <a:tcPr/>
                </a:tc>
                <a:tc>
                  <a:txBody>
                    <a:bodyPr/>
                    <a:lstStyle/>
                    <a:p>
                      <a:pPr algn="ctr"/>
                      <a:endParaRPr lang="tr-TR" dirty="0" smtClean="0"/>
                    </a:p>
                    <a:p>
                      <a:pPr algn="ctr"/>
                      <a:r>
                        <a:rPr lang="tr-TR" dirty="0" smtClean="0"/>
                        <a:t>Hazırlayan </a:t>
                      </a:r>
                      <a:endParaRPr lang="tr-TR" dirty="0"/>
                    </a:p>
                  </a:txBody>
                  <a:tcPr/>
                </a:tc>
                <a:tc>
                  <a:txBody>
                    <a:bodyPr/>
                    <a:lstStyle/>
                    <a:p>
                      <a:pPr algn="ctr"/>
                      <a:r>
                        <a:rPr lang="tr-TR" dirty="0" smtClean="0"/>
                        <a:t>Kabul/Onay Eden</a:t>
                      </a:r>
                      <a:endParaRPr lang="tr-TR" dirty="0"/>
                    </a:p>
                  </a:txBody>
                  <a:tcPr/>
                </a:tc>
              </a:tr>
              <a:tr h="656931">
                <a:tc>
                  <a:txBody>
                    <a:bodyPr/>
                    <a:lstStyle/>
                    <a:p>
                      <a:r>
                        <a:rPr lang="tr-TR" sz="1600" dirty="0" smtClean="0"/>
                        <a:t>Eylül Ayının İlk Haftası Sonuna Kadar</a:t>
                      </a:r>
                      <a:endParaRPr lang="tr-TR" sz="1600" dirty="0"/>
                    </a:p>
                  </a:txBody>
                  <a:tcPr/>
                </a:tc>
                <a:tc>
                  <a:txBody>
                    <a:bodyPr/>
                    <a:lstStyle/>
                    <a:p>
                      <a:r>
                        <a:rPr lang="tr-TR" sz="1600" dirty="0" smtClean="0"/>
                        <a:t>Orta Vadeli Program</a:t>
                      </a:r>
                      <a:endParaRPr lang="tr-TR" sz="1600" dirty="0"/>
                    </a:p>
                  </a:txBody>
                  <a:tcPr/>
                </a:tc>
                <a:tc>
                  <a:txBody>
                    <a:bodyPr/>
                    <a:lstStyle/>
                    <a:p>
                      <a:r>
                        <a:rPr lang="tr-TR" sz="1600" dirty="0" smtClean="0"/>
                        <a:t>Kalkınma Bakanlığı</a:t>
                      </a:r>
                      <a:endParaRPr lang="tr-TR" sz="1600" dirty="0"/>
                    </a:p>
                  </a:txBody>
                  <a:tcPr/>
                </a:tc>
                <a:tc>
                  <a:txBody>
                    <a:bodyPr/>
                    <a:lstStyle/>
                    <a:p>
                      <a:r>
                        <a:rPr lang="tr-TR" sz="1600" dirty="0" smtClean="0"/>
                        <a:t>Bakanlar Kurulu</a:t>
                      </a:r>
                      <a:endParaRPr lang="tr-TR" sz="1600" dirty="0"/>
                    </a:p>
                  </a:txBody>
                  <a:tcPr/>
                </a:tc>
              </a:tr>
              <a:tr h="933533">
                <a:tc>
                  <a:txBody>
                    <a:bodyPr/>
                    <a:lstStyle/>
                    <a:p>
                      <a:r>
                        <a:rPr lang="tr-TR" sz="1600" dirty="0" smtClean="0"/>
                        <a:t>Eylül</a:t>
                      </a:r>
                      <a:r>
                        <a:rPr lang="tr-TR" sz="1600" baseline="0" dirty="0" smtClean="0"/>
                        <a:t> Ayının 15 ine kadar</a:t>
                      </a:r>
                      <a:endParaRPr lang="tr-TR" sz="1600" dirty="0"/>
                    </a:p>
                  </a:txBody>
                  <a:tcPr/>
                </a:tc>
                <a:tc>
                  <a:txBody>
                    <a:bodyPr/>
                    <a:lstStyle/>
                    <a:p>
                      <a:r>
                        <a:rPr lang="tr-TR" sz="1600" dirty="0" smtClean="0"/>
                        <a:t>Orta Vadeli Mali Plan</a:t>
                      </a:r>
                      <a:endParaRPr lang="tr-TR" sz="1600" dirty="0"/>
                    </a:p>
                  </a:txBody>
                  <a:tcPr/>
                </a:tc>
                <a:tc>
                  <a:txBody>
                    <a:bodyPr/>
                    <a:lstStyle/>
                    <a:p>
                      <a:r>
                        <a:rPr lang="tr-TR" sz="1600" dirty="0" smtClean="0"/>
                        <a:t>Maliye Bakanlığı</a:t>
                      </a:r>
                      <a:endParaRPr lang="tr-TR" sz="1600" dirty="0"/>
                    </a:p>
                  </a:txBody>
                  <a:tcPr/>
                </a:tc>
                <a:tc>
                  <a:txBody>
                    <a:bodyPr/>
                    <a:lstStyle/>
                    <a:p>
                      <a:endParaRPr lang="tr-TR" sz="1600" dirty="0"/>
                    </a:p>
                  </a:txBody>
                  <a:tcPr/>
                </a:tc>
              </a:tr>
              <a:tr h="1210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Eylül</a:t>
                      </a:r>
                      <a:r>
                        <a:rPr lang="tr-TR" sz="1600" baseline="0" dirty="0" smtClean="0"/>
                        <a:t> Ayının 15 ine kadar</a:t>
                      </a:r>
                      <a:endParaRPr lang="tr-TR" sz="1600" dirty="0" smtClean="0"/>
                    </a:p>
                    <a:p>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mn-lt"/>
                          <a:ea typeface="+mn-ea"/>
                          <a:cs typeface="+mn-cs"/>
                        </a:rPr>
                        <a:t>Bütçe Çağrısı ve eki Bütçe Hazırlama Rehberi </a:t>
                      </a:r>
                      <a:endParaRPr lang="tr-TR" sz="1600" dirty="0" smtClean="0"/>
                    </a:p>
                    <a:p>
                      <a:endParaRPr lang="tr-TR" sz="1600" dirty="0"/>
                    </a:p>
                  </a:txBody>
                  <a:tcPr/>
                </a:tc>
                <a:tc>
                  <a:txBody>
                    <a:bodyPr/>
                    <a:lstStyle/>
                    <a:p>
                      <a:r>
                        <a:rPr lang="tr-TR" sz="1600" dirty="0" smtClean="0"/>
                        <a:t>Maliye Bakanlığı</a:t>
                      </a:r>
                      <a:endParaRPr lang="tr-TR" sz="1600" dirty="0"/>
                    </a:p>
                  </a:txBody>
                  <a:tcPr/>
                </a:tc>
                <a:tc>
                  <a:txBody>
                    <a:bodyPr/>
                    <a:lstStyle/>
                    <a:p>
                      <a:endParaRPr lang="tr-TR" sz="16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492664"/>
          </a:xfrm>
        </p:spPr>
        <p:txBody>
          <a:bodyPr>
            <a:noAutofit/>
          </a:bodyPr>
          <a:lstStyle/>
          <a:p>
            <a:pPr algn="ctr"/>
            <a:r>
              <a:rPr lang="tr-TR" sz="3200" b="1" dirty="0" smtClean="0"/>
              <a:t>Merkezi Yönetim Bütçesi Hazırlama Süreci</a:t>
            </a:r>
            <a:endParaRPr lang="tr-TR" sz="3200" b="1" dirty="0"/>
          </a:p>
        </p:txBody>
      </p:sp>
      <p:sp>
        <p:nvSpPr>
          <p:cNvPr id="3" name="2 İçerik Yer Tutucusu"/>
          <p:cNvSpPr>
            <a:spLocks noGrp="1"/>
          </p:cNvSpPr>
          <p:nvPr>
            <p:ph idx="1"/>
          </p:nvPr>
        </p:nvSpPr>
        <p:spPr/>
        <p:txBody>
          <a:bodyPr/>
          <a:lstStyle/>
          <a:p>
            <a:endParaRPr lang="tr-TR" dirty="0" smtClean="0"/>
          </a:p>
          <a:p>
            <a:endParaRPr lang="tr-TR" dirty="0"/>
          </a:p>
        </p:txBody>
      </p:sp>
      <p:graphicFrame>
        <p:nvGraphicFramePr>
          <p:cNvPr id="5" name="4 Tablo"/>
          <p:cNvGraphicFramePr>
            <a:graphicFrameLocks noGrp="1"/>
          </p:cNvGraphicFramePr>
          <p:nvPr>
            <p:extLst>
              <p:ext uri="{D42A27DB-BD31-4B8C-83A1-F6EECF244321}">
                <p14:modId xmlns:p14="http://schemas.microsoft.com/office/powerpoint/2010/main" val="1076127853"/>
              </p:ext>
            </p:extLst>
          </p:nvPr>
        </p:nvGraphicFramePr>
        <p:xfrm>
          <a:off x="611560" y="1461906"/>
          <a:ext cx="8208912" cy="4503046"/>
        </p:xfrm>
        <a:graphic>
          <a:graphicData uri="http://schemas.openxmlformats.org/drawingml/2006/table">
            <a:tbl>
              <a:tblPr firstRow="1" bandRow="1">
                <a:tableStyleId>{5C22544A-7EE6-4342-B048-85BDC9FD1C3A}</a:tableStyleId>
              </a:tblPr>
              <a:tblGrid>
                <a:gridCol w="3610001"/>
                <a:gridCol w="3149150"/>
                <a:gridCol w="1449761"/>
              </a:tblGrid>
              <a:tr h="958982">
                <a:tc>
                  <a:txBody>
                    <a:bodyPr/>
                    <a:lstStyle/>
                    <a:p>
                      <a:pPr algn="ctr"/>
                      <a:endParaRPr lang="tr-TR" dirty="0" smtClean="0"/>
                    </a:p>
                    <a:p>
                      <a:pPr algn="ctr"/>
                      <a:r>
                        <a:rPr lang="tr-TR" dirty="0" smtClean="0"/>
                        <a:t>Zaman</a:t>
                      </a:r>
                      <a:endParaRPr lang="tr-TR" dirty="0"/>
                    </a:p>
                  </a:txBody>
                  <a:tcPr/>
                </a:tc>
                <a:tc>
                  <a:txBody>
                    <a:bodyPr/>
                    <a:lstStyle/>
                    <a:p>
                      <a:pPr algn="ctr"/>
                      <a:endParaRPr lang="tr-TR" dirty="0" smtClean="0"/>
                    </a:p>
                    <a:p>
                      <a:pPr algn="ctr"/>
                      <a:r>
                        <a:rPr lang="tr-TR" dirty="0" smtClean="0"/>
                        <a:t>Faaliyet</a:t>
                      </a:r>
                      <a:endParaRPr lang="tr-TR" dirty="0"/>
                    </a:p>
                  </a:txBody>
                  <a:tcPr/>
                </a:tc>
                <a:tc>
                  <a:txBody>
                    <a:bodyPr/>
                    <a:lstStyle/>
                    <a:p>
                      <a:pPr algn="ctr"/>
                      <a:endParaRPr lang="tr-TR" dirty="0" smtClean="0"/>
                    </a:p>
                    <a:p>
                      <a:pPr algn="ctr"/>
                      <a:r>
                        <a:rPr lang="tr-TR" dirty="0" smtClean="0"/>
                        <a:t>Hazırlayan </a:t>
                      </a:r>
                      <a:endParaRPr lang="tr-TR" dirty="0"/>
                    </a:p>
                  </a:txBody>
                  <a:tcPr/>
                </a:tc>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Eylül</a:t>
                      </a:r>
                      <a:r>
                        <a:rPr lang="tr-TR" sz="1600" baseline="0" dirty="0" smtClean="0"/>
                        <a:t> Ayının 15 ine kadar</a:t>
                      </a:r>
                      <a:endParaRPr lang="tr-TR" sz="1600" dirty="0" smtClean="0"/>
                    </a:p>
                    <a:p>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mn-lt"/>
                          <a:ea typeface="+mn-ea"/>
                          <a:cs typeface="+mn-cs"/>
                        </a:rPr>
                        <a:t>Yatırım Genelgesi ve eki Yatırım Programı Hazırlama Rehberi </a:t>
                      </a:r>
                      <a:endParaRPr lang="tr-TR" sz="1600" dirty="0" smtClean="0"/>
                    </a:p>
                    <a:p>
                      <a:endParaRPr lang="tr-TR" sz="1600" dirty="0"/>
                    </a:p>
                  </a:txBody>
                  <a:tcPr/>
                </a:tc>
                <a:tc>
                  <a:txBody>
                    <a:bodyPr/>
                    <a:lstStyle/>
                    <a:p>
                      <a:r>
                        <a:rPr lang="tr-TR" sz="1600" dirty="0" smtClean="0"/>
                        <a:t>Kalkınma Bakanlığı</a:t>
                      </a:r>
                      <a:endParaRPr lang="tr-TR" sz="1600" dirty="0"/>
                    </a:p>
                  </a:txBody>
                  <a:tcPr/>
                </a:tc>
              </a:tr>
              <a:tr h="399778">
                <a:tc>
                  <a:txBody>
                    <a:bodyPr/>
                    <a:lstStyle/>
                    <a:p>
                      <a:r>
                        <a:rPr lang="tr-TR" sz="1600" dirty="0" smtClean="0"/>
                        <a:t>Eylül ayı sonuna kadar Maliye Bakanlığına</a:t>
                      </a:r>
                      <a:endParaRPr lang="tr-TR" sz="1600" dirty="0"/>
                    </a:p>
                  </a:txBody>
                  <a:tcPr/>
                </a:tc>
                <a:tc>
                  <a:txBody>
                    <a:bodyPr/>
                    <a:lstStyle/>
                    <a:p>
                      <a:r>
                        <a:rPr kumimoji="0" lang="tr-TR" sz="1600" kern="1200" dirty="0" smtClean="0">
                          <a:solidFill>
                            <a:schemeClr val="dk1"/>
                          </a:solidFill>
                          <a:latin typeface="+mn-lt"/>
                          <a:ea typeface="+mn-ea"/>
                          <a:cs typeface="+mn-cs"/>
                        </a:rPr>
                        <a:t>Bütçe gelir ve gider tekliflerini</a:t>
                      </a:r>
                      <a:endParaRPr lang="tr-TR" sz="1600" dirty="0"/>
                    </a:p>
                  </a:txBody>
                  <a:tcPr/>
                </a:tc>
                <a:tc>
                  <a:txBody>
                    <a:bodyPr/>
                    <a:lstStyle/>
                    <a:p>
                      <a:r>
                        <a:rPr lang="tr-TR" sz="1600" dirty="0" smtClean="0"/>
                        <a:t>Kamu İdareleri</a:t>
                      </a:r>
                      <a:endParaRPr lang="tr-TR" sz="1600"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Eylül ayı sonuna kadar  Kalkınma Bakanlığına</a:t>
                      </a:r>
                    </a:p>
                    <a:p>
                      <a:endParaRPr lang="tr-TR" sz="1600" dirty="0"/>
                    </a:p>
                  </a:txBody>
                  <a:tcPr/>
                </a:tc>
                <a:tc>
                  <a:txBody>
                    <a:bodyPr/>
                    <a:lstStyle/>
                    <a:p>
                      <a:r>
                        <a:rPr lang="tr-TR" sz="1600" dirty="0" smtClean="0"/>
                        <a:t>Yatırım Teklifleri</a:t>
                      </a:r>
                      <a:endParaRPr lang="tr-TR" sz="1600" dirty="0"/>
                    </a:p>
                  </a:txBody>
                  <a:tcPr/>
                </a:tc>
                <a:tc>
                  <a:txBody>
                    <a:bodyPr/>
                    <a:lstStyle/>
                    <a:p>
                      <a:r>
                        <a:rPr lang="tr-TR" sz="1600" dirty="0" smtClean="0"/>
                        <a:t>Kamu İdareleri</a:t>
                      </a:r>
                      <a:endParaRPr lang="tr-TR" sz="1600" dirty="0"/>
                    </a:p>
                  </a:txBody>
                  <a:tcPr/>
                </a:tc>
              </a:tr>
              <a:tr h="496064">
                <a:tc>
                  <a:txBody>
                    <a:bodyPr/>
                    <a:lstStyle/>
                    <a:p>
                      <a:r>
                        <a:rPr kumimoji="0" lang="tr-TR" sz="1600" kern="1200" dirty="0" smtClean="0">
                          <a:solidFill>
                            <a:schemeClr val="dk1"/>
                          </a:solidFill>
                          <a:latin typeface="+mn-lt"/>
                          <a:ea typeface="+mn-ea"/>
                          <a:cs typeface="+mn-cs"/>
                        </a:rPr>
                        <a:t>Malî yıl başından en az yetmiş beş gün önce Bakanlar Kurulu tarafından Türkiye Büyük Millet Meclisine</a:t>
                      </a:r>
                      <a:endParaRPr lang="tr-TR" sz="1600" dirty="0"/>
                    </a:p>
                  </a:txBody>
                  <a:tcPr/>
                </a:tc>
                <a:tc>
                  <a:txBody>
                    <a:bodyPr/>
                    <a:lstStyle/>
                    <a:p>
                      <a:r>
                        <a:rPr kumimoji="0" lang="tr-TR" sz="1600" kern="1200" dirty="0" smtClean="0">
                          <a:solidFill>
                            <a:schemeClr val="dk1"/>
                          </a:solidFill>
                          <a:latin typeface="+mn-lt"/>
                          <a:ea typeface="+mn-ea"/>
                          <a:cs typeface="+mn-cs"/>
                        </a:rPr>
                        <a:t>Merkezî yönetim bütçe kanun tasarısı ile millî bütçe tahmin raporu,</a:t>
                      </a:r>
                      <a:endParaRPr lang="tr-TR" sz="1600" dirty="0"/>
                    </a:p>
                  </a:txBody>
                  <a:tcPr/>
                </a:tc>
                <a:tc>
                  <a:txBody>
                    <a:bodyPr/>
                    <a:lstStyle/>
                    <a:p>
                      <a:r>
                        <a:rPr lang="tr-TR" sz="1600" dirty="0" smtClean="0"/>
                        <a:t>Maliye Bakanlığı</a:t>
                      </a:r>
                      <a:endParaRPr lang="tr-TR" sz="1600" dirty="0"/>
                    </a:p>
                  </a:txBody>
                  <a:tcPr/>
                </a:tc>
              </a:tr>
              <a:tr h="496064">
                <a:tc>
                  <a:txBody>
                    <a:bodyPr/>
                    <a:lstStyle/>
                    <a:p>
                      <a:r>
                        <a:rPr lang="tr-TR" sz="1600" dirty="0" smtClean="0"/>
                        <a:t>En geç mali yıl sonu </a:t>
                      </a:r>
                      <a:endParaRPr lang="tr-TR" sz="1600" dirty="0"/>
                    </a:p>
                  </a:txBody>
                  <a:tcPr/>
                </a:tc>
                <a:tc>
                  <a:txBody>
                    <a:bodyPr/>
                    <a:lstStyle/>
                    <a:p>
                      <a:r>
                        <a:rPr lang="tr-TR" sz="1600" dirty="0" smtClean="0"/>
                        <a:t>Merkezi Yönetim Bütçe Kanunu</a:t>
                      </a:r>
                      <a:endParaRPr lang="tr-TR" sz="1600" dirty="0"/>
                    </a:p>
                  </a:txBody>
                  <a:tcPr/>
                </a:tc>
                <a:tc>
                  <a:txBody>
                    <a:bodyPr/>
                    <a:lstStyle/>
                    <a:p>
                      <a:r>
                        <a:rPr lang="tr-TR" sz="1600" dirty="0" smtClean="0"/>
                        <a:t>TBMM</a:t>
                      </a:r>
                      <a:endParaRPr lang="tr-TR" sz="1600" dirty="0"/>
                    </a:p>
                  </a:txBody>
                  <a:tcPr/>
                </a:tc>
              </a:tr>
            </a:tbl>
          </a:graphicData>
        </a:graphic>
      </p:graphicFrame>
    </p:spTree>
    <p:extLst>
      <p:ext uri="{BB962C8B-B14F-4D97-AF65-F5344CB8AC3E}">
        <p14:creationId xmlns:p14="http://schemas.microsoft.com/office/powerpoint/2010/main" val="1199194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1008112"/>
          </a:xfrm>
        </p:spPr>
        <p:txBody>
          <a:bodyPr>
            <a:normAutofit fontScale="90000"/>
          </a:bodyPr>
          <a:lstStyle/>
          <a:p>
            <a:pPr algn="ctr"/>
            <a:r>
              <a:rPr lang="tr-TR" sz="4000" i="1" dirty="0" smtClean="0"/>
              <a:t/>
            </a:r>
            <a:br>
              <a:rPr lang="tr-TR" sz="4000" i="1" dirty="0" smtClean="0"/>
            </a:br>
            <a:r>
              <a:rPr lang="tr-TR" sz="4000" i="1" dirty="0" smtClean="0"/>
              <a:t/>
            </a:r>
            <a:br>
              <a:rPr lang="tr-TR" sz="4000" i="1" dirty="0" smtClean="0"/>
            </a:br>
            <a:r>
              <a:rPr lang="tr-TR" sz="4000" i="1" dirty="0" smtClean="0"/>
              <a:t/>
            </a:r>
            <a:br>
              <a:rPr lang="tr-TR" sz="4000" i="1" dirty="0" smtClean="0"/>
            </a:br>
            <a:r>
              <a:rPr lang="tr-TR" sz="4000" i="1" dirty="0" smtClean="0"/>
              <a:t/>
            </a:r>
            <a:br>
              <a:rPr lang="tr-TR" sz="4000" i="1" dirty="0" smtClean="0"/>
            </a:br>
            <a:r>
              <a:rPr lang="tr-TR" sz="4000" b="1" i="1" dirty="0" smtClean="0"/>
              <a:t>Merkezî yönetim bütçesinin hazırlanmasında dikkat edilecek hususlar</a:t>
            </a:r>
            <a:endParaRPr lang="tr-TR" b="1" dirty="0"/>
          </a:p>
        </p:txBody>
      </p:sp>
      <p:sp>
        <p:nvSpPr>
          <p:cNvPr id="3" name="2 İçerik Yer Tutucusu"/>
          <p:cNvSpPr>
            <a:spLocks noGrp="1"/>
          </p:cNvSpPr>
          <p:nvPr>
            <p:ph idx="1"/>
          </p:nvPr>
        </p:nvSpPr>
        <p:spPr>
          <a:xfrm>
            <a:off x="457200" y="1772816"/>
            <a:ext cx="8229600" cy="4551784"/>
          </a:xfrm>
        </p:spPr>
        <p:txBody>
          <a:bodyPr>
            <a:normAutofit fontScale="85000" lnSpcReduction="20000"/>
          </a:bodyPr>
          <a:lstStyle/>
          <a:p>
            <a:pPr>
              <a:buNone/>
            </a:pPr>
            <a:r>
              <a:rPr lang="tr-TR" dirty="0" smtClean="0"/>
              <a:t>	Gelir ve gider tekliflerinin hazırlanmasında; </a:t>
            </a:r>
          </a:p>
          <a:p>
            <a:pPr lvl="1">
              <a:buFont typeface="Wingdings" pitchFamily="2" charset="2"/>
              <a:buChar char="Ø"/>
            </a:pPr>
            <a:r>
              <a:rPr lang="tr-TR" dirty="0" smtClean="0"/>
              <a:t>Orta vadeli program ve malî planda belirlenen temel büyüklükler ile ilke ve esaslar,</a:t>
            </a:r>
          </a:p>
          <a:p>
            <a:pPr lvl="1">
              <a:buFont typeface="Wingdings" pitchFamily="2" charset="2"/>
              <a:buChar char="Ø"/>
            </a:pPr>
            <a:r>
              <a:rPr lang="tr-TR" dirty="0" smtClean="0"/>
              <a:t>Kalkınma planı ve yıllık  program öncelikleri ile kurumun stratejik planları çerçevesinde belirlenmiş ödenek tavanları,</a:t>
            </a:r>
          </a:p>
          <a:p>
            <a:pPr lvl="1">
              <a:buFont typeface="Wingdings" pitchFamily="2" charset="2"/>
              <a:buChar char="Ø"/>
            </a:pPr>
            <a:r>
              <a:rPr lang="tr-TR" dirty="0" smtClean="0"/>
              <a:t>Kamu idarelerinin stratejik planları ile uyumlu çok yıllı bütçeleme anlayışı,</a:t>
            </a:r>
          </a:p>
          <a:p>
            <a:pPr lvl="1">
              <a:buFont typeface="Wingdings" pitchFamily="2" charset="2"/>
              <a:buChar char="Ø"/>
            </a:pPr>
            <a:r>
              <a:rPr lang="tr-TR" dirty="0" smtClean="0"/>
              <a:t>İdarenin performans hedefleri, </a:t>
            </a:r>
          </a:p>
          <a:p>
            <a:pPr>
              <a:buNone/>
            </a:pPr>
            <a:r>
              <a:rPr lang="tr-TR" dirty="0" smtClean="0"/>
              <a:t>	dikkate alınır.</a:t>
            </a:r>
          </a:p>
          <a:p>
            <a:pPr>
              <a:buNone/>
            </a:pPr>
            <a:endParaRPr lang="tr-TR" dirty="0" smtClean="0"/>
          </a:p>
          <a:p>
            <a:pPr>
              <a:buNone/>
            </a:pPr>
            <a:r>
              <a:rPr lang="tr-TR" dirty="0"/>
              <a:t>	</a:t>
            </a:r>
            <a:r>
              <a:rPr lang="tr-TR" dirty="0" smtClean="0"/>
              <a:t>Gider </a:t>
            </a:r>
            <a:r>
              <a:rPr lang="tr-TR" dirty="0"/>
              <a:t>ve gelir teklifleri, ekonomik ve malî analiz yapılmasına imkân verecek, hesap verilebilirliği ve saydamlığı sağlayacak şekilde, Maliye Bakanlığınca uluslararası standartlara uyumlu olarak belirlenen sınıflandırma sistemine göre hazırlanır.</a:t>
            </a:r>
          </a:p>
          <a:p>
            <a:pPr>
              <a:buNone/>
            </a:pPr>
            <a:r>
              <a:rPr lang="tr-TR" dirty="0" smtClean="0"/>
              <a:t> </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Autofit/>
          </a:bodyPr>
          <a:lstStyle/>
          <a:p>
            <a:pPr algn="ctr"/>
            <a:r>
              <a:rPr lang="tr-TR" sz="4000" b="1" i="1" dirty="0"/>
              <a:t>Merkezî yönetim bütçe kanun tasarısının sunulması</a:t>
            </a:r>
            <a:endParaRPr lang="tr-TR" sz="4000" b="1" dirty="0"/>
          </a:p>
        </p:txBody>
      </p:sp>
      <p:sp>
        <p:nvSpPr>
          <p:cNvPr id="3" name="2 İçerik Yer Tutucusu"/>
          <p:cNvSpPr>
            <a:spLocks noGrp="1"/>
          </p:cNvSpPr>
          <p:nvPr>
            <p:ph idx="1"/>
          </p:nvPr>
        </p:nvSpPr>
        <p:spPr/>
        <p:txBody>
          <a:bodyPr>
            <a:normAutofit/>
          </a:bodyPr>
          <a:lstStyle/>
          <a:p>
            <a:pPr marL="0" indent="0">
              <a:buNone/>
            </a:pPr>
            <a:r>
              <a:rPr lang="tr-TR" dirty="0" smtClean="0"/>
              <a:t>Makroekonomik </a:t>
            </a:r>
            <a:r>
              <a:rPr lang="tr-TR" dirty="0"/>
              <a:t>göstergeler ve bütçe büyüklüklerinin en geç Ekim ayının ilk haftası içinde Yüksek Planlama Kurulunda görüşülmesinden sonra, Maliye Bakanlığınca hazırlanan merkezî yönetim bütçe kanun tasarısı ile millî bütçe tahmin raporu, malî yıl başından en az yetmiş beş gün önce Bakanlar Kurulu tarafından Türkiye Büyük Millet Meclisine sunulur.    </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a:bodyPr>
          <a:lstStyle/>
          <a:p>
            <a:pPr algn="ctr"/>
            <a:r>
              <a:rPr lang="tr-TR" sz="4000" b="1" i="1" dirty="0" smtClean="0"/>
              <a:t>TBMM, Sayıştay ve DDK Bütçeleri</a:t>
            </a:r>
            <a:endParaRPr lang="tr-TR" sz="4000" b="1" i="1" dirty="0"/>
          </a:p>
        </p:txBody>
      </p:sp>
      <p:sp>
        <p:nvSpPr>
          <p:cNvPr id="3" name="2 İçerik Yer Tutucusu"/>
          <p:cNvSpPr>
            <a:spLocks noGrp="1"/>
          </p:cNvSpPr>
          <p:nvPr>
            <p:ph idx="1"/>
          </p:nvPr>
        </p:nvSpPr>
        <p:spPr>
          <a:xfrm>
            <a:off x="457200" y="2492896"/>
            <a:ext cx="8229600" cy="3240360"/>
          </a:xfrm>
        </p:spPr>
        <p:txBody>
          <a:bodyPr/>
          <a:lstStyle/>
          <a:p>
            <a:r>
              <a:rPr lang="tr-TR" dirty="0" smtClean="0"/>
              <a:t>Türkiye Büyük Millet Meclisi ve Sayıştay ile Düzenleyici ve denetleyici kurumlar, bütçelerini Eylül ayı sonuna kadar doğrudan Türkiye Büyük Millet Meclisine, bir örneğini de Maliye Bakanlığına gönderirler.</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i="1" dirty="0" smtClean="0"/>
              <a:t>Merkezî yönetim bütçe kanun tasarısının görüşülmesi</a:t>
            </a:r>
            <a:endParaRPr lang="tr-TR" sz="3600" b="1" dirty="0"/>
          </a:p>
        </p:txBody>
      </p:sp>
      <p:sp>
        <p:nvSpPr>
          <p:cNvPr id="3" name="2 İçerik Yer Tutucusu"/>
          <p:cNvSpPr>
            <a:spLocks noGrp="1"/>
          </p:cNvSpPr>
          <p:nvPr>
            <p:ph idx="1"/>
          </p:nvPr>
        </p:nvSpPr>
        <p:spPr/>
        <p:txBody>
          <a:bodyPr>
            <a:normAutofit fontScale="77500" lnSpcReduction="20000"/>
          </a:bodyPr>
          <a:lstStyle/>
          <a:p>
            <a:r>
              <a:rPr lang="tr-TR" dirty="0" smtClean="0"/>
              <a:t>Türkiye Büyük Millet Meclisi, merkezî yönetim bütçe kanun tasarısının metnini maddeler, gider ve gelir cetvellerini kamu idareleri itibarıyla görüşür ve bölümler halinde oylar. </a:t>
            </a:r>
          </a:p>
          <a:p>
            <a:endParaRPr lang="tr-TR" dirty="0" smtClean="0"/>
          </a:p>
          <a:p>
            <a:r>
              <a:rPr lang="tr-TR" dirty="0" smtClean="0"/>
              <a:t>Kamu yatırım programı, merkezî yönetim bütçe kanununa uygun olarak Kalkınma Bakanlığı tarafından hazırlanır ve anılan Kanunun yürürlüğe girdiği tarihten itibaren on beş gün içinde Bakanlar Kurulu kararıyla Resmî Gazetede yayımlanır.</a:t>
            </a:r>
          </a:p>
          <a:p>
            <a:pPr>
              <a:buNone/>
            </a:pPr>
            <a:r>
              <a:rPr lang="tr-TR" dirty="0" smtClean="0"/>
              <a:t>   </a:t>
            </a:r>
          </a:p>
          <a:p>
            <a:r>
              <a:rPr lang="tr-TR" dirty="0" smtClean="0"/>
              <a:t>Zorunlu nedenlerle merkezî yönetim bütçe kanununun süresinde yürürlüğe konulamaması halinde, geçici bütçe kanunu çıkarılır. Geçici bütçe ödenekleri, bir önceki yıl bütçe başlangıç ödeneklerinin belirli bir oranı esas alınarak belirlenir. Geçici bütçe uygulaması altı ayı geçemez. Cari yıl bütçesinin yürürlüğe girmesiyle geçici bütçe uygulaması sona erer ve o tarihe kadar yapılan harcamalar ve girişilen yüklenmeler ile tahsil olunan gelirler cari yıl bütçesine dahil edilir.    </a:t>
            </a:r>
          </a:p>
          <a:p>
            <a:pPr>
              <a:buNone/>
            </a:pP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İDARE BÜTÇELERİ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i="1" dirty="0"/>
              <a:t>Bütçelerin Uygulama Esasları</a:t>
            </a:r>
            <a:endParaRPr lang="tr-TR" sz="4000" dirty="0"/>
          </a:p>
        </p:txBody>
      </p:sp>
    </p:spTree>
    <p:extLst>
      <p:ext uri="{BB962C8B-B14F-4D97-AF65-F5344CB8AC3E}">
        <p14:creationId xmlns:p14="http://schemas.microsoft.com/office/powerpoint/2010/main" val="106390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pPr algn="ctr"/>
            <a:r>
              <a:rPr lang="tr-TR" b="1" i="1" dirty="0" smtClean="0"/>
              <a:t>Kapsam</a:t>
            </a:r>
            <a:r>
              <a:rPr lang="tr-TR" dirty="0" smtClean="0"/>
              <a:t> </a:t>
            </a:r>
            <a:r>
              <a:rPr lang="tr-TR" dirty="0" smtClean="0">
                <a:hlinkClick r:id="rId2" action="ppaction://hlinkfile"/>
              </a:rPr>
              <a:t>(?)</a:t>
            </a:r>
            <a:r>
              <a:rPr lang="tr-TR" dirty="0" smtClean="0">
                <a:hlinkClick r:id="rId3" action="ppaction://hlinkfile"/>
              </a:rPr>
              <a:t>(?)</a:t>
            </a:r>
            <a:r>
              <a:rPr lang="tr-TR" dirty="0" smtClean="0">
                <a:hlinkClick r:id="rId4" action="ppaction://hlinkfile"/>
              </a:rPr>
              <a:t>(?)</a:t>
            </a:r>
            <a:r>
              <a:rPr lang="tr-TR" dirty="0" smtClean="0">
                <a:hlinkClick r:id="rId5" action="ppaction://hlinkfile"/>
              </a:rPr>
              <a:t>(?)</a:t>
            </a:r>
            <a:endParaRPr lang="tr-TR" dirty="0"/>
          </a:p>
        </p:txBody>
      </p:sp>
      <p:graphicFrame>
        <p:nvGraphicFramePr>
          <p:cNvPr id="4" name="3 İçerik Yer Tutucusu"/>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smtClean="0"/>
              <a:t>Ödeneklerin kullanılması</a:t>
            </a:r>
            <a:endParaRPr lang="tr-TR" sz="4400" b="1" dirty="0"/>
          </a:p>
        </p:txBody>
      </p:sp>
      <p:sp>
        <p:nvSpPr>
          <p:cNvPr id="3" name="2 İçerik Yer Tutucusu"/>
          <p:cNvSpPr>
            <a:spLocks noGrp="1"/>
          </p:cNvSpPr>
          <p:nvPr>
            <p:ph idx="1"/>
          </p:nvPr>
        </p:nvSpPr>
        <p:spPr>
          <a:xfrm>
            <a:off x="457200" y="1772816"/>
            <a:ext cx="8229600" cy="4551784"/>
          </a:xfrm>
        </p:spPr>
        <p:txBody>
          <a:bodyPr>
            <a:normAutofit fontScale="92500" lnSpcReduction="10000"/>
          </a:bodyPr>
          <a:lstStyle/>
          <a:p>
            <a:pPr>
              <a:buFont typeface="Wingdings" pitchFamily="2" charset="2"/>
              <a:buChar char="Ø"/>
            </a:pPr>
            <a:r>
              <a:rPr lang="tr-TR" dirty="0" smtClean="0"/>
              <a:t>Özel bütçeli idarelerin ödenekleri Ayrıntılı Finansman Programına uygun olarak kullanılır.</a:t>
            </a:r>
          </a:p>
          <a:p>
            <a:pPr>
              <a:buFont typeface="Wingdings" pitchFamily="2" charset="2"/>
              <a:buChar char="Ø"/>
            </a:pPr>
            <a:r>
              <a:rPr lang="tr-TR" dirty="0" smtClean="0"/>
              <a:t>Kamu idareleri, bütçelerinde yer alan ödeneklerin üzerinde harcama yapamaz.</a:t>
            </a:r>
          </a:p>
          <a:p>
            <a:pPr>
              <a:buFont typeface="Wingdings" pitchFamily="2" charset="2"/>
              <a:buChar char="Ø"/>
            </a:pPr>
            <a:r>
              <a:rPr lang="tr-TR" dirty="0" smtClean="0"/>
              <a:t>Bütçeyle verilen ödenekler, tahsis edildikleri amaçlar doğrultusunda yılı içinde yaptırılan iş, satın alınan mal ve hizmetler ile diğer giderlerin karşılanmasında kullanılır. </a:t>
            </a:r>
          </a:p>
          <a:p>
            <a:pPr>
              <a:buFont typeface="Wingdings" pitchFamily="2" charset="2"/>
              <a:buChar char="Ø"/>
            </a:pPr>
            <a:r>
              <a:rPr lang="tr-TR" dirty="0" smtClean="0"/>
              <a:t>Ait olduğu malî yılda ödenemeyen ve emanet hesabına alınamayan zamanaşımına uğramamış geçen yıllar borçları ile ilama bağlı borçlar, ilgili kamu idaresinin cari yıl bütçesinden ödenir.</a:t>
            </a:r>
          </a:p>
          <a:p>
            <a:pPr>
              <a:buFont typeface="Wingdings" pitchFamily="2" charset="2"/>
              <a:buChar char="Ø"/>
            </a:pPr>
            <a:r>
              <a:rPr lang="tr-TR" dirty="0" smtClean="0"/>
              <a:t>Cari </a:t>
            </a:r>
            <a:r>
              <a:rPr lang="tr-TR" dirty="0"/>
              <a:t>yılda kullanılmayan ödenekler yıl sonunda iptal edilir.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8720"/>
            <a:ext cx="8229600" cy="648072"/>
          </a:xfrm>
        </p:spPr>
        <p:txBody>
          <a:bodyPr>
            <a:noAutofit/>
          </a:bodyPr>
          <a:lstStyle/>
          <a:p>
            <a:pPr algn="ctr"/>
            <a:r>
              <a:rPr lang="tr-TR" sz="4400" b="1" i="1" dirty="0" smtClean="0"/>
              <a:t>Ödenek aktarmaları</a:t>
            </a:r>
            <a:endParaRPr lang="tr-TR" sz="4400" b="1" dirty="0"/>
          </a:p>
        </p:txBody>
      </p:sp>
      <p:sp>
        <p:nvSpPr>
          <p:cNvPr id="3" name="2 İçerik Yer Tutucusu"/>
          <p:cNvSpPr>
            <a:spLocks noGrp="1"/>
          </p:cNvSpPr>
          <p:nvPr>
            <p:ph idx="1"/>
          </p:nvPr>
        </p:nvSpPr>
        <p:spPr/>
        <p:txBody>
          <a:bodyPr>
            <a:normAutofit lnSpcReduction="10000"/>
          </a:bodyPr>
          <a:lstStyle/>
          <a:p>
            <a:pPr>
              <a:buFont typeface="Wingdings" pitchFamily="2" charset="2"/>
              <a:buChar char="Ø"/>
            </a:pPr>
            <a:r>
              <a:rPr lang="tr-TR" dirty="0" smtClean="0"/>
              <a:t>Merkezî yönetim kapsamındaki kamu idarelerinin bütçeleri arasındaki ödenek aktarmaları kanunla yapılır. </a:t>
            </a:r>
          </a:p>
          <a:p>
            <a:pPr>
              <a:buFont typeface="Wingdings" pitchFamily="2" charset="2"/>
              <a:buChar char="Ø"/>
            </a:pPr>
            <a:r>
              <a:rPr lang="tr-TR" dirty="0" smtClean="0"/>
              <a:t>Merkezî yönetim kapsamındaki kamu idareleri, aktarma yapılacak tertipteki ödeneğin, yılı bütçe kanununda farklı bir oran belirlenmedikçe yüzde beşine kadar (Yılı Bütçe % 20) kendi bütçeleri içinde ödenek aktarması yapabilirler. </a:t>
            </a:r>
          </a:p>
          <a:p>
            <a:pPr>
              <a:buFont typeface="Wingdings" pitchFamily="2" charset="2"/>
              <a:buChar char="Ø"/>
            </a:pPr>
            <a:r>
              <a:rPr lang="tr-TR" dirty="0" smtClean="0"/>
              <a:t>Personel giderleri tertiplerinden, aktarma yapılmış tertiplerden ve yedek ödenekten aktarma yapılmış tertiplerden, diğer tertiplere aktarma yapılamaz. </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smtClean="0"/>
              <a:t>Yedek ödenek</a:t>
            </a:r>
            <a:endParaRPr lang="tr-TR" sz="4400" b="1" dirty="0"/>
          </a:p>
        </p:txBody>
      </p:sp>
      <p:sp>
        <p:nvSpPr>
          <p:cNvPr id="3" name="2 İçerik Yer Tutucusu"/>
          <p:cNvSpPr>
            <a:spLocks noGrp="1"/>
          </p:cNvSpPr>
          <p:nvPr>
            <p:ph idx="1"/>
          </p:nvPr>
        </p:nvSpPr>
        <p:spPr/>
        <p:txBody>
          <a:bodyPr>
            <a:normAutofit fontScale="92500" lnSpcReduction="10000"/>
          </a:bodyPr>
          <a:lstStyle/>
          <a:p>
            <a:r>
              <a:rPr lang="tr-TR" dirty="0" smtClean="0"/>
              <a:t>Merkezî yönetim bütçe kanununda belirtilen hizmet ve amaçları gerçekleştirmek, ödenek yetersizliğini gidermek veya bütçelerde öngörülmeyen hizmetler için, Genel Bütçeli idareler ile Özel Bütçeli idarelerden merkezî yönetim bütçe kanununda gösterilecek olanların bütçelerine aktarılmak üzere, genel bütçe ödeneklerinin yüzde ikisine kadar Maliye Bakanlığı bütçesine yedek ödenek konulabilir. Bu ödenekten aktarma yapmaya Maliye Bakanı yetkilidir. </a:t>
            </a:r>
          </a:p>
          <a:p>
            <a:r>
              <a:rPr lang="tr-TR" dirty="0" smtClean="0"/>
              <a:t>Malî yıl içinde yedek ödenekten yapılan aktarmaların tür, tutar ve idareler itibarıyla dağılımı, yılın bitimini takip eden on beş gün içinde Maliye Bakanlığınca ilan edilir. </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400" b="1" i="1" dirty="0" smtClean="0"/>
              <a:t>Örtülü ödenek</a:t>
            </a:r>
            <a:endParaRPr lang="tr-TR" sz="4400" b="1"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Örtülü ödenek; </a:t>
            </a:r>
          </a:p>
          <a:p>
            <a:pPr lvl="1">
              <a:buFont typeface="Wingdings" pitchFamily="2" charset="2"/>
              <a:buChar char="Ø"/>
            </a:pPr>
            <a:r>
              <a:rPr lang="tr-TR" dirty="0" smtClean="0"/>
              <a:t>Kapalı istihbarat ve kapalı savunma hizmetleri,</a:t>
            </a:r>
          </a:p>
          <a:p>
            <a:pPr lvl="1">
              <a:buFont typeface="Wingdings" pitchFamily="2" charset="2"/>
              <a:buChar char="Ø"/>
            </a:pPr>
            <a:r>
              <a:rPr lang="tr-TR" dirty="0" smtClean="0"/>
              <a:t>Devletin millî güvenliği ve yüksek menfaatleri, </a:t>
            </a:r>
          </a:p>
          <a:p>
            <a:pPr lvl="1">
              <a:buFont typeface="Wingdings" pitchFamily="2" charset="2"/>
              <a:buChar char="Ø"/>
            </a:pPr>
            <a:r>
              <a:rPr lang="tr-TR" dirty="0" smtClean="0"/>
              <a:t>Devlet itibarının gerekleri,</a:t>
            </a:r>
          </a:p>
          <a:p>
            <a:pPr lvl="1">
              <a:buFont typeface="Wingdings" pitchFamily="2" charset="2"/>
              <a:buChar char="Ø"/>
            </a:pPr>
            <a:r>
              <a:rPr lang="tr-TR" dirty="0" smtClean="0"/>
              <a:t>Siyasi, sosyal ve kültürel amaçlar ve olağanüstü hizmetlerle ilgili Devlet ve Hükümet icapları,</a:t>
            </a:r>
          </a:p>
          <a:p>
            <a:pPr lvl="1">
              <a:buNone/>
            </a:pPr>
            <a:r>
              <a:rPr lang="tr-TR" dirty="0" smtClean="0"/>
              <a:t>	için kullanılmak üzere Cumhurbaşkanlığı ve Başbakanlık bütçelerine konulan ödenektir. Ayrıca Kanunlarla verilen görevlerin gerektirdiği istihbarat hizmetlerini yürüten Kamu idarelerinin bütçelerine de örtülü ödenek konulabilir.</a:t>
            </a:r>
          </a:p>
          <a:p>
            <a:pPr lvl="1">
              <a:buNone/>
            </a:pPr>
            <a:r>
              <a:rPr lang="tr-TR" dirty="0" smtClean="0"/>
              <a:t>	</a:t>
            </a:r>
            <a:r>
              <a:rPr lang="tr-TR" i="1" dirty="0" smtClean="0">
                <a:solidFill>
                  <a:srgbClr val="FF0000"/>
                </a:solidFill>
              </a:rPr>
              <a:t>İlgili yılda bu amaçla tahsis edilen ödenekler toplamı, genel bütçe başlangıç ödenekleri toplamının binde beşini geçemez.</a:t>
            </a:r>
          </a:p>
          <a:p>
            <a:pPr>
              <a:buNone/>
            </a:pPr>
            <a:r>
              <a:rPr lang="tr-TR" dirty="0" smtClean="0"/>
              <a:t>	</a:t>
            </a:r>
          </a:p>
          <a:p>
            <a:pPr lvl="1">
              <a:buNone/>
            </a:pPr>
            <a:endParaRPr lang="tr-TR" dirty="0" smtClean="0"/>
          </a:p>
          <a:p>
            <a:pPr lvl="1">
              <a:buNone/>
            </a:pPr>
            <a:endParaRPr lang="tr-T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smtClean="0"/>
              <a:t>Yüklenmeye Girişilmesi</a:t>
            </a:r>
            <a:endParaRPr lang="tr-TR" sz="4400" b="1" i="1"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Yüklenme; usulüne uygun olarak düzenlenmiş sözleşme esaslarına veya kanun hükmüne dayanılarak </a:t>
            </a:r>
          </a:p>
          <a:p>
            <a:pPr>
              <a:buFont typeface="Wingdings" pitchFamily="2" charset="2"/>
              <a:buChar char="ü"/>
            </a:pPr>
            <a:r>
              <a:rPr lang="tr-TR" dirty="0" smtClean="0"/>
              <a:t>İş yaptırılması, </a:t>
            </a:r>
          </a:p>
          <a:p>
            <a:pPr>
              <a:buFont typeface="Wingdings" pitchFamily="2" charset="2"/>
              <a:buChar char="ü"/>
            </a:pPr>
            <a:r>
              <a:rPr lang="tr-TR" dirty="0" smtClean="0"/>
              <a:t>Mal veya hizmet alınması</a:t>
            </a:r>
          </a:p>
          <a:p>
            <a:pPr>
              <a:buNone/>
            </a:pPr>
            <a:r>
              <a:rPr lang="tr-TR" dirty="0" smtClean="0"/>
              <a:t>	 karşılığında geleceğe yönelik bir ödeme yükümlülüğüne girilmesidir.</a:t>
            </a:r>
          </a:p>
          <a:p>
            <a:pPr>
              <a:buNone/>
            </a:pPr>
            <a:r>
              <a:rPr lang="tr-TR" dirty="0" smtClean="0"/>
              <a:t>	Şartları; </a:t>
            </a:r>
          </a:p>
          <a:p>
            <a:pPr lvl="1">
              <a:buFont typeface="Wingdings" pitchFamily="2" charset="2"/>
              <a:buChar char="Ø"/>
            </a:pPr>
            <a:r>
              <a:rPr lang="tr-TR" dirty="0" smtClean="0"/>
              <a:t>Bütçede yeterli ödeneği bulunmayan işler için yüklenmeye girişilemez. </a:t>
            </a:r>
          </a:p>
          <a:p>
            <a:pPr lvl="1">
              <a:buFont typeface="Wingdings" pitchFamily="2" charset="2"/>
              <a:buChar char="Ø"/>
            </a:pPr>
            <a:r>
              <a:rPr lang="tr-TR" dirty="0" smtClean="0"/>
              <a:t>Yüklenme süresi malî yılla sınırlıdır.</a:t>
            </a:r>
          </a:p>
          <a:p>
            <a:pPr lvl="1">
              <a:buFont typeface="Wingdings" pitchFamily="2" charset="2"/>
              <a:buChar char="Ø"/>
            </a:pPr>
            <a:r>
              <a:rPr lang="tr-TR" dirty="0" smtClean="0"/>
              <a:t>Harcama yetkilileri, tahsis edilen ödenekler dahilinde yüklenmeye girebilirler. </a:t>
            </a:r>
          </a:p>
          <a:p>
            <a:pPr lvl="1">
              <a:buFont typeface="Wingdings" pitchFamily="2" charset="2"/>
              <a:buChar char="Ø"/>
            </a:pPr>
            <a:r>
              <a:rPr lang="tr-TR" dirty="0" smtClean="0"/>
              <a:t>Yüklenmeye girişilen tutara ait ödenekler saklı tutulur; başka iş yaptırılması, mal veya hizmet alınması için kullanılamaz.    </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smtClean="0"/>
              <a:t>Ertesi yıla geçen yüklenme</a:t>
            </a:r>
            <a:endParaRPr lang="tr-TR" sz="4400" b="1" dirty="0"/>
          </a:p>
        </p:txBody>
      </p:sp>
      <p:sp>
        <p:nvSpPr>
          <p:cNvPr id="3" name="2 İçerik Yer Tutucusu"/>
          <p:cNvSpPr>
            <a:spLocks noGrp="1"/>
          </p:cNvSpPr>
          <p:nvPr>
            <p:ph idx="1"/>
          </p:nvPr>
        </p:nvSpPr>
        <p:spPr/>
        <p:txBody>
          <a:bodyPr>
            <a:normAutofit/>
          </a:bodyPr>
          <a:lstStyle/>
          <a:p>
            <a:r>
              <a:rPr lang="tr-TR" dirty="0" smtClean="0"/>
              <a:t>Her iş itibarıyla;</a:t>
            </a:r>
          </a:p>
          <a:p>
            <a:pPr lvl="1">
              <a:buFont typeface="Wingdings" pitchFamily="2" charset="2"/>
              <a:buChar char="ü"/>
            </a:pPr>
            <a:r>
              <a:rPr lang="tr-TR" dirty="0" smtClean="0"/>
              <a:t>Bütçelerinde öngörülen ödeneklerin yüzde ellisini,</a:t>
            </a:r>
          </a:p>
          <a:p>
            <a:pPr lvl="1">
              <a:buFont typeface="Wingdings" pitchFamily="2" charset="2"/>
              <a:buChar char="ü"/>
            </a:pPr>
            <a:r>
              <a:rPr lang="tr-TR" dirty="0" smtClean="0"/>
              <a:t>İzleyen yılın Haziran ayını,</a:t>
            </a:r>
          </a:p>
          <a:p>
            <a:pPr lvl="1">
              <a:buFont typeface="Wingdings" pitchFamily="2" charset="2"/>
              <a:buChar char="ü"/>
            </a:pPr>
            <a:r>
              <a:rPr lang="tr-TR" dirty="0" smtClean="0"/>
              <a:t>Yüklenme süresi on iki ayı,</a:t>
            </a:r>
          </a:p>
          <a:p>
            <a:pPr lvl="1">
              <a:buNone/>
            </a:pPr>
            <a:r>
              <a:rPr lang="tr-TR" dirty="0" smtClean="0"/>
              <a:t>	</a:t>
            </a:r>
          </a:p>
          <a:p>
            <a:pPr lvl="1">
              <a:buNone/>
            </a:pPr>
            <a:r>
              <a:rPr lang="tr-TR" dirty="0" smtClean="0"/>
              <a:t>	aşmamak üzere, ilgili üst yöneticinin onayıyla ertesi yıla geçen yüklenmelere girişilebilir.</a:t>
            </a:r>
          </a:p>
          <a:p>
            <a:pPr lvl="1">
              <a:buNone/>
            </a:pPr>
            <a:endParaRPr lang="tr-TR" dirty="0" smtClean="0"/>
          </a:p>
          <a:p>
            <a:pPr lvl="1">
              <a:buNone/>
            </a:pPr>
            <a:r>
              <a:rPr lang="tr-TR" dirty="0" smtClean="0"/>
              <a:t> </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Autofit/>
          </a:bodyPr>
          <a:lstStyle/>
          <a:p>
            <a:pPr algn="ctr"/>
            <a:r>
              <a:rPr lang="tr-TR" sz="4000" b="1" i="1" dirty="0" smtClean="0"/>
              <a:t>Ertesi yıla geçen yüklenme yapılabilecek işler</a:t>
            </a:r>
            <a:endParaRPr lang="tr-TR" sz="4000" b="1" i="1" dirty="0"/>
          </a:p>
        </p:txBody>
      </p:sp>
      <p:sp>
        <p:nvSpPr>
          <p:cNvPr id="3" name="2 İçerik Yer Tutucusu"/>
          <p:cNvSpPr>
            <a:spLocks noGrp="1"/>
          </p:cNvSpPr>
          <p:nvPr>
            <p:ph idx="1"/>
          </p:nvPr>
        </p:nvSpPr>
        <p:spPr>
          <a:xfrm>
            <a:off x="457200" y="1628800"/>
            <a:ext cx="8435280" cy="4968552"/>
          </a:xfrm>
        </p:spPr>
        <p:txBody>
          <a:bodyPr>
            <a:normAutofit fontScale="92500" lnSpcReduction="10000"/>
          </a:bodyPr>
          <a:lstStyle/>
          <a:p>
            <a:pPr>
              <a:buFont typeface="Wingdings" pitchFamily="2" charset="2"/>
              <a:buChar char="Ø"/>
            </a:pPr>
            <a:r>
              <a:rPr lang="tr-TR" dirty="0" smtClean="0"/>
              <a:t>Yiyecek, yakacak, akaryakıt ve madeni yağ ihtiyaçları.</a:t>
            </a:r>
          </a:p>
          <a:p>
            <a:pPr marL="0" indent="0">
              <a:buNone/>
            </a:pPr>
            <a:endParaRPr lang="tr-TR" dirty="0" smtClean="0"/>
          </a:p>
          <a:p>
            <a:pPr>
              <a:buFont typeface="Wingdings" pitchFamily="2" charset="2"/>
              <a:buChar char="Ø"/>
            </a:pPr>
            <a:r>
              <a:rPr lang="tr-TR" dirty="0" smtClean="0"/>
              <a:t>Temini ve korunması güç olan ilaç, aşı, serum ve tıbbi sarf malzemeleri.</a:t>
            </a:r>
          </a:p>
          <a:p>
            <a:pPr marL="0" indent="0">
              <a:buNone/>
            </a:pPr>
            <a:endParaRPr lang="tr-TR" dirty="0" smtClean="0"/>
          </a:p>
          <a:p>
            <a:pPr>
              <a:buFont typeface="Wingdings" pitchFamily="2" charset="2"/>
              <a:buChar char="Ø"/>
            </a:pPr>
            <a:r>
              <a:rPr lang="tr-TR" dirty="0" smtClean="0"/>
              <a:t>Süreli yayın alımı, taşıma, koruma ve güvenlik, temizlik ve yemek hizmetleri.</a:t>
            </a:r>
          </a:p>
          <a:p>
            <a:pPr marL="0" indent="0">
              <a:buNone/>
            </a:pPr>
            <a:endParaRPr lang="tr-TR" baseline="30000" dirty="0" smtClean="0"/>
          </a:p>
          <a:p>
            <a:pPr>
              <a:buFont typeface="Wingdings" pitchFamily="2" charset="2"/>
              <a:buChar char="Ø"/>
            </a:pPr>
            <a:r>
              <a:rPr lang="tr-TR" dirty="0" smtClean="0"/>
              <a:t>Taşıtların malî sorumluluk sigortası</a:t>
            </a:r>
          </a:p>
          <a:p>
            <a:pPr marL="0" indent="0">
              <a:buNone/>
            </a:pPr>
            <a:r>
              <a:rPr lang="tr-TR" dirty="0" smtClean="0"/>
              <a:t> </a:t>
            </a:r>
          </a:p>
          <a:p>
            <a:pPr>
              <a:buFont typeface="Wingdings" pitchFamily="2" charset="2"/>
              <a:buChar char="Ø"/>
            </a:pPr>
            <a:r>
              <a:rPr lang="tr-TR" dirty="0" smtClean="0"/>
              <a:t>Makine-teçhizat, yol ve otoyol, bilgisayar ve haberleşme sistemlerinin bakım işleri; her türlü onarım işleri ile elektronik bilgi erişim hizmetleri.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400" b="1" i="1" dirty="0" smtClean="0"/>
              <a:t>Gelecek yıllara yaygın yüklenmeler </a:t>
            </a:r>
            <a:endParaRPr lang="tr-TR" sz="4400" b="1" dirty="0"/>
          </a:p>
        </p:txBody>
      </p:sp>
      <p:sp>
        <p:nvSpPr>
          <p:cNvPr id="3" name="2 İçerik Yer Tutucusu"/>
          <p:cNvSpPr>
            <a:spLocks noGrp="1"/>
          </p:cNvSpPr>
          <p:nvPr>
            <p:ph idx="1"/>
          </p:nvPr>
        </p:nvSpPr>
        <p:spPr>
          <a:xfrm>
            <a:off x="457200" y="2420888"/>
            <a:ext cx="8229600" cy="3903712"/>
          </a:xfrm>
        </p:spPr>
        <p:txBody>
          <a:bodyPr>
            <a:normAutofit/>
          </a:bodyPr>
          <a:lstStyle/>
          <a:p>
            <a:pPr>
              <a:buNone/>
            </a:pPr>
            <a:r>
              <a:rPr lang="tr-TR" dirty="0" smtClean="0"/>
              <a:t>	1- Merkezî yönetim kapsamındaki kamu idareleri, bir malî yıl içinde tamamlanması mümkün olmayan yatırım projeleri için gelecek yıllara yaygın yüklenmeye girişebilir.</a:t>
            </a:r>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smtClean="0"/>
              <a:t>Gelecek yıllara yaygın yüklenmeler </a:t>
            </a:r>
            <a:endParaRPr lang="tr-TR" sz="4400" b="1" dirty="0"/>
          </a:p>
        </p:txBody>
      </p:sp>
      <p:sp>
        <p:nvSpPr>
          <p:cNvPr id="3" name="2 İçerik Yer Tutucusu"/>
          <p:cNvSpPr>
            <a:spLocks noGrp="1"/>
          </p:cNvSpPr>
          <p:nvPr>
            <p:ph idx="1"/>
          </p:nvPr>
        </p:nvSpPr>
        <p:spPr/>
        <p:txBody>
          <a:bodyPr>
            <a:normAutofit/>
          </a:bodyPr>
          <a:lstStyle/>
          <a:p>
            <a:pPr>
              <a:buNone/>
            </a:pPr>
            <a:r>
              <a:rPr lang="tr-TR" dirty="0" smtClean="0"/>
              <a:t>	2- Yılı bütçesinde ödeneği bulunması ve merkezî yönetim kapsamındaki idareler için Maliye Bakanlığının uygun görüşünün alınması kaydıyla;</a:t>
            </a:r>
          </a:p>
          <a:p>
            <a:pPr>
              <a:buNone/>
            </a:pPr>
            <a:r>
              <a:rPr lang="tr-TR" dirty="0" smtClean="0"/>
              <a:t> </a:t>
            </a:r>
          </a:p>
          <a:p>
            <a:pPr lvl="1">
              <a:buFont typeface="Wingdings" pitchFamily="2" charset="2"/>
              <a:buChar char="Ø"/>
            </a:pPr>
            <a:r>
              <a:rPr lang="tr-TR" dirty="0" smtClean="0"/>
              <a:t>Satın alma suretiyle edinilmesi ekonomik olmayan her türlü makine-teçhizat, cihazlar ve taşıtların kiralanması veya finansal kiralama suretiyle temini</a:t>
            </a:r>
            <a:r>
              <a:rPr lang="tr-TR" dirty="0"/>
              <a:t> </a:t>
            </a:r>
            <a:r>
              <a:rPr lang="tr-TR" dirty="0" smtClean="0"/>
              <a:t>durumunda süresi üç yılı geçmemek, finansal kiralama suretiyle temin edileceklerde ise dört yıl olmak üzere </a:t>
            </a:r>
            <a:r>
              <a:rPr lang="tr-TR" b="1" dirty="0" smtClean="0"/>
              <a:t>üst yöneticinin onayıyla </a:t>
            </a:r>
            <a:r>
              <a:rPr lang="tr-TR" dirty="0" smtClean="0"/>
              <a:t>gelecek yıllara yaygın yüklenmeye girişilebilir.</a:t>
            </a:r>
            <a:endParaRPr lang="tr-TR" sz="2600" dirty="0" smtClean="0"/>
          </a:p>
          <a:p>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400" b="1" i="1" dirty="0" smtClean="0"/>
              <a:t>Gelecek yıllara yaygın yüklenmeler </a:t>
            </a:r>
            <a:endParaRPr lang="tr-TR" sz="4400" b="1" dirty="0"/>
          </a:p>
        </p:txBody>
      </p:sp>
      <p:sp>
        <p:nvSpPr>
          <p:cNvPr id="3" name="2 İçerik Yer Tutucusu"/>
          <p:cNvSpPr>
            <a:spLocks noGrp="1"/>
          </p:cNvSpPr>
          <p:nvPr>
            <p:ph idx="1"/>
          </p:nvPr>
        </p:nvSpPr>
        <p:spPr/>
        <p:txBody>
          <a:bodyPr>
            <a:normAutofit fontScale="92500"/>
          </a:bodyPr>
          <a:lstStyle/>
          <a:p>
            <a:pPr>
              <a:buNone/>
            </a:pPr>
            <a:r>
              <a:rPr lang="tr-TR" dirty="0" smtClean="0"/>
              <a:t>	3- Yılı bütçesinde ödeneği bulunması ve merkezî yönetim kapsamındaki idareler için Maliye Bakanlığının uygun görüşünün alınması kaydıyla; </a:t>
            </a:r>
          </a:p>
          <a:p>
            <a:pPr>
              <a:buNone/>
            </a:pPr>
            <a:endParaRPr lang="tr-TR" dirty="0"/>
          </a:p>
          <a:p>
            <a:pPr>
              <a:buFont typeface="Wingdings" pitchFamily="2" charset="2"/>
              <a:buChar char="Ø"/>
            </a:pPr>
            <a:r>
              <a:rPr lang="tr-TR" dirty="0" smtClean="0"/>
              <a:t>Yemek (beşinci fıkra kapsamındaki yemek hizmetleri hariç) ve personel taşıma hizmetleri; harita, plan, proje, etüt ve müşavirlik hizmetleri, ulusal araştırma geliştirme kurumlarının süreli ve süresiz yayın alımları</a:t>
            </a:r>
            <a:r>
              <a:rPr lang="tr-TR" dirty="0"/>
              <a:t>;</a:t>
            </a:r>
            <a:r>
              <a:rPr lang="tr-TR" dirty="0" smtClean="0"/>
              <a:t> kit karşılığı cihaz, ilaç, tıbbi cihaz, aşı ve anti-serum alımı için</a:t>
            </a:r>
            <a:r>
              <a:rPr lang="tr-TR" dirty="0"/>
              <a:t> </a:t>
            </a:r>
            <a:r>
              <a:rPr lang="tr-TR" dirty="0" smtClean="0"/>
              <a:t>süresi üç yılı geçmemek üzere </a:t>
            </a:r>
            <a:r>
              <a:rPr lang="tr-TR" b="1" dirty="0" smtClean="0"/>
              <a:t>üst yöneticinin onayıyla </a:t>
            </a:r>
            <a:r>
              <a:rPr lang="tr-TR" dirty="0" smtClean="0"/>
              <a:t>gelecek yıllara yaygın yüklenmeye girişilebilir.</a:t>
            </a:r>
            <a:endParaRPr lang="tr-TR" sz="2600" dirty="0" smtClean="0"/>
          </a:p>
          <a:p>
            <a:endParaRPr lang="tr-TR" dirty="0"/>
          </a:p>
        </p:txBody>
      </p:sp>
    </p:spTree>
    <p:extLst>
      <p:ext uri="{BB962C8B-B14F-4D97-AF65-F5344CB8AC3E}">
        <p14:creationId xmlns:p14="http://schemas.microsoft.com/office/powerpoint/2010/main" val="1084954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dirty="0" smtClean="0"/>
              <a:t>KAMU MALİYESİ</a:t>
            </a:r>
            <a:endParaRPr lang="tr-TR" sz="4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4200" b="1" i="1" dirty="0" smtClean="0"/>
              <a:t>Gelecek yıllara yaygın yüklenmeler</a:t>
            </a:r>
            <a:endParaRPr lang="tr-TR" sz="4200" dirty="0"/>
          </a:p>
        </p:txBody>
      </p:sp>
      <p:sp>
        <p:nvSpPr>
          <p:cNvPr id="3" name="2 İçerik Yer Tutucusu"/>
          <p:cNvSpPr>
            <a:spLocks noGrp="1"/>
          </p:cNvSpPr>
          <p:nvPr>
            <p:ph idx="1"/>
          </p:nvPr>
        </p:nvSpPr>
        <p:spPr/>
        <p:txBody>
          <a:bodyPr/>
          <a:lstStyle/>
          <a:p>
            <a:pPr>
              <a:buNone/>
            </a:pPr>
            <a:r>
              <a:rPr lang="tr-TR" dirty="0" smtClean="0"/>
              <a:t>	4- Genel yönetim kapsamındaki kamu idarelerinin, 4/1/2002 tarihli ve 4734 sayılı Kamu İhale Kanununun 62 nci maddesinin birinci fıkrasının (e) bendi </a:t>
            </a:r>
            <a:r>
              <a:rPr lang="tr-TR" dirty="0" smtClean="0">
                <a:hlinkClick r:id="rId2" action="ppaction://hlinkfile"/>
              </a:rPr>
              <a:t>(?)</a:t>
            </a:r>
            <a:r>
              <a:rPr lang="tr-TR" dirty="0" smtClean="0"/>
              <a:t> kapsamında olan işlerden </a:t>
            </a:r>
            <a:r>
              <a:rPr lang="tr-TR" dirty="0" smtClean="0">
                <a:solidFill>
                  <a:srgbClr val="FF0000"/>
                </a:solidFill>
              </a:rPr>
              <a:t>sürekli nitelikte </a:t>
            </a:r>
            <a:r>
              <a:rPr lang="tr-TR" dirty="0" smtClean="0"/>
              <a:t>olanlara ilişkin hizmet alımlarında, </a:t>
            </a:r>
            <a:r>
              <a:rPr lang="tr-TR" dirty="0" smtClean="0">
                <a:solidFill>
                  <a:srgbClr val="FF0000"/>
                </a:solidFill>
              </a:rPr>
              <a:t>yüklenme süresi üç yıl olup</a:t>
            </a:r>
            <a:r>
              <a:rPr lang="tr-TR" dirty="0" smtClean="0"/>
              <a:t>, işin niteliğinden veya süresinden kaynaklanan zorunlu hâllerde bu süre gerekçesi gösterilmek şartıyla üst yöneticinin onayıyla kısaltılabilir. (6552 ile getirilen yenilik)</a:t>
            </a:r>
          </a:p>
          <a:p>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pPr algn="ctr"/>
            <a:r>
              <a:rPr lang="tr-TR" sz="4400" b="1" i="1" dirty="0" smtClean="0"/>
              <a:t>Bütçelerden yardım yapılması</a:t>
            </a:r>
            <a:endParaRPr lang="tr-TR" sz="4400" b="1" dirty="0"/>
          </a:p>
        </p:txBody>
      </p:sp>
      <p:sp>
        <p:nvSpPr>
          <p:cNvPr id="3" name="2 İçerik Yer Tutucusu"/>
          <p:cNvSpPr>
            <a:spLocks noGrp="1"/>
          </p:cNvSpPr>
          <p:nvPr>
            <p:ph idx="1"/>
          </p:nvPr>
        </p:nvSpPr>
        <p:spPr/>
        <p:txBody>
          <a:bodyPr>
            <a:normAutofit fontScale="92500" lnSpcReduction="20000"/>
          </a:bodyPr>
          <a:lstStyle/>
          <a:p>
            <a:pPr>
              <a:buNone/>
            </a:pPr>
            <a:r>
              <a:rPr lang="tr-TR" b="1" dirty="0" smtClean="0"/>
              <a:t>	</a:t>
            </a:r>
            <a:r>
              <a:rPr lang="tr-TR" dirty="0" smtClean="0"/>
              <a:t>Gerçek veya tüzel kişilere kanuni dayanağı olmadan kamu kaynağı kullandırılamaz, yardımda bulunulamaz veya menfaat sağlanamaz. </a:t>
            </a:r>
          </a:p>
          <a:p>
            <a:pPr>
              <a:buNone/>
            </a:pPr>
            <a:endParaRPr lang="tr-TR" dirty="0" smtClean="0"/>
          </a:p>
          <a:p>
            <a:pPr>
              <a:buNone/>
            </a:pPr>
            <a:r>
              <a:rPr lang="tr-TR" dirty="0" smtClean="0"/>
              <a:t>	Ancak, genel yönetim kapsamındaki kamu idarelerinin bütçelerinde öngörülmüş olmak kaydıyla; kamu yararı gözetilerek dernek, vakıf, birlik, kurum, kuruluş, sandık ve benzeri teşekküllere yardım yapılabilir. </a:t>
            </a:r>
          </a:p>
          <a:p>
            <a:pPr>
              <a:buNone/>
            </a:pPr>
            <a:endParaRPr lang="tr-TR" dirty="0"/>
          </a:p>
          <a:p>
            <a:pPr>
              <a:buNone/>
            </a:pPr>
            <a:r>
              <a:rPr lang="tr-TR" dirty="0" smtClean="0"/>
              <a:t>	Bu </a:t>
            </a:r>
            <a:r>
              <a:rPr lang="tr-TR" dirty="0"/>
              <a:t>yardımların yapılması, kullanılması, izlenmesi, denetlenmesi ve kamuoyuna açıklanmasına ilişkin esas ve usuller Maliye Bakanlığınca </a:t>
            </a:r>
            <a:r>
              <a:rPr lang="tr-TR" dirty="0" smtClean="0"/>
              <a:t>hazırlanan ve </a:t>
            </a:r>
            <a:r>
              <a:rPr lang="tr-TR" dirty="0"/>
              <a:t>Bakanlar Kurulunca </a:t>
            </a:r>
            <a:r>
              <a:rPr lang="tr-TR" dirty="0" smtClean="0"/>
              <a:t>çıkarılan </a:t>
            </a:r>
            <a:r>
              <a:rPr lang="tr-TR" dirty="0"/>
              <a:t>yönetmelikle </a:t>
            </a:r>
            <a:r>
              <a:rPr lang="tr-TR" dirty="0" smtClean="0"/>
              <a:t>belirlenmiştir. </a:t>
            </a:r>
            <a:r>
              <a:rPr lang="tr-TR" dirty="0" smtClean="0">
                <a:hlinkClick r:id="rId2" action="ppaction://hlinkfile"/>
              </a:rPr>
              <a:t>(?)</a:t>
            </a:r>
            <a:endParaRPr lang="tr-TR" dirty="0" smtClean="0"/>
          </a:p>
          <a:p>
            <a:endParaRPr lang="tr-T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İDARE BÜTÇELERİ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smtClean="0"/>
              <a:t>Harcama Yapılması</a:t>
            </a:r>
            <a:endParaRPr lang="tr-TR" sz="4000" dirty="0"/>
          </a:p>
        </p:txBody>
      </p:sp>
    </p:spTree>
    <p:extLst>
      <p:ext uri="{BB962C8B-B14F-4D97-AF65-F5344CB8AC3E}">
        <p14:creationId xmlns:p14="http://schemas.microsoft.com/office/powerpoint/2010/main" val="23511812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400" b="1" i="1" dirty="0" smtClean="0"/>
              <a:t>Harcama yetkisi ve yetkilisi</a:t>
            </a:r>
            <a:endParaRPr lang="tr-TR" sz="4400" b="1" dirty="0"/>
          </a:p>
        </p:txBody>
      </p:sp>
      <p:sp>
        <p:nvSpPr>
          <p:cNvPr id="3" name="2 İçerik Yer Tutucusu"/>
          <p:cNvSpPr>
            <a:spLocks noGrp="1"/>
          </p:cNvSpPr>
          <p:nvPr>
            <p:ph idx="1"/>
          </p:nvPr>
        </p:nvSpPr>
        <p:spPr>
          <a:xfrm>
            <a:off x="457200" y="2132856"/>
            <a:ext cx="8229600" cy="4191744"/>
          </a:xfrm>
        </p:spPr>
        <p:txBody>
          <a:bodyPr>
            <a:normAutofit/>
          </a:bodyPr>
          <a:lstStyle/>
          <a:p>
            <a:pPr>
              <a:buFont typeface="Wingdings" pitchFamily="2" charset="2"/>
              <a:buChar char="Ø"/>
            </a:pPr>
            <a:r>
              <a:rPr lang="tr-TR" dirty="0" smtClean="0"/>
              <a:t>Bütçeyle ödenek tahsis edilen her bir harcama biriminin en üst yöneticisi harcama yetkilisidir.</a:t>
            </a:r>
          </a:p>
          <a:p>
            <a:pPr>
              <a:buNone/>
            </a:pPr>
            <a:endParaRPr lang="tr-TR" dirty="0" smtClean="0"/>
          </a:p>
          <a:p>
            <a:pPr>
              <a:buFont typeface="Wingdings" pitchFamily="2" charset="2"/>
              <a:buChar char="Ø"/>
            </a:pPr>
            <a:r>
              <a:rPr lang="tr-TR" dirty="0" smtClean="0"/>
              <a:t>Kanunların verdiği yetkiye istinaden yönetim kurulu, icra komitesi, komisyon ve benzeri kurul veya komite kararıyla yapılan harcamalarda, harcama yetkisinden doğan sorumluluk kurul, komite veya komisyona ait olur.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400" b="1" i="1" dirty="0" smtClean="0"/>
              <a:t>Harcama yetkisi ve yetkilisi</a:t>
            </a:r>
            <a:endParaRPr lang="tr-TR" sz="4400" b="1" dirty="0"/>
          </a:p>
        </p:txBody>
      </p:sp>
      <p:sp>
        <p:nvSpPr>
          <p:cNvPr id="3" name="2 İçerik Yer Tutucusu"/>
          <p:cNvSpPr>
            <a:spLocks noGrp="1"/>
          </p:cNvSpPr>
          <p:nvPr>
            <p:ph idx="1"/>
          </p:nvPr>
        </p:nvSpPr>
        <p:spPr>
          <a:xfrm>
            <a:off x="251520" y="1935480"/>
            <a:ext cx="8568952" cy="4589864"/>
          </a:xfrm>
        </p:spPr>
        <p:txBody>
          <a:bodyPr>
            <a:normAutofit lnSpcReduction="10000"/>
          </a:bodyPr>
          <a:lstStyle/>
          <a:p>
            <a:pPr>
              <a:buFont typeface="Wingdings" pitchFamily="2" charset="2"/>
              <a:buChar char="Ø"/>
            </a:pPr>
            <a:r>
              <a:rPr lang="tr-TR" dirty="0" smtClean="0"/>
              <a:t>Yükseköğretim Kurulu ile üniversiteler ve yüksek teknoloji enstitülerinde, harcama yetkilileri ödenek gönderme belgesiyle belirlenir. Bu idarelerde ödenek gönderme belgesi ile ödenek gönderilen birimler harcama birimi, </a:t>
            </a:r>
            <a:r>
              <a:rPr lang="tr-TR" dirty="0" smtClean="0">
                <a:hlinkClick r:id="rId2" action="ppaction://hlinkfile"/>
              </a:rPr>
              <a:t>(?)</a:t>
            </a:r>
            <a:r>
              <a:rPr lang="tr-TR" dirty="0" smtClean="0"/>
              <a:t> kendisine ödenek gönderilen birimin en üst yöneticisi ise harcama yetkilisidir. </a:t>
            </a:r>
          </a:p>
          <a:p>
            <a:pPr>
              <a:buFont typeface="Wingdings" pitchFamily="2" charset="2"/>
              <a:buChar char="Ø"/>
            </a:pPr>
            <a:endParaRPr lang="tr-TR" dirty="0">
              <a:solidFill>
                <a:srgbClr val="FF0000"/>
              </a:solidFill>
              <a:hlinkClick r:id="rId3" action="ppaction://hlinkfile"/>
            </a:endParaRPr>
          </a:p>
          <a:p>
            <a:pPr>
              <a:buFont typeface="Wingdings" pitchFamily="2" charset="2"/>
              <a:buChar char="Ø"/>
            </a:pPr>
            <a:r>
              <a:rPr lang="tr-TR" dirty="0" smtClean="0"/>
              <a:t>Bütçe ödeneklerinin ilgili birimlere dağılımının planlanması, ödenek gönderme belgesine bağlanması ve kullanılmasına ilişkin usul ve esaslar Maliye Bakanlığı tarafından belirlenmiştir. </a:t>
            </a:r>
            <a:r>
              <a:rPr lang="tr-TR" dirty="0" smtClean="0">
                <a:hlinkClick r:id="rId3" action="ppaction://hlinkfile"/>
              </a:rPr>
              <a:t>(?)</a:t>
            </a:r>
            <a:endParaRPr lang="tr-TR" dirty="0" smtClean="0"/>
          </a:p>
          <a:p>
            <a:pPr>
              <a:buFont typeface="Wingdings" pitchFamily="2" charset="2"/>
              <a:buChar char="Ø"/>
            </a:pPr>
            <a:endParaRPr lang="tr-TR" dirty="0" smtClean="0"/>
          </a:p>
          <a:p>
            <a:endParaRPr lang="tr-TR" dirty="0"/>
          </a:p>
        </p:txBody>
      </p:sp>
    </p:spTree>
    <p:extLst>
      <p:ext uri="{BB962C8B-B14F-4D97-AF65-F5344CB8AC3E}">
        <p14:creationId xmlns:p14="http://schemas.microsoft.com/office/powerpoint/2010/main" val="4540681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sz="4400" b="1" i="1" dirty="0" smtClean="0"/>
              <a:t>Harcama yetkisi ve yetkilisi</a:t>
            </a:r>
            <a:endParaRPr lang="tr-TR" sz="4400" dirty="0"/>
          </a:p>
        </p:txBody>
      </p:sp>
      <p:sp>
        <p:nvSpPr>
          <p:cNvPr id="3" name="2 İçerik Yer Tutucusu"/>
          <p:cNvSpPr>
            <a:spLocks noGrp="1"/>
          </p:cNvSpPr>
          <p:nvPr>
            <p:ph idx="1"/>
          </p:nvPr>
        </p:nvSpPr>
        <p:spPr>
          <a:ln>
            <a:solidFill>
              <a:srgbClr val="FF0000"/>
            </a:solidFill>
          </a:ln>
        </p:spPr>
        <p:txBody>
          <a:bodyPr>
            <a:normAutofit fontScale="92500"/>
          </a:bodyPr>
          <a:lstStyle/>
          <a:p>
            <a:pPr>
              <a:buFont typeface="Wingdings" pitchFamily="2" charset="2"/>
              <a:buChar char="Ø"/>
            </a:pPr>
            <a:r>
              <a:rPr lang="tr-TR" dirty="0" smtClean="0"/>
              <a:t>Genel yönetim kapsamındaki kamu idarelerinde; idareler, merkez ve merkez dışı birimler, görev unvanları itibarıyla </a:t>
            </a:r>
          </a:p>
          <a:p>
            <a:pPr lvl="1">
              <a:buFont typeface="Wingdings" pitchFamily="2" charset="2"/>
              <a:buChar char="Ø"/>
            </a:pPr>
            <a:r>
              <a:rPr lang="tr-TR" dirty="0" smtClean="0"/>
              <a:t>harcama yetkililerinin belirlenmesi,</a:t>
            </a:r>
          </a:p>
          <a:p>
            <a:pPr lvl="1">
              <a:buFont typeface="Wingdings" pitchFamily="2" charset="2"/>
              <a:buChar char="Ø"/>
            </a:pPr>
            <a:r>
              <a:rPr lang="tr-TR" dirty="0" smtClean="0"/>
              <a:t>harcama yetkisinin bir üst yönetim kademesinde birleştirilmesi,</a:t>
            </a:r>
          </a:p>
          <a:p>
            <a:pPr lvl="1">
              <a:buFont typeface="Wingdings" pitchFamily="2" charset="2"/>
              <a:buChar char="Ø"/>
            </a:pPr>
            <a:r>
              <a:rPr lang="tr-TR" dirty="0" smtClean="0"/>
              <a:t>Harcama yetkisinin devredilmesi,</a:t>
            </a:r>
          </a:p>
          <a:p>
            <a:pPr marL="393192" lvl="1" indent="0">
              <a:buNone/>
            </a:pPr>
            <a:r>
              <a:rPr lang="tr-TR" dirty="0" smtClean="0"/>
              <a:t>ne ilişkin usul ve esaslar Maliye Bakanlığınca çıkartılan 1 </a:t>
            </a:r>
            <a:r>
              <a:rPr lang="tr-TR" dirty="0" smtClean="0">
                <a:hlinkClick r:id="rId2" action="ppaction://hlinkfile"/>
              </a:rPr>
              <a:t>(?)</a:t>
            </a:r>
            <a:r>
              <a:rPr lang="tr-TR" dirty="0" smtClean="0"/>
              <a:t> ve 2 </a:t>
            </a:r>
            <a:r>
              <a:rPr lang="tr-TR" dirty="0" smtClean="0">
                <a:hlinkClick r:id="rId3" action="ppaction://hlinkfile"/>
              </a:rPr>
              <a:t>(?)</a:t>
            </a:r>
            <a:r>
              <a:rPr lang="tr-TR" dirty="0" smtClean="0"/>
              <a:t>sıra numaralı tebliğler ile belirlenmiştir.</a:t>
            </a:r>
          </a:p>
          <a:p>
            <a:pPr>
              <a:buFont typeface="Wingdings" pitchFamily="2" charset="2"/>
              <a:buChar char="Ø"/>
            </a:pPr>
            <a:endParaRPr lang="tr-TR" dirty="0" smtClean="0"/>
          </a:p>
          <a:p>
            <a:pPr>
              <a:buFont typeface="Wingdings" pitchFamily="2" charset="2"/>
              <a:buChar char="Ø"/>
            </a:pPr>
            <a:r>
              <a:rPr lang="tr-TR" dirty="0" smtClean="0"/>
              <a:t> Harcama yetkisinin devredilmesi, yetkiyi devredenin idarî sorumluluğunu ortadan kaldırmaz.</a:t>
            </a:r>
          </a:p>
          <a:p>
            <a:pPr>
              <a:buFont typeface="Wingdings" pitchFamily="2" charset="2"/>
              <a:buChar char="Ø"/>
            </a:pPr>
            <a:endParaRPr lang="tr-TR" dirty="0" smtClean="0"/>
          </a:p>
          <a:p>
            <a:pPr>
              <a:buFont typeface="Wingdings" pitchFamily="2" charset="2"/>
              <a:buChar char="Ø"/>
            </a:pPr>
            <a:endParaRPr lang="tr-TR" dirty="0" smtClean="0"/>
          </a:p>
          <a:p>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sz="4400" b="1" i="1" dirty="0" smtClean="0"/>
              <a:t>Harcama yetkisi ve yetkilisi</a:t>
            </a:r>
            <a:endParaRPr lang="tr-TR" sz="4400" dirty="0"/>
          </a:p>
        </p:txBody>
      </p:sp>
      <p:sp>
        <p:nvSpPr>
          <p:cNvPr id="3" name="2 İçerik Yer Tutucusu"/>
          <p:cNvSpPr>
            <a:spLocks noGrp="1"/>
          </p:cNvSpPr>
          <p:nvPr>
            <p:ph idx="1"/>
          </p:nvPr>
        </p:nvSpPr>
        <p:spPr>
          <a:ln>
            <a:solidFill>
              <a:srgbClr val="FF0000"/>
            </a:solidFill>
          </a:ln>
        </p:spPr>
        <p:txBody>
          <a:bodyPr>
            <a:normAutofit/>
          </a:bodyPr>
          <a:lstStyle/>
          <a:p>
            <a:pPr>
              <a:buFont typeface="Wingdings" pitchFamily="2" charset="2"/>
              <a:buChar char="Ø"/>
            </a:pPr>
            <a:r>
              <a:rPr lang="tr-TR" smtClean="0"/>
              <a:t> </a:t>
            </a:r>
            <a:r>
              <a:rPr lang="tr-TR" dirty="0" smtClean="0"/>
              <a:t>Harcama yetkilileri bütçede öngörülen ödenekleri kadar, ödenek gönderme belgesiyle kendisine ödenek verilen harcama yetkilileri ise tahsis edilen ödenek tutarında harcama yapabilir.</a:t>
            </a:r>
          </a:p>
          <a:p>
            <a:pPr>
              <a:buFont typeface="Wingdings" pitchFamily="2" charset="2"/>
              <a:buChar char="Ø"/>
            </a:pPr>
            <a:endParaRPr lang="tr-TR" dirty="0" smtClean="0"/>
          </a:p>
          <a:p>
            <a:pPr>
              <a:buFont typeface="Wingdings" pitchFamily="2" charset="2"/>
              <a:buChar char="Ø"/>
            </a:pPr>
            <a:r>
              <a:rPr lang="tr-TR" dirty="0" smtClean="0"/>
              <a:t>Harcama yetkilisinin kanuni izin, hastalık, geçici görev, disiplin cezası uygulaması, görevden uzaklaştırma ve benzeri nedenlerle geçici olarak görevinden ayrılması halinde ilgili harcama biriminin harcama yetkilisi vekaleten görevlendirilen kişidir.</a:t>
            </a:r>
          </a:p>
          <a:p>
            <a:pPr>
              <a:buFont typeface="Wingdings" pitchFamily="2" charset="2"/>
              <a:buChar char="Ø"/>
            </a:pPr>
            <a:endParaRPr lang="tr-TR" dirty="0" smtClean="0"/>
          </a:p>
          <a:p>
            <a:endParaRPr lang="tr-TR" dirty="0"/>
          </a:p>
        </p:txBody>
      </p:sp>
    </p:spTree>
    <p:extLst>
      <p:ext uri="{BB962C8B-B14F-4D97-AF65-F5344CB8AC3E}">
        <p14:creationId xmlns:p14="http://schemas.microsoft.com/office/powerpoint/2010/main" val="1730525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000" b="1" i="1" dirty="0" smtClean="0"/>
              <a:t>Harcama Yetkisinin Birleştirilmesi</a:t>
            </a:r>
            <a:endParaRPr lang="tr-TR" sz="4000" i="1" dirty="0"/>
          </a:p>
        </p:txBody>
      </p:sp>
      <p:sp>
        <p:nvSpPr>
          <p:cNvPr id="3" name="2 İçerik Yer Tutucusu"/>
          <p:cNvSpPr>
            <a:spLocks noGrp="1"/>
          </p:cNvSpPr>
          <p:nvPr>
            <p:ph idx="1"/>
          </p:nvPr>
        </p:nvSpPr>
        <p:spPr/>
        <p:txBody>
          <a:bodyPr>
            <a:normAutofit/>
          </a:bodyPr>
          <a:lstStyle/>
          <a:p>
            <a:r>
              <a:rPr lang="tr-TR" dirty="0" smtClean="0"/>
              <a:t>Teşkilat yapısında üst yönetici ile harcama birimleri arasında yönetim kademesi yer almak şartıyla, bütçeyle ödenek tahsis edilen harcama birimlerinin harcama yetkisi harcama türleri itibarıyla kısmen veya tamamen; </a:t>
            </a:r>
            <a:r>
              <a:rPr lang="tr-TR" b="1" dirty="0" smtClean="0"/>
              <a:t>merkezi yönetim kapsamındaki kamu idarelerinde Maliye Bakanlığının, </a:t>
            </a:r>
            <a:r>
              <a:rPr lang="tr-TR" dirty="0" smtClean="0">
                <a:solidFill>
                  <a:schemeClr val="bg1">
                    <a:lumMod val="75000"/>
                  </a:schemeClr>
                </a:solidFill>
              </a:rPr>
              <a:t>sosyal güvenlik kurumlarında ilgili bakanlığın, mahalli idarelerde ise İçişleri Bakanlığının </a:t>
            </a:r>
            <a:r>
              <a:rPr lang="tr-TR" dirty="0" smtClean="0"/>
              <a:t>uygun görüşü ve üst yöneticinin onayı ile bir üst yönetim kademesinde birleştirilebilir.</a:t>
            </a:r>
          </a:p>
          <a:p>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000" b="1" i="1" dirty="0" smtClean="0"/>
              <a:t>Harcama Yetkisinin Birleştirilmesi</a:t>
            </a:r>
            <a:endParaRPr lang="tr-TR" sz="4000" i="1" dirty="0"/>
          </a:p>
        </p:txBody>
      </p:sp>
      <p:sp>
        <p:nvSpPr>
          <p:cNvPr id="3" name="2 İçerik Yer Tutucusu"/>
          <p:cNvSpPr>
            <a:spLocks noGrp="1"/>
          </p:cNvSpPr>
          <p:nvPr>
            <p:ph idx="1"/>
          </p:nvPr>
        </p:nvSpPr>
        <p:spPr>
          <a:xfrm>
            <a:off x="457200" y="2132856"/>
            <a:ext cx="8229600" cy="3240360"/>
          </a:xfrm>
        </p:spPr>
        <p:txBody>
          <a:bodyPr>
            <a:normAutofit/>
          </a:bodyPr>
          <a:lstStyle/>
          <a:p>
            <a:r>
              <a:rPr lang="tr-TR" dirty="0" smtClean="0"/>
              <a:t>Uygun görüş talep yazılarında, harcama yetkisinin bir üst yönetim kademesinde birleştirilme gerekçesine ayrıntılı olarak yer verilir.</a:t>
            </a:r>
          </a:p>
          <a:p>
            <a:pPr marL="0" indent="0">
              <a:buNone/>
            </a:pPr>
            <a:endParaRPr lang="tr-TR" dirty="0" smtClean="0"/>
          </a:p>
          <a:p>
            <a:r>
              <a:rPr lang="tr-TR" dirty="0" smtClean="0"/>
              <a:t>Üst yönetici ve yardımcılarına harcama yetkisinin birleştirilmesi suretiyle harcama yetkisi verilemez.</a:t>
            </a:r>
            <a:endParaRPr lang="tr-TR" dirty="0"/>
          </a:p>
        </p:txBody>
      </p:sp>
    </p:spTree>
    <p:extLst>
      <p:ext uri="{BB962C8B-B14F-4D97-AF65-F5344CB8AC3E}">
        <p14:creationId xmlns:p14="http://schemas.microsoft.com/office/powerpoint/2010/main" val="9627513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000" b="1" i="1" dirty="0" smtClean="0"/>
              <a:t>Harcama Yetkisinin Devri </a:t>
            </a:r>
            <a:endParaRPr lang="tr-TR" sz="4000" i="1" dirty="0"/>
          </a:p>
        </p:txBody>
      </p:sp>
      <p:sp>
        <p:nvSpPr>
          <p:cNvPr id="3" name="2 İçerik Yer Tutucusu"/>
          <p:cNvSpPr>
            <a:spLocks noGrp="1"/>
          </p:cNvSpPr>
          <p:nvPr>
            <p:ph idx="1"/>
          </p:nvPr>
        </p:nvSpPr>
        <p:spPr>
          <a:xfrm>
            <a:off x="457200" y="2492896"/>
            <a:ext cx="8229600" cy="2880320"/>
          </a:xfrm>
        </p:spPr>
        <p:txBody>
          <a:bodyPr>
            <a:normAutofit/>
          </a:bodyPr>
          <a:lstStyle/>
          <a:p>
            <a:pPr>
              <a:buNone/>
            </a:pPr>
            <a:r>
              <a:rPr lang="tr-TR" dirty="0"/>
              <a:t>	</a:t>
            </a:r>
            <a:r>
              <a:rPr lang="tr-TR" sz="3200" dirty="0" smtClean="0"/>
              <a:t>Harcama yetkilileri, kamu hizmetlerinin </a:t>
            </a:r>
            <a:r>
              <a:rPr lang="tr-TR" sz="3200" b="1" i="1" dirty="0" smtClean="0"/>
              <a:t>etkili, ekonomik ve verimli </a:t>
            </a:r>
            <a:r>
              <a:rPr lang="tr-TR" sz="3200" dirty="0" smtClean="0"/>
              <a:t>bir şekilde sunulmasını sağlamak amacıyla harcama yetkisini devredebilirler</a:t>
            </a:r>
            <a:r>
              <a:rPr lang="tr-TR" dirty="0" smtClean="0"/>
              <a:t>.</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sz="4400" b="1" i="1" dirty="0" smtClean="0"/>
              <a:t>Kamu Maliyesi</a:t>
            </a:r>
            <a:endParaRPr lang="tr-TR" sz="4400" b="1" i="1" dirty="0"/>
          </a:p>
        </p:txBody>
      </p:sp>
      <p:sp>
        <p:nvSpPr>
          <p:cNvPr id="3" name="2 İçerik Yer Tutucusu"/>
          <p:cNvSpPr>
            <a:spLocks noGrp="1"/>
          </p:cNvSpPr>
          <p:nvPr>
            <p:ph idx="1"/>
          </p:nvPr>
        </p:nvSpPr>
        <p:spPr/>
        <p:txBody>
          <a:bodyPr/>
          <a:lstStyle/>
          <a:p>
            <a:pPr>
              <a:buNone/>
            </a:pPr>
            <a:r>
              <a:rPr lang="tr-TR" i="1" dirty="0" smtClean="0"/>
              <a:t>	G</a:t>
            </a:r>
            <a:r>
              <a:rPr lang="tr-TR" dirty="0" smtClean="0"/>
              <a:t>elirlerin toplanması, </a:t>
            </a:r>
          </a:p>
          <a:p>
            <a:pPr>
              <a:buNone/>
            </a:pPr>
            <a:r>
              <a:rPr lang="tr-TR" dirty="0" smtClean="0"/>
              <a:t>	Harcamaların yapılması, </a:t>
            </a:r>
          </a:p>
          <a:p>
            <a:pPr>
              <a:buNone/>
            </a:pPr>
            <a:r>
              <a:rPr lang="tr-TR" dirty="0" smtClean="0"/>
              <a:t>	Açıkların finansmanı, </a:t>
            </a:r>
          </a:p>
          <a:p>
            <a:pPr>
              <a:buNone/>
            </a:pPr>
            <a:r>
              <a:rPr lang="tr-TR" dirty="0" smtClean="0"/>
              <a:t>	Kamunun varlık ve borçları ile diğer yükümlülükleri, </a:t>
            </a:r>
          </a:p>
          <a:p>
            <a:pPr>
              <a:buNone/>
            </a:pPr>
            <a:r>
              <a:rPr lang="tr-TR" dirty="0" smtClean="0"/>
              <a:t>	nin yönetimini kapsar. </a:t>
            </a:r>
          </a:p>
          <a:p>
            <a:pPr>
              <a:buNone/>
            </a:pPr>
            <a:r>
              <a:rPr lang="tr-TR" dirty="0" smtClean="0"/>
              <a:t>	</a:t>
            </a:r>
          </a:p>
          <a:p>
            <a:pPr>
              <a:buNone/>
            </a:pPr>
            <a:r>
              <a:rPr lang="tr-TR" dirty="0" smtClean="0"/>
              <a:t>	Kamu idarelerinin görevleri, ilgili kanunlarında açık olarak belirlenir ve kaynakların dağıtımında esas alınır. </a:t>
            </a:r>
          </a:p>
          <a:p>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000" b="1" i="1" dirty="0" smtClean="0"/>
              <a:t>Harcama Yetkisinin Devri </a:t>
            </a:r>
            <a:endParaRPr lang="tr-TR" sz="4000" i="1"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Buna göre kamu idarelerinin;</a:t>
            </a:r>
          </a:p>
          <a:p>
            <a:pPr lvl="1">
              <a:buFont typeface="Wingdings" pitchFamily="2" charset="2"/>
              <a:buChar char="Ø"/>
            </a:pPr>
            <a:r>
              <a:rPr lang="tr-TR" dirty="0" smtClean="0"/>
              <a:t>Merkez teşkilatı harcama yetkilileri bu yetkilerini yardımcılarına, yardımcısı olmayanlar ise hiyerarşik olarak bir alt kademedeki yöneticilere,</a:t>
            </a:r>
          </a:p>
          <a:p>
            <a:pPr lvl="1">
              <a:buFont typeface="Wingdings" pitchFamily="2" charset="2"/>
              <a:buChar char="Ø"/>
            </a:pPr>
            <a:r>
              <a:rPr lang="tr-TR" dirty="0" smtClean="0"/>
              <a:t>Merkez dışı birimlerinde ise bölge müdürleri veya eşdeğer yetkililer, il müdürleri veya eşdeğer yetkililer ile nüfusu 50.000’i aşan ilçelerin ilçe müdürleri  veya eşdeğer yetkililer harcama yetkilerini yardımcılarına,</a:t>
            </a:r>
          </a:p>
          <a:p>
            <a:pPr lvl="1">
              <a:buFont typeface="Wingdings" pitchFamily="2" charset="2"/>
              <a:buChar char="Ø"/>
            </a:pPr>
            <a:r>
              <a:rPr lang="tr-TR" dirty="0" smtClean="0"/>
              <a:t>Belediye ve il özel idareleri ile bunlara bağlı idarelerin harcama yetkilileri bu yetkilerini yardımcılarına, yardımcısı olmayanlar ise hiyerarşik olarak bir alt kademedeki yöneticilere,</a:t>
            </a:r>
          </a:p>
          <a:p>
            <a:pPr lvl="1">
              <a:buFont typeface="Wingdings" pitchFamily="2" charset="2"/>
              <a:buChar char="Ø"/>
            </a:pPr>
            <a:r>
              <a:rPr lang="tr-TR" dirty="0" smtClean="0"/>
              <a:t>Mahalli idare birliklerinde birlik başkanı harcama yetkisini birlik genel sekreteri,  birlik müdürü veya birim amirlerine,</a:t>
            </a:r>
          </a:p>
          <a:p>
            <a:pPr>
              <a:buNone/>
            </a:pPr>
            <a:r>
              <a:rPr lang="tr-TR" dirty="0" smtClean="0"/>
              <a:t>	kısmen veya tamamen devredebilirler.</a:t>
            </a:r>
          </a:p>
          <a:p>
            <a:endParaRPr lang="tr-TR" dirty="0"/>
          </a:p>
        </p:txBody>
      </p:sp>
    </p:spTree>
    <p:extLst>
      <p:ext uri="{BB962C8B-B14F-4D97-AF65-F5344CB8AC3E}">
        <p14:creationId xmlns:p14="http://schemas.microsoft.com/office/powerpoint/2010/main" val="31973852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000" b="1" i="1" dirty="0" smtClean="0"/>
              <a:t>Harcama Yetkisinin Devri </a:t>
            </a:r>
            <a:endParaRPr lang="tr-TR" sz="4000" i="1" dirty="0"/>
          </a:p>
        </p:txBody>
      </p:sp>
      <p:sp>
        <p:nvSpPr>
          <p:cNvPr id="3" name="2 İçerik Yer Tutucusu"/>
          <p:cNvSpPr>
            <a:spLocks noGrp="1"/>
          </p:cNvSpPr>
          <p:nvPr>
            <p:ph idx="1"/>
          </p:nvPr>
        </p:nvSpPr>
        <p:spPr/>
        <p:txBody>
          <a:bodyPr>
            <a:normAutofit/>
          </a:bodyPr>
          <a:lstStyle/>
          <a:p>
            <a:pPr>
              <a:buNone/>
            </a:pPr>
            <a:r>
              <a:rPr lang="tr-TR" dirty="0" smtClean="0"/>
              <a:t>	</a:t>
            </a:r>
          </a:p>
          <a:p>
            <a:pPr>
              <a:buNone/>
            </a:pPr>
            <a:r>
              <a:rPr lang="tr-TR" dirty="0"/>
              <a:t>	</a:t>
            </a:r>
            <a:r>
              <a:rPr lang="tr-TR" sz="3200" dirty="0" smtClean="0"/>
              <a:t>Her bir harcama işlemi itibarıyla;</a:t>
            </a:r>
          </a:p>
          <a:p>
            <a:pPr lvl="1">
              <a:buFont typeface="Wingdings" pitchFamily="2" charset="2"/>
              <a:buChar char="Ø"/>
            </a:pPr>
            <a:r>
              <a:rPr lang="tr-TR" sz="3200" dirty="0" smtClean="0"/>
              <a:t>Mal ve hizmet alımlarında 250.000,TL yi, </a:t>
            </a:r>
          </a:p>
          <a:p>
            <a:pPr lvl="1">
              <a:buFont typeface="Wingdings" pitchFamily="2" charset="2"/>
              <a:buChar char="Ø"/>
            </a:pPr>
            <a:r>
              <a:rPr lang="tr-TR" sz="3200" dirty="0" smtClean="0"/>
              <a:t>Yapım işlerinde ise 1.000.000,00 TL </a:t>
            </a:r>
            <a:r>
              <a:rPr lang="tr-TR" sz="3200" dirty="0" err="1" smtClean="0"/>
              <a:t>yi</a:t>
            </a:r>
            <a:r>
              <a:rPr lang="tr-TR" sz="3200" dirty="0" smtClean="0"/>
              <a:t>,</a:t>
            </a:r>
          </a:p>
          <a:p>
            <a:pPr marL="393192" lvl="1" indent="0">
              <a:buNone/>
            </a:pPr>
            <a:r>
              <a:rPr lang="tr-TR" sz="3200" dirty="0" smtClean="0"/>
              <a:t>aşan harcamalara ilişkin harcama yetkisi </a:t>
            </a:r>
            <a:r>
              <a:rPr lang="tr-TR" sz="3200" dirty="0" smtClean="0">
                <a:solidFill>
                  <a:srgbClr val="FF0000"/>
                </a:solidFill>
              </a:rPr>
              <a:t>hiçbir şekilde devredilemez</a:t>
            </a:r>
            <a:r>
              <a:rPr lang="tr-TR" sz="3200" dirty="0" smtClean="0"/>
              <a:t>.</a:t>
            </a:r>
            <a:endParaRPr lang="tr-TR" sz="32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lstStyle/>
          <a:p>
            <a:pPr algn="ctr"/>
            <a:r>
              <a:rPr lang="tr-TR" sz="4000" b="1" i="1" dirty="0" smtClean="0"/>
              <a:t>Harcama Yetkisinin Devri </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b="1" i="1" dirty="0" smtClean="0"/>
              <a:t>Harcama yetkisi aşağıdaki şartlara uygun olarak devredilir:</a:t>
            </a:r>
          </a:p>
          <a:p>
            <a:pPr marL="393192" lvl="1" indent="0">
              <a:buNone/>
            </a:pPr>
            <a:r>
              <a:rPr lang="tr-TR" dirty="0" smtClean="0"/>
              <a:t>1- Yetki devri yazılı olmak zorundadır.</a:t>
            </a:r>
          </a:p>
          <a:p>
            <a:pPr marL="393192" lvl="1" indent="0">
              <a:buNone/>
            </a:pPr>
            <a:r>
              <a:rPr lang="tr-TR" dirty="0" smtClean="0"/>
              <a:t>2- Devredilen yetkinin sınırları açıkça belirlenmiş olmalıdır.</a:t>
            </a:r>
          </a:p>
          <a:p>
            <a:pPr marL="393192" lvl="1" indent="0">
              <a:buNone/>
            </a:pPr>
            <a:r>
              <a:rPr lang="tr-TR" dirty="0" smtClean="0"/>
              <a:t>3- Merkez teşkilatında harcama yetkisinin devri ve bu yetkinin geri alınması üst yöneticiye, mali hizmetler birimine ve muhasebe yetkilisine; merkez dışı birimlerde ise mali hizmetler birimine ve muhasebe yetkilisine yazılı olarak bildirilmelidir.</a:t>
            </a:r>
            <a:endParaRPr lang="tr-TR" dirty="0"/>
          </a:p>
        </p:txBody>
      </p:sp>
    </p:spTree>
    <p:extLst>
      <p:ext uri="{BB962C8B-B14F-4D97-AF65-F5344CB8AC3E}">
        <p14:creationId xmlns:p14="http://schemas.microsoft.com/office/powerpoint/2010/main" val="5853254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000" b="1" i="1" dirty="0" smtClean="0"/>
              <a:t>Harcama yetkilisi ve İhale yetkilisi </a:t>
            </a:r>
            <a:endParaRPr lang="tr-TR" sz="4000" dirty="0"/>
          </a:p>
        </p:txBody>
      </p:sp>
      <p:sp>
        <p:nvSpPr>
          <p:cNvPr id="3" name="2 İçerik Yer Tutucusu"/>
          <p:cNvSpPr>
            <a:spLocks noGrp="1"/>
          </p:cNvSpPr>
          <p:nvPr>
            <p:ph idx="1"/>
          </p:nvPr>
        </p:nvSpPr>
        <p:spPr/>
        <p:txBody>
          <a:bodyPr/>
          <a:lstStyle/>
          <a:p>
            <a:endParaRPr lang="tr-TR" dirty="0" smtClean="0"/>
          </a:p>
          <a:p>
            <a:pPr marL="360000" indent="0">
              <a:buNone/>
            </a:pPr>
            <a:r>
              <a:rPr lang="tr-TR" dirty="0" smtClean="0"/>
              <a:t>İhale yetkilisinin ilgili mevzuatında özel olarak belirlendiği haller dışında, </a:t>
            </a:r>
            <a:r>
              <a:rPr lang="tr-TR" b="1" i="1" dirty="0" smtClean="0"/>
              <a:t>harcama yetkilileri aynı zamanda ihale yetkilisidir.</a:t>
            </a:r>
          </a:p>
          <a:p>
            <a:pPr marL="0" indent="0">
              <a:buNone/>
            </a:pPr>
            <a:endParaRPr lang="tr-T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3600" b="1" i="1" dirty="0" smtClean="0"/>
              <a:t>Harcama Yetkilisinin İhale Yetkisini devri</a:t>
            </a:r>
            <a:endParaRPr lang="tr-TR" sz="3600" b="1" i="1" dirty="0"/>
          </a:p>
        </p:txBody>
      </p:sp>
      <p:sp>
        <p:nvSpPr>
          <p:cNvPr id="3" name="2 İçerik Yer Tutucusu"/>
          <p:cNvSpPr>
            <a:spLocks noGrp="1"/>
          </p:cNvSpPr>
          <p:nvPr>
            <p:ph idx="1"/>
          </p:nvPr>
        </p:nvSpPr>
        <p:spPr/>
        <p:txBody>
          <a:bodyPr>
            <a:normAutofit fontScale="92500"/>
          </a:bodyPr>
          <a:lstStyle/>
          <a:p>
            <a:pPr>
              <a:buFont typeface="Wingdings" pitchFamily="2" charset="2"/>
              <a:buChar char="Ø"/>
            </a:pPr>
            <a:r>
              <a:rPr lang="tr-TR" dirty="0" smtClean="0"/>
              <a:t>Harcama yetkilileri, ilgili mevzuatı uyarınca ihale usulleriyle yapılacak mal ve hizmet alımları ile yapım işlerinin ihale işlemlerine ilişkin olarak, </a:t>
            </a:r>
            <a:r>
              <a:rPr lang="tr-TR" dirty="0" smtClean="0">
                <a:solidFill>
                  <a:srgbClr val="FF0000"/>
                </a:solidFill>
              </a:rPr>
              <a:t>ihale yetkisiyle sınırlı olmak üzere</a:t>
            </a:r>
            <a:r>
              <a:rPr lang="tr-TR" dirty="0" smtClean="0"/>
              <a:t> harcama yetkilerini, üst yöneticiden onay almak suretiyle, idarenin destek hizmetlerini yürüten birim yöneticilerine devredebilirler.</a:t>
            </a:r>
          </a:p>
          <a:p>
            <a:pPr>
              <a:buFont typeface="Wingdings" pitchFamily="2" charset="2"/>
              <a:buChar char="Ø"/>
            </a:pPr>
            <a:endParaRPr lang="tr-TR" dirty="0" smtClean="0"/>
          </a:p>
          <a:p>
            <a:pPr>
              <a:buFont typeface="Wingdings" pitchFamily="2" charset="2"/>
              <a:buChar char="Ø"/>
            </a:pPr>
            <a:r>
              <a:rPr lang="tr-TR" dirty="0" smtClean="0"/>
              <a:t>Bu durumda, ihale onay belgesinin düzenlenmesinden sözleşmenin imzalanmasına kadar geçen süreçteki tüm ihale işlemlerine ilişkin ihale yetkisi destek hizmetleri birim yöneticisi tarafından kullanılır.</a:t>
            </a:r>
            <a:endParaRPr lang="tr-T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3600" b="1" i="1" dirty="0" smtClean="0"/>
              <a:t>Harcama Yetkilisinin İhale Yetkisini devri</a:t>
            </a:r>
            <a:endParaRPr lang="tr-TR" sz="3600" b="1" i="1" dirty="0"/>
          </a:p>
        </p:txBody>
      </p:sp>
      <p:sp>
        <p:nvSpPr>
          <p:cNvPr id="3" name="2 İçerik Yer Tutucusu"/>
          <p:cNvSpPr>
            <a:spLocks noGrp="1"/>
          </p:cNvSpPr>
          <p:nvPr>
            <p:ph idx="1"/>
          </p:nvPr>
        </p:nvSpPr>
        <p:spPr/>
        <p:txBody>
          <a:bodyPr>
            <a:normAutofit/>
          </a:bodyPr>
          <a:lstStyle/>
          <a:p>
            <a:pPr>
              <a:buFont typeface="Wingdings" pitchFamily="2" charset="2"/>
              <a:buChar char="Ø"/>
            </a:pPr>
            <a:r>
              <a:rPr lang="tr-TR" dirty="0" smtClean="0"/>
              <a:t>İşin yaklaşık maliyetinin belirlenmesi ve teknik şartnamenin hazırlanması gibi ihale öncesi işlemler; ilgili harcama birimi, destek hizmetleri birimi veya idarenin diğer birimleri tarafından hazırlanabilir.</a:t>
            </a:r>
          </a:p>
          <a:p>
            <a:pPr>
              <a:buFont typeface="Wingdings" pitchFamily="2" charset="2"/>
              <a:buChar char="Ø"/>
            </a:pPr>
            <a:endParaRPr lang="tr-TR" dirty="0" smtClean="0"/>
          </a:p>
          <a:p>
            <a:pPr>
              <a:buFont typeface="Wingdings" pitchFamily="2" charset="2"/>
              <a:buChar char="Ø"/>
            </a:pPr>
            <a:r>
              <a:rPr lang="tr-TR" dirty="0" smtClean="0"/>
              <a:t>Üst yöneticiden alınacak onay, harcama birimleri tarafından ayrı ayrı alınabileceği gibi, harcama birimlerinin talebi üzerine Strateji Geliştirme Daire Başkanlığı tarafından da alınabilir.</a:t>
            </a:r>
          </a:p>
          <a:p>
            <a:pPr>
              <a:buFont typeface="Wingdings" pitchFamily="2" charset="2"/>
              <a:buChar char="Ø"/>
            </a:pPr>
            <a:endParaRPr lang="tr-TR" dirty="0" smtClean="0"/>
          </a:p>
          <a:p>
            <a:endParaRPr lang="tr-TR" dirty="0"/>
          </a:p>
        </p:txBody>
      </p:sp>
    </p:spTree>
    <p:extLst>
      <p:ext uri="{BB962C8B-B14F-4D97-AF65-F5344CB8AC3E}">
        <p14:creationId xmlns:p14="http://schemas.microsoft.com/office/powerpoint/2010/main" val="14405737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3600" b="1" i="1" dirty="0" smtClean="0"/>
              <a:t>Harcama Yetkilisinin İhale Yetkisini devri</a:t>
            </a:r>
            <a:endParaRPr lang="tr-TR" sz="3600" dirty="0"/>
          </a:p>
        </p:txBody>
      </p:sp>
      <p:sp>
        <p:nvSpPr>
          <p:cNvPr id="3" name="2 İçerik Yer Tutucusu"/>
          <p:cNvSpPr>
            <a:spLocks noGrp="1"/>
          </p:cNvSpPr>
          <p:nvPr>
            <p:ph idx="1"/>
          </p:nvPr>
        </p:nvSpPr>
        <p:spPr/>
        <p:txBody>
          <a:bodyPr>
            <a:normAutofit fontScale="92500"/>
          </a:bodyPr>
          <a:lstStyle/>
          <a:p>
            <a:pPr>
              <a:buFont typeface="Wingdings" pitchFamily="2" charset="2"/>
              <a:buChar char="Ø"/>
            </a:pPr>
            <a:r>
              <a:rPr lang="tr-TR" dirty="0" smtClean="0"/>
              <a:t>Üst Yöneticiden alınacak onaylarda, ödeme emri belgesini düzenleme görevinin harcama birimi veya destek hizmetleri biriminden hangisi tarafından yürütüleceği hususu da belirtilir.</a:t>
            </a:r>
          </a:p>
          <a:p>
            <a:pPr marL="0" indent="0">
              <a:buNone/>
            </a:pPr>
            <a:r>
              <a:rPr lang="tr-TR" dirty="0" smtClean="0"/>
              <a:t> </a:t>
            </a:r>
          </a:p>
          <a:p>
            <a:pPr>
              <a:buFont typeface="Wingdings" pitchFamily="2" charset="2"/>
              <a:buChar char="Ø"/>
            </a:pPr>
            <a:r>
              <a:rPr lang="tr-TR" dirty="0" smtClean="0"/>
              <a:t>Ödeme emri belgesini düzenleyecek gerçekleştirme görevlisinin destek hizmetleri biriminden olması halinde, bu görevli veya görevliler, destek hizmetleri birimi yöneticisi tarafından kendisi veya yardımcısı veya bunlara hiyerarşik olarak en yakın yönetim kademesinde bulunan kişi veya kişiler arasından belirlenir.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3600" b="1" i="1" dirty="0" smtClean="0"/>
              <a:t>Harcama Yetkilisinin İhale Yetkisini devri</a:t>
            </a:r>
            <a:endParaRPr lang="tr-TR" sz="3600" dirty="0"/>
          </a:p>
        </p:txBody>
      </p:sp>
      <p:sp>
        <p:nvSpPr>
          <p:cNvPr id="3" name="2 İçerik Yer Tutucusu"/>
          <p:cNvSpPr>
            <a:spLocks noGrp="1"/>
          </p:cNvSpPr>
          <p:nvPr>
            <p:ph idx="1"/>
          </p:nvPr>
        </p:nvSpPr>
        <p:spPr>
          <a:xfrm>
            <a:off x="457200" y="1916832"/>
            <a:ext cx="8229600" cy="4407768"/>
          </a:xfrm>
        </p:spPr>
        <p:txBody>
          <a:bodyPr>
            <a:normAutofit fontScale="92500"/>
          </a:bodyPr>
          <a:lstStyle/>
          <a:p>
            <a:pPr>
              <a:buFont typeface="Wingdings" pitchFamily="2" charset="2"/>
              <a:buChar char="Ø"/>
            </a:pPr>
            <a:r>
              <a:rPr lang="tr-TR" dirty="0" smtClean="0"/>
              <a:t>Destek hizmetleri birimleri tarafından diğer harcama birimleri adına harcamaların gerçekleştirilmesi halinde; harcama talimatı/onay belgesi destek hizmetleri birimine gönderilerek mali işlemlerin destek hizmetleri birimi tarafından yapılması sağlanır.</a:t>
            </a:r>
          </a:p>
          <a:p>
            <a:pPr marL="0" indent="0">
              <a:buNone/>
            </a:pPr>
            <a:endParaRPr lang="tr-TR" dirty="0" smtClean="0"/>
          </a:p>
          <a:p>
            <a:pPr>
              <a:buFont typeface="Wingdings" pitchFamily="2" charset="2"/>
              <a:buChar char="Ø"/>
            </a:pPr>
            <a:r>
              <a:rPr lang="tr-TR" dirty="0" smtClean="0"/>
              <a:t> Harcama işlemleri, üst yöneticiden alınan onayda belirtilen usul ve esaslar çerçevesinde tespit edilen ödeme emri belgesini düzenlemekle görevli gerçekleştirme görevlisi tarafından ödeme emrine bağlanarak imzalanmak üzere ilgili birimin harcama yetkilisine sunulur.</a:t>
            </a:r>
            <a:endParaRPr lang="tr-TR" dirty="0"/>
          </a:p>
        </p:txBody>
      </p:sp>
    </p:spTree>
    <p:extLst>
      <p:ext uri="{BB962C8B-B14F-4D97-AF65-F5344CB8AC3E}">
        <p14:creationId xmlns:p14="http://schemas.microsoft.com/office/powerpoint/2010/main" val="120108729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3600" b="1" i="1" dirty="0" smtClean="0"/>
              <a:t>Harcama Yetkilisinin İhale Yetkisini devri</a:t>
            </a:r>
            <a:endParaRPr lang="tr-TR" sz="3600" dirty="0"/>
          </a:p>
        </p:txBody>
      </p:sp>
      <p:sp>
        <p:nvSpPr>
          <p:cNvPr id="3" name="2 İçerik Yer Tutucusu"/>
          <p:cNvSpPr>
            <a:spLocks noGrp="1"/>
          </p:cNvSpPr>
          <p:nvPr>
            <p:ph idx="1"/>
          </p:nvPr>
        </p:nvSpPr>
        <p:spPr>
          <a:xfrm>
            <a:off x="457200" y="2060848"/>
            <a:ext cx="8229600" cy="3816424"/>
          </a:xfrm>
        </p:spPr>
        <p:txBody>
          <a:bodyPr>
            <a:normAutofit/>
          </a:bodyPr>
          <a:lstStyle/>
          <a:p>
            <a:pPr>
              <a:buFont typeface="Wingdings" pitchFamily="2" charset="2"/>
              <a:buChar char="Ø"/>
            </a:pPr>
            <a:r>
              <a:rPr lang="tr-TR" dirty="0" smtClean="0"/>
              <a:t>5018 sayılı Kanunun 32 nci maddesinde, harcama talimatlarında gerçekleştirmeyle görevli olanlara ilişkin bilgilere de yer verileceği belirtilmiştir. Gerçekleştirme işlemleri destek hizmetleri birimi tarafından yapılan mali işlemlerde, harcama talimatlarında iş ve işlemlerin destek hizmetleri birimi personeli tarafından yürütüleceğinin belirtilmesi yeterli bulunmaktadır. </a:t>
            </a:r>
            <a:endParaRPr lang="tr-TR" dirty="0" smtClean="0">
              <a:solidFill>
                <a:srgbClr val="FF0000"/>
              </a:solidFill>
            </a:endParaRPr>
          </a:p>
          <a:p>
            <a:endParaRPr lang="tr-TR" dirty="0"/>
          </a:p>
        </p:txBody>
      </p:sp>
    </p:spTree>
    <p:extLst>
      <p:ext uri="{BB962C8B-B14F-4D97-AF65-F5344CB8AC3E}">
        <p14:creationId xmlns:p14="http://schemas.microsoft.com/office/powerpoint/2010/main" val="12010872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000" b="1" i="1" dirty="0" smtClean="0"/>
              <a:t>Harcama talimatı </a:t>
            </a:r>
            <a:endParaRPr lang="tr-TR" sz="4000" b="1"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dirty="0" smtClean="0"/>
              <a:t>Bütçelerden harcama yapılabilmesi, harcama yetkilisinin harcama talimatı vermesiyle mümkündür. </a:t>
            </a:r>
          </a:p>
          <a:p>
            <a:pPr>
              <a:buFont typeface="Wingdings" pitchFamily="2" charset="2"/>
              <a:buChar char="Ø"/>
            </a:pPr>
            <a:r>
              <a:rPr lang="tr-TR" dirty="0" smtClean="0"/>
              <a:t>Harcama talimatlarında;</a:t>
            </a:r>
          </a:p>
          <a:p>
            <a:pPr>
              <a:buNone/>
            </a:pPr>
            <a:endParaRPr lang="tr-TR" dirty="0" smtClean="0"/>
          </a:p>
          <a:p>
            <a:pPr lvl="1">
              <a:buFont typeface="Wingdings" pitchFamily="2" charset="2"/>
              <a:buChar char="Ø"/>
            </a:pPr>
            <a:r>
              <a:rPr lang="tr-TR" dirty="0" smtClean="0"/>
              <a:t>Hizmet gerekçesi,</a:t>
            </a:r>
          </a:p>
          <a:p>
            <a:pPr lvl="1">
              <a:buFont typeface="Wingdings" pitchFamily="2" charset="2"/>
              <a:buChar char="Ø"/>
            </a:pPr>
            <a:r>
              <a:rPr lang="tr-TR" dirty="0" smtClean="0"/>
              <a:t>Yapılacak işin konusu</a:t>
            </a:r>
          </a:p>
          <a:p>
            <a:pPr lvl="1">
              <a:buFont typeface="Wingdings" pitchFamily="2" charset="2"/>
              <a:buChar char="Ø"/>
            </a:pPr>
            <a:r>
              <a:rPr lang="tr-TR" dirty="0" smtClean="0"/>
              <a:t>Yapılacak işin tutarı,</a:t>
            </a:r>
          </a:p>
          <a:p>
            <a:pPr lvl="1">
              <a:buFont typeface="Wingdings" pitchFamily="2" charset="2"/>
              <a:buChar char="Ø"/>
            </a:pPr>
            <a:r>
              <a:rPr lang="tr-TR" dirty="0" smtClean="0"/>
              <a:t>Yapılacak işin süresi,</a:t>
            </a:r>
          </a:p>
          <a:p>
            <a:pPr lvl="1">
              <a:buFont typeface="Wingdings" pitchFamily="2" charset="2"/>
              <a:buChar char="Ø"/>
            </a:pPr>
            <a:r>
              <a:rPr lang="tr-TR" dirty="0" smtClean="0"/>
              <a:t>Yapılacak iş için kullanılabilir ödenek</a:t>
            </a:r>
          </a:p>
          <a:p>
            <a:pPr lvl="1">
              <a:buFont typeface="Wingdings" pitchFamily="2" charset="2"/>
              <a:buChar char="Ø"/>
            </a:pPr>
            <a:r>
              <a:rPr lang="tr-TR" dirty="0" smtClean="0"/>
              <a:t>Yapılacak işin gerçekleştirme usulü,</a:t>
            </a:r>
          </a:p>
          <a:p>
            <a:pPr lvl="1">
              <a:buFont typeface="Wingdings" pitchFamily="2" charset="2"/>
              <a:buChar char="Ø"/>
            </a:pPr>
            <a:r>
              <a:rPr lang="tr-TR" dirty="0" smtClean="0"/>
              <a:t>Yapılacak işi gerçekleştirmekle görevli olanlar,</a:t>
            </a:r>
          </a:p>
          <a:p>
            <a:pPr lvl="1">
              <a:buNone/>
            </a:pPr>
            <a:endParaRPr lang="tr-TR" dirty="0" smtClean="0"/>
          </a:p>
          <a:p>
            <a:pPr lvl="1">
              <a:buNone/>
            </a:pPr>
            <a:r>
              <a:rPr lang="tr-TR" dirty="0" smtClean="0"/>
              <a:t>belirtilir. </a:t>
            </a:r>
          </a:p>
          <a:p>
            <a:pPr>
              <a:buNone/>
            </a:pPr>
            <a:r>
              <a:rPr lang="tr-TR" dirty="0" smtClean="0"/>
              <a:t>  </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i="1" dirty="0" smtClean="0"/>
              <a:t>Hazine Birliği</a:t>
            </a:r>
            <a:endParaRPr lang="tr-TR" sz="4400" b="1" dirty="0"/>
          </a:p>
        </p:txBody>
      </p:sp>
      <p:sp>
        <p:nvSpPr>
          <p:cNvPr id="3" name="2 İçerik Yer Tutucusu"/>
          <p:cNvSpPr>
            <a:spLocks noGrp="1"/>
          </p:cNvSpPr>
          <p:nvPr>
            <p:ph idx="1"/>
          </p:nvPr>
        </p:nvSpPr>
        <p:spPr/>
        <p:txBody>
          <a:bodyPr/>
          <a:lstStyle/>
          <a:p>
            <a:r>
              <a:rPr lang="tr-TR" dirty="0" smtClean="0"/>
              <a:t>Merkezî yönetim kapsamındaki kamu idarelerinin gelir, gider, tahsilat, ödeme, nakit planlaması ve borç yönetimi Hazine birliğini sağlayacak şekilde yürütülür. </a:t>
            </a:r>
          </a:p>
          <a:p>
            <a:endParaRPr lang="tr-TR" dirty="0" smtClean="0"/>
          </a:p>
          <a:p>
            <a:r>
              <a:rPr lang="tr-TR" dirty="0" smtClean="0"/>
              <a:t>(I) sayılı cetvelde yer alan kamu idarelerinin tüm gelirleri Hazine veznelerine girer, giderleri bu veznelerden ödenir. Bu idareler özel vezne açamaz.</a:t>
            </a:r>
          </a:p>
          <a:p>
            <a:endParaRPr lang="tr-TR" dirty="0" smtClean="0"/>
          </a:p>
          <a:p>
            <a:r>
              <a:rPr lang="tr-TR" dirty="0" smtClean="0"/>
              <a:t>(II) Sayılı cetvelde yer alan Kamu idareleri Vezne işlemlerini kendileri yerine getirir</a:t>
            </a:r>
          </a:p>
          <a:p>
            <a:endParaRPr lang="tr-T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000" b="1" i="1" dirty="0" smtClean="0"/>
              <a:t>Harcama Yetkililerinin Sorumluluğu </a:t>
            </a:r>
            <a:endParaRPr lang="tr-TR" sz="4000" b="1" dirty="0"/>
          </a:p>
        </p:txBody>
      </p:sp>
      <p:sp>
        <p:nvSpPr>
          <p:cNvPr id="3" name="2 İçerik Yer Tutucusu"/>
          <p:cNvSpPr>
            <a:spLocks noGrp="1"/>
          </p:cNvSpPr>
          <p:nvPr>
            <p:ph idx="1"/>
          </p:nvPr>
        </p:nvSpPr>
        <p:spPr>
          <a:xfrm>
            <a:off x="457200" y="2204864"/>
            <a:ext cx="8229600" cy="3528392"/>
          </a:xfrm>
        </p:spPr>
        <p:txBody>
          <a:bodyPr>
            <a:normAutofit/>
          </a:bodyPr>
          <a:lstStyle/>
          <a:p>
            <a:pPr marL="360000" indent="0">
              <a:buNone/>
            </a:pPr>
            <a:r>
              <a:rPr lang="tr-TR" dirty="0" smtClean="0"/>
              <a:t>Harcama yetkilileri; </a:t>
            </a:r>
            <a:r>
              <a:rPr lang="tr-TR" dirty="0"/>
              <a:t>harcama talimatlarının bütçe ilke ve esaslarına, kanun, tüzük ve yönetmelikler ile diğer mevzuata uygun olmasından, ödeneklerin etkili, ekonomik ve verimli kullanılmasından ve </a:t>
            </a:r>
            <a:r>
              <a:rPr lang="tr-TR" dirty="0" smtClean="0"/>
              <a:t>5018 sayılı Kanun </a:t>
            </a:r>
            <a:r>
              <a:rPr lang="tr-TR" dirty="0"/>
              <a:t>çerçevesinde yapmaları gereken diğer işlemlerden sorumludur.  </a:t>
            </a:r>
          </a:p>
        </p:txBody>
      </p:sp>
    </p:spTree>
    <p:extLst>
      <p:ext uri="{BB962C8B-B14F-4D97-AF65-F5344CB8AC3E}">
        <p14:creationId xmlns:p14="http://schemas.microsoft.com/office/powerpoint/2010/main" val="9593348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4000" b="1" i="1" dirty="0" smtClean="0"/>
              <a:t>Harcama Yetkililerinin Sorumluluğu </a:t>
            </a:r>
            <a:endParaRPr lang="tr-TR" sz="4000" b="1" dirty="0"/>
          </a:p>
        </p:txBody>
      </p:sp>
      <p:sp>
        <p:nvSpPr>
          <p:cNvPr id="3" name="2 İçerik Yer Tutucusu"/>
          <p:cNvSpPr>
            <a:spLocks noGrp="1"/>
          </p:cNvSpPr>
          <p:nvPr>
            <p:ph idx="1"/>
          </p:nvPr>
        </p:nvSpPr>
        <p:spPr>
          <a:xfrm>
            <a:off x="457200" y="2060848"/>
            <a:ext cx="8229600" cy="4392488"/>
          </a:xfrm>
        </p:spPr>
        <p:txBody>
          <a:bodyPr>
            <a:normAutofit/>
          </a:bodyPr>
          <a:lstStyle/>
          <a:p>
            <a:pPr marL="360000" indent="0">
              <a:buNone/>
            </a:pPr>
            <a:r>
              <a:rPr lang="tr-TR" dirty="0" smtClean="0"/>
              <a:t>14.06.2007 tarihli Sayıştay Genel Kurulu Kararında Harcama yetkilileri sorumluluğu ile ilgili değerlendirmeler. </a:t>
            </a:r>
            <a:r>
              <a:rPr lang="tr-TR" dirty="0" smtClean="0">
                <a:hlinkClick r:id="rId2" action="ppaction://hlinkfile"/>
              </a:rPr>
              <a:t>(?)</a:t>
            </a:r>
            <a:endParaRPr lang="tr-TR" dirty="0"/>
          </a:p>
        </p:txBody>
      </p:sp>
    </p:spTree>
    <p:extLst>
      <p:ext uri="{BB962C8B-B14F-4D97-AF65-F5344CB8AC3E}">
        <p14:creationId xmlns:p14="http://schemas.microsoft.com/office/powerpoint/2010/main" val="296855690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smtClean="0"/>
              <a:t>Giderin gerçekleştirilmesi</a:t>
            </a:r>
            <a:endParaRPr lang="tr-TR" sz="4400" b="1" dirty="0"/>
          </a:p>
        </p:txBody>
      </p:sp>
      <p:sp>
        <p:nvSpPr>
          <p:cNvPr id="3" name="2 İçerik Yer Tutucusu"/>
          <p:cNvSpPr>
            <a:spLocks noGrp="1"/>
          </p:cNvSpPr>
          <p:nvPr>
            <p:ph idx="1"/>
          </p:nvPr>
        </p:nvSpPr>
        <p:spPr>
          <a:xfrm>
            <a:off x="457200" y="1772816"/>
            <a:ext cx="8229600" cy="4551784"/>
          </a:xfrm>
        </p:spPr>
        <p:txBody>
          <a:bodyPr>
            <a:normAutofit/>
          </a:bodyPr>
          <a:lstStyle/>
          <a:p>
            <a:pPr>
              <a:buFont typeface="Wingdings" pitchFamily="2" charset="2"/>
              <a:buChar char="Ø"/>
            </a:pPr>
            <a:r>
              <a:rPr lang="tr-TR" dirty="0" smtClean="0"/>
              <a:t>Bütçelerden bir giderin yapılabilmesi için iş, mal veya hizmetin belirlenmiş usul ve esaslara uygun olarak alındığının veya gerçekleştirildiğinin, görevlendirilmiş kişi veya komisyonlarca onaylanması ve gerçekleştirme belgelerinin düzenlenmiş olması gerekir.</a:t>
            </a:r>
          </a:p>
          <a:p>
            <a:pPr marL="0" indent="0">
              <a:buNone/>
            </a:pPr>
            <a:endParaRPr lang="tr-TR" dirty="0" smtClean="0"/>
          </a:p>
          <a:p>
            <a:pPr>
              <a:buFont typeface="Wingdings" pitchFamily="2" charset="2"/>
              <a:buChar char="Ø"/>
            </a:pPr>
            <a:r>
              <a:rPr lang="tr-TR" dirty="0" smtClean="0"/>
              <a:t>Giderlerin gerçekleştirilmesi; harcama yetkililerince belirlenen görevli tarafından düzenlenen ödeme emri belgesinin harcama yetkilisince imzalanması ve tutarın hak sahibine ödenmesiyle tamamlanır. </a:t>
            </a:r>
            <a:endParaRPr lang="tr-TR" dirty="0" smtClean="0">
              <a:solidFill>
                <a:srgbClr val="FF0000"/>
              </a:solidFill>
            </a:endParaRPr>
          </a:p>
          <a:p>
            <a:pPr>
              <a:buFont typeface="Wingdings" pitchFamily="2" charset="2"/>
              <a:buChar char="Ø"/>
            </a:pPr>
            <a:endParaRPr lang="tr-TR" dirty="0" smtClean="0"/>
          </a:p>
          <a:p>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smtClean="0"/>
              <a:t>Giderin gerçekleştirilmesi</a:t>
            </a:r>
            <a:endParaRPr lang="tr-TR" sz="4400" b="1" dirty="0"/>
          </a:p>
        </p:txBody>
      </p:sp>
      <p:sp>
        <p:nvSpPr>
          <p:cNvPr id="3" name="2 İçerik Yer Tutucusu"/>
          <p:cNvSpPr>
            <a:spLocks noGrp="1"/>
          </p:cNvSpPr>
          <p:nvPr>
            <p:ph idx="1"/>
          </p:nvPr>
        </p:nvSpPr>
        <p:spPr/>
        <p:txBody>
          <a:bodyPr>
            <a:normAutofit lnSpcReduction="10000"/>
          </a:bodyPr>
          <a:lstStyle/>
          <a:p>
            <a:pPr>
              <a:buFont typeface="Wingdings" pitchFamily="2" charset="2"/>
              <a:buChar char="Ø"/>
            </a:pPr>
            <a:r>
              <a:rPr lang="tr-TR" dirty="0"/>
              <a:t> Gerçekleştirme görevlileri, harcama talimatı üzerine</a:t>
            </a:r>
            <a:r>
              <a:rPr lang="tr-TR" dirty="0" smtClean="0"/>
              <a:t>;</a:t>
            </a:r>
          </a:p>
          <a:p>
            <a:pPr marL="0" indent="0">
              <a:buNone/>
            </a:pPr>
            <a:endParaRPr lang="tr-TR" dirty="0" smtClean="0"/>
          </a:p>
          <a:p>
            <a:pPr lvl="1">
              <a:buFont typeface="Wingdings" pitchFamily="2" charset="2"/>
              <a:buChar char="ü"/>
            </a:pPr>
            <a:r>
              <a:rPr lang="tr-TR" dirty="0" smtClean="0"/>
              <a:t>işin </a:t>
            </a:r>
            <a:r>
              <a:rPr lang="tr-TR" dirty="0"/>
              <a:t>yaptırılması</a:t>
            </a:r>
            <a:r>
              <a:rPr lang="tr-TR" dirty="0" smtClean="0"/>
              <a:t>,</a:t>
            </a:r>
          </a:p>
          <a:p>
            <a:pPr lvl="1">
              <a:buFont typeface="Wingdings" pitchFamily="2" charset="2"/>
              <a:buChar char="ü"/>
            </a:pPr>
            <a:r>
              <a:rPr lang="tr-TR" dirty="0" smtClean="0"/>
              <a:t> </a:t>
            </a:r>
            <a:r>
              <a:rPr lang="tr-TR" dirty="0"/>
              <a:t>mal veya hizmetin alınması</a:t>
            </a:r>
            <a:r>
              <a:rPr lang="tr-TR" dirty="0" smtClean="0"/>
              <a:t>,</a:t>
            </a:r>
          </a:p>
          <a:p>
            <a:pPr lvl="1">
              <a:buFont typeface="Wingdings" pitchFamily="2" charset="2"/>
              <a:buChar char="ü"/>
            </a:pPr>
            <a:r>
              <a:rPr lang="tr-TR" dirty="0" smtClean="0"/>
              <a:t>teslim </a:t>
            </a:r>
            <a:r>
              <a:rPr lang="tr-TR" dirty="0"/>
              <a:t>almaya ilişkin işlemlerin yapılması</a:t>
            </a:r>
            <a:r>
              <a:rPr lang="tr-TR" dirty="0" smtClean="0"/>
              <a:t>,</a:t>
            </a:r>
          </a:p>
          <a:p>
            <a:pPr lvl="1">
              <a:buFont typeface="Wingdings" pitchFamily="2" charset="2"/>
              <a:buChar char="ü"/>
            </a:pPr>
            <a:r>
              <a:rPr lang="tr-TR" dirty="0"/>
              <a:t>t</a:t>
            </a:r>
            <a:r>
              <a:rPr lang="tr-TR" dirty="0" smtClean="0"/>
              <a:t>eslim almaya ilişkin işlemlerin belgelendirilmesi,</a:t>
            </a:r>
          </a:p>
          <a:p>
            <a:pPr lvl="1">
              <a:buFont typeface="Wingdings" pitchFamily="2" charset="2"/>
              <a:buChar char="ü"/>
            </a:pPr>
            <a:r>
              <a:rPr lang="tr-TR" dirty="0" smtClean="0"/>
              <a:t>ödeme </a:t>
            </a:r>
            <a:r>
              <a:rPr lang="tr-TR" dirty="0"/>
              <a:t>için gerekli belgelerin </a:t>
            </a:r>
            <a:r>
              <a:rPr lang="tr-TR" dirty="0" smtClean="0"/>
              <a:t>hazırlanması,</a:t>
            </a:r>
          </a:p>
          <a:p>
            <a:pPr lvl="1">
              <a:buFont typeface="Wingdings" pitchFamily="2" charset="2"/>
              <a:buChar char="ü"/>
            </a:pPr>
            <a:endParaRPr lang="tr-TR" dirty="0"/>
          </a:p>
          <a:p>
            <a:pPr marL="393192" lvl="1" indent="0">
              <a:buNone/>
            </a:pPr>
            <a:r>
              <a:rPr lang="tr-TR" dirty="0" smtClean="0"/>
              <a:t> </a:t>
            </a:r>
            <a:r>
              <a:rPr lang="tr-TR" dirty="0"/>
              <a:t>görevlerini </a:t>
            </a:r>
            <a:r>
              <a:rPr lang="tr-TR" dirty="0" smtClean="0"/>
              <a:t>yürütürler ve 5018 sayılı Kanun çerçevesinde yapmaları gereken iş ve işlemlerden sorumludurlar.</a:t>
            </a:r>
          </a:p>
          <a:p>
            <a:endParaRPr lang="tr-TR" dirty="0"/>
          </a:p>
        </p:txBody>
      </p:sp>
    </p:spTree>
    <p:extLst>
      <p:ext uri="{BB962C8B-B14F-4D97-AF65-F5344CB8AC3E}">
        <p14:creationId xmlns:p14="http://schemas.microsoft.com/office/powerpoint/2010/main" val="3547625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4400" b="1" i="1" dirty="0" smtClean="0"/>
              <a:t>Giderin gerçekleştirilmesi</a:t>
            </a:r>
            <a:endParaRPr lang="tr-TR" sz="4400" b="1" dirty="0"/>
          </a:p>
        </p:txBody>
      </p:sp>
      <p:sp>
        <p:nvSpPr>
          <p:cNvPr id="3" name="2 İçerik Yer Tutucusu"/>
          <p:cNvSpPr>
            <a:spLocks noGrp="1"/>
          </p:cNvSpPr>
          <p:nvPr>
            <p:ph idx="1"/>
          </p:nvPr>
        </p:nvSpPr>
        <p:spPr>
          <a:xfrm>
            <a:off x="457200" y="2132856"/>
            <a:ext cx="8229600" cy="4191744"/>
          </a:xfrm>
        </p:spPr>
        <p:txBody>
          <a:bodyPr>
            <a:normAutofit lnSpcReduction="10000"/>
          </a:bodyPr>
          <a:lstStyle/>
          <a:p>
            <a:pPr>
              <a:buFont typeface="Wingdings" pitchFamily="2" charset="2"/>
              <a:buChar char="Ø"/>
            </a:pPr>
            <a:r>
              <a:rPr lang="tr-TR" dirty="0" smtClean="0"/>
              <a:t>Elektronik </a:t>
            </a:r>
            <a:r>
              <a:rPr lang="tr-TR" dirty="0"/>
              <a:t>ortamda oluşturulan ortak bir veri tabanından yararlanmak suretiyle yapılacak harcamalarda, veri giriş işlemleri gerçekleştirme görevi </a:t>
            </a:r>
            <a:r>
              <a:rPr lang="tr-TR" dirty="0" smtClean="0"/>
              <a:t>sayılır.</a:t>
            </a:r>
          </a:p>
          <a:p>
            <a:pPr>
              <a:buFont typeface="Wingdings" pitchFamily="2" charset="2"/>
              <a:buChar char="Ø"/>
            </a:pPr>
            <a:endParaRPr lang="tr-TR" dirty="0">
              <a:solidFill>
                <a:srgbClr val="FF0000"/>
              </a:solidFill>
            </a:endParaRPr>
          </a:p>
          <a:p>
            <a:pPr>
              <a:buFont typeface="Wingdings" pitchFamily="2" charset="2"/>
              <a:buChar char="Ø"/>
            </a:pPr>
            <a:r>
              <a:rPr lang="tr-TR" dirty="0" smtClean="0">
                <a:solidFill>
                  <a:srgbClr val="FF0000"/>
                </a:solidFill>
              </a:rPr>
              <a:t>Özet: </a:t>
            </a:r>
            <a:r>
              <a:rPr lang="tr-TR" dirty="0" smtClean="0"/>
              <a:t>Bütçeden yapılacak harcamalarda süreç, harcama talimatı ile başlamakta ve ödeme emri belgesi uyarınca hak sahibine ödeme yapılması ile son bulmaktadır.</a:t>
            </a:r>
            <a:br>
              <a:rPr lang="tr-TR" dirty="0" smtClean="0"/>
            </a:br>
            <a:endParaRPr lang="tr-TR" dirty="0" smtClean="0"/>
          </a:p>
          <a:p>
            <a:pPr>
              <a:buFont typeface="Wingdings" pitchFamily="2" charset="2"/>
              <a:buChar char="Ø"/>
            </a:pPr>
            <a:endParaRPr lang="tr-TR" dirty="0" smtClean="0"/>
          </a:p>
          <a:p>
            <a:endParaRPr lang="tr-TR" dirty="0"/>
          </a:p>
        </p:txBody>
      </p:sp>
    </p:spTree>
    <p:extLst>
      <p:ext uri="{BB962C8B-B14F-4D97-AF65-F5344CB8AC3E}">
        <p14:creationId xmlns:p14="http://schemas.microsoft.com/office/powerpoint/2010/main" val="3547625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sz="4000" b="1" i="1" dirty="0" smtClean="0"/>
              <a:t>Gerçekleştirme Görevlilerinin Sorumluluğu </a:t>
            </a:r>
            <a:endParaRPr lang="tr-TR" sz="4000" b="1" dirty="0"/>
          </a:p>
        </p:txBody>
      </p:sp>
      <p:sp>
        <p:nvSpPr>
          <p:cNvPr id="3" name="2 İçerik Yer Tutucusu"/>
          <p:cNvSpPr>
            <a:spLocks noGrp="1"/>
          </p:cNvSpPr>
          <p:nvPr>
            <p:ph idx="1"/>
          </p:nvPr>
        </p:nvSpPr>
        <p:spPr>
          <a:xfrm>
            <a:off x="457200" y="1772816"/>
            <a:ext cx="8229600" cy="4680520"/>
          </a:xfrm>
        </p:spPr>
        <p:txBody>
          <a:bodyPr>
            <a:normAutofit fontScale="62500" lnSpcReduction="20000"/>
          </a:bodyPr>
          <a:lstStyle/>
          <a:p>
            <a:pPr marL="360000" indent="0">
              <a:buNone/>
            </a:pPr>
            <a:r>
              <a:rPr lang="tr-TR" dirty="0" smtClean="0"/>
              <a:t>14.06.2007 tarihli Sayıştay Genel Kurulu Kararında Gerçekleştirme görevlileri sorumluluğu ile ilgili değerlendirmeler. </a:t>
            </a:r>
            <a:r>
              <a:rPr lang="tr-TR" dirty="0" smtClean="0">
                <a:hlinkClick r:id="rId2" action="ppaction://hlinkfile"/>
              </a:rPr>
              <a:t>(?)</a:t>
            </a:r>
            <a:endParaRPr lang="tr-TR" dirty="0" smtClean="0"/>
          </a:p>
          <a:p>
            <a:pPr marL="360000" indent="0">
              <a:buNone/>
            </a:pPr>
            <a:endParaRPr lang="tr-TR" dirty="0" smtClean="0"/>
          </a:p>
          <a:p>
            <a:pPr marL="360000" indent="0">
              <a:buNone/>
            </a:pPr>
            <a:r>
              <a:rPr lang="tr-TR" dirty="0" smtClean="0"/>
              <a:t>1- Ödeme </a:t>
            </a:r>
            <a:r>
              <a:rPr lang="tr-TR" dirty="0"/>
              <a:t>Emri Belgesini Düzenlemekle Görevlendirilen Gerçekleştirme Görevlisinin </a:t>
            </a:r>
            <a:r>
              <a:rPr lang="tr-TR" dirty="0" smtClean="0"/>
              <a:t>Sorumluluğu;</a:t>
            </a:r>
          </a:p>
          <a:p>
            <a:pPr marL="360000" indent="0">
              <a:buNone/>
            </a:pPr>
            <a:endParaRPr lang="tr-TR" dirty="0"/>
          </a:p>
          <a:p>
            <a:pPr marL="360000" indent="0">
              <a:buNone/>
            </a:pPr>
            <a:r>
              <a:rPr lang="tr-TR" i="1" dirty="0" smtClean="0"/>
              <a:t>«… </a:t>
            </a:r>
            <a:r>
              <a:rPr lang="tr-TR" i="1" dirty="0"/>
              <a:t>harcama birimlerinde süreç kontrolü yapılarak her bir işlem daha önceki işlemlerin kontrolünü içerecek şekilde tasarlanıp uygulanacak, mali işlemlerin yürütülmesinde görev alanlar, yapacakları işlemden önceki işlemleri de kontrol edeceklerdir. Bu bağlamda ödeme emri belgesini düzenlemekle görevlendirilen gerçekleştirme görevlileri de, ödeme emri belgesi ve eki belgeler üzerinde ön mali kontrol yaparak, ödeme emri belgesi üzerine “Kontrol edilmiş ve uygun görülmüştür” şerhi düşüp imzalayacaklardır. Bu nedenle ödeme emri belgesini düzenleyen görevli, gerçekleştirme belgelerinin ödeme emri belgesine doğru aktarılması yanında, düzenlediği belge ile birlikte harcama sürecindeki diğer belgelerin doğruluğundan ve mevzuata uygunluğundan da sorumludur.</a:t>
            </a:r>
            <a:br>
              <a:rPr lang="tr-TR" i="1" dirty="0"/>
            </a:br>
            <a:r>
              <a:rPr lang="tr-TR" i="1" dirty="0"/>
              <a:t/>
            </a:r>
            <a:br>
              <a:rPr lang="tr-TR" i="1" dirty="0"/>
            </a:br>
            <a:r>
              <a:rPr lang="tr-TR" i="1" dirty="0"/>
              <a:t>Yapılan bu açıklamalara göre, aslî bir gerçekleştirme belgesi olan ödeme emri belgesini düzenleyen sıfatıyla imzalayan gerçekleştirme görevlisinin, düzenlediği belge ile birlikte harcama sürecindeki diğer belgelerin doğruluğundan ve mevzuata uygunluğundan harcama yetkilisi ile birlikte sorumlu tutulması gerektiğine çoğunlukla</a:t>
            </a:r>
            <a:r>
              <a:rPr lang="tr-TR" i="1" dirty="0" smtClean="0"/>
              <a:t>,» </a:t>
            </a:r>
            <a:r>
              <a:rPr lang="tr-TR" i="1" dirty="0"/>
              <a:t> </a:t>
            </a:r>
            <a:r>
              <a:rPr lang="tr-TR" dirty="0" smtClean="0"/>
              <a:t>karar verilmiştir.</a:t>
            </a:r>
            <a:r>
              <a:rPr lang="tr-TR" dirty="0"/>
              <a:t/>
            </a:r>
            <a:br>
              <a:rPr lang="tr-TR" dirty="0"/>
            </a:br>
            <a:endParaRPr lang="tr-TR" dirty="0" smtClean="0"/>
          </a:p>
          <a:p>
            <a:pPr marL="360000" indent="0">
              <a:buNone/>
            </a:pPr>
            <a:endParaRPr lang="tr-TR" dirty="0"/>
          </a:p>
        </p:txBody>
      </p:sp>
    </p:spTree>
    <p:extLst>
      <p:ext uri="{BB962C8B-B14F-4D97-AF65-F5344CB8AC3E}">
        <p14:creationId xmlns:p14="http://schemas.microsoft.com/office/powerpoint/2010/main" val="315458605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sz="4000" b="1" i="1" dirty="0" smtClean="0"/>
              <a:t>Gerçekleştirme Görevlilerinin Sorumluluğu </a:t>
            </a:r>
            <a:endParaRPr lang="tr-TR" sz="4000" b="1" dirty="0"/>
          </a:p>
        </p:txBody>
      </p:sp>
      <p:sp>
        <p:nvSpPr>
          <p:cNvPr id="3" name="2 İçerik Yer Tutucusu"/>
          <p:cNvSpPr>
            <a:spLocks noGrp="1"/>
          </p:cNvSpPr>
          <p:nvPr>
            <p:ph idx="1"/>
          </p:nvPr>
        </p:nvSpPr>
        <p:spPr>
          <a:xfrm>
            <a:off x="457200" y="1772816"/>
            <a:ext cx="8229600" cy="4680520"/>
          </a:xfrm>
        </p:spPr>
        <p:txBody>
          <a:bodyPr>
            <a:normAutofit fontScale="77500" lnSpcReduction="20000"/>
          </a:bodyPr>
          <a:lstStyle/>
          <a:p>
            <a:pPr marL="360000" indent="0">
              <a:buNone/>
            </a:pPr>
            <a:r>
              <a:rPr lang="tr-TR" dirty="0" smtClean="0"/>
              <a:t>14.06.2007 tarihli Sayıştay Genel Kurulu Kararında Gerçekleştirme görevlileri sorumluluğu ile ilgili değerlendirmeler. </a:t>
            </a:r>
            <a:r>
              <a:rPr lang="tr-TR" dirty="0" smtClean="0">
                <a:hlinkClick r:id="rId2" action="ppaction://hlinkfile"/>
              </a:rPr>
              <a:t>(?)</a:t>
            </a:r>
            <a:endParaRPr lang="tr-TR" dirty="0" smtClean="0"/>
          </a:p>
          <a:p>
            <a:pPr marL="360000" indent="0">
              <a:buNone/>
            </a:pPr>
            <a:endParaRPr lang="tr-TR" dirty="0" smtClean="0"/>
          </a:p>
          <a:p>
            <a:pPr marL="360000" indent="0">
              <a:buNone/>
            </a:pPr>
            <a:r>
              <a:rPr lang="tr-TR" dirty="0"/>
              <a:t>2</a:t>
            </a:r>
            <a:r>
              <a:rPr lang="tr-TR" dirty="0" smtClean="0"/>
              <a:t>- </a:t>
            </a:r>
            <a:r>
              <a:rPr lang="tr-TR" dirty="0"/>
              <a:t>Ödeme Emri Belgesine Eklenmesi Gereken Taahhüt ve Tahakkuk Belgelerine İlişkin Sorumluluk</a:t>
            </a:r>
            <a:r>
              <a:rPr lang="tr-TR" dirty="0" smtClean="0"/>
              <a:t>;</a:t>
            </a:r>
          </a:p>
          <a:p>
            <a:pPr marL="360000" indent="0">
              <a:buNone/>
            </a:pPr>
            <a:endParaRPr lang="tr-TR" dirty="0"/>
          </a:p>
          <a:p>
            <a:pPr marL="360000" indent="0">
              <a:buNone/>
            </a:pPr>
            <a:r>
              <a:rPr lang="tr-TR" i="1" dirty="0" smtClean="0"/>
              <a:t>«… </a:t>
            </a:r>
            <a:r>
              <a:rPr lang="tr-TR" i="1" dirty="0"/>
              <a:t>Yani mali işlemin gerçekleştirilmesinde, görevli olanların imzası olmadan ödeme belgesinin tamamlanmış sayılmaması gerekmektedir.</a:t>
            </a:r>
            <a:br>
              <a:rPr lang="tr-TR" i="1" dirty="0"/>
            </a:br>
            <a:r>
              <a:rPr lang="tr-TR" i="1" dirty="0"/>
              <a:t/>
            </a:r>
            <a:br>
              <a:rPr lang="tr-TR" i="1" dirty="0"/>
            </a:br>
            <a:r>
              <a:rPr lang="tr-TR" i="1" dirty="0"/>
              <a:t>Bu nedenle, ödeme emri belgesine eklenmesi gereken taahhüt ve tahakkuk işlemlerine ilişkin fatura, beyanname, tutanak gibi gerçekleştirme belgelerini düzenleyen veya bu belgeleri kabul eden gerçekleştirme görevlilerinin, bu görevleriyle ilgili olarak yapmaları gereken iş ve işlemlerle sınırlı olarak harcama yetkilisiyle birlikte sorumlu tutulmaları gerektiğine çoğunlukla</a:t>
            </a:r>
            <a:r>
              <a:rPr lang="tr-TR" i="1" dirty="0" smtClean="0"/>
              <a:t>,» </a:t>
            </a:r>
            <a:r>
              <a:rPr lang="tr-TR" i="1" dirty="0"/>
              <a:t> </a:t>
            </a:r>
            <a:r>
              <a:rPr lang="tr-TR" dirty="0" smtClean="0"/>
              <a:t>karar verilmiştir.</a:t>
            </a:r>
            <a:r>
              <a:rPr lang="tr-TR" dirty="0"/>
              <a:t/>
            </a:r>
            <a:br>
              <a:rPr lang="tr-TR" dirty="0"/>
            </a:br>
            <a:endParaRPr lang="tr-TR" dirty="0" smtClean="0"/>
          </a:p>
          <a:p>
            <a:pPr marL="360000" indent="0">
              <a:buNone/>
            </a:pPr>
            <a:endParaRPr lang="tr-TR" dirty="0"/>
          </a:p>
        </p:txBody>
      </p:sp>
    </p:spTree>
    <p:extLst>
      <p:ext uri="{BB962C8B-B14F-4D97-AF65-F5344CB8AC3E}">
        <p14:creationId xmlns:p14="http://schemas.microsoft.com/office/powerpoint/2010/main" val="231385705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sz="4000" b="1" i="1" dirty="0" smtClean="0"/>
              <a:t>Gerçekleştirme Görevlilerinin Sorumluluğu </a:t>
            </a:r>
            <a:endParaRPr lang="tr-TR" sz="4000" b="1" dirty="0"/>
          </a:p>
        </p:txBody>
      </p:sp>
      <p:sp>
        <p:nvSpPr>
          <p:cNvPr id="3" name="2 İçerik Yer Tutucusu"/>
          <p:cNvSpPr>
            <a:spLocks noGrp="1"/>
          </p:cNvSpPr>
          <p:nvPr>
            <p:ph idx="1"/>
          </p:nvPr>
        </p:nvSpPr>
        <p:spPr>
          <a:xfrm>
            <a:off x="457200" y="1772816"/>
            <a:ext cx="8229600" cy="4680520"/>
          </a:xfrm>
        </p:spPr>
        <p:txBody>
          <a:bodyPr>
            <a:normAutofit fontScale="85000" lnSpcReduction="20000"/>
          </a:bodyPr>
          <a:lstStyle/>
          <a:p>
            <a:pPr marL="360000" indent="0">
              <a:buNone/>
            </a:pPr>
            <a:r>
              <a:rPr lang="tr-TR" dirty="0" smtClean="0"/>
              <a:t>14.06.2007 tarihli Sayıştay Genel Kurulu Kararında Gerçekleştirme görevlileri sorumluluğu ile ilgili değerlendirmeler. </a:t>
            </a:r>
            <a:r>
              <a:rPr lang="tr-TR" dirty="0" smtClean="0">
                <a:hlinkClick r:id="rId2" action="ppaction://hlinkfile"/>
              </a:rPr>
              <a:t>(?)</a:t>
            </a:r>
            <a:endParaRPr lang="tr-TR" dirty="0" smtClean="0"/>
          </a:p>
          <a:p>
            <a:pPr marL="360000" indent="0">
              <a:buNone/>
            </a:pPr>
            <a:endParaRPr lang="tr-TR" dirty="0" smtClean="0"/>
          </a:p>
          <a:p>
            <a:pPr marL="360000" indent="0">
              <a:buNone/>
            </a:pPr>
            <a:r>
              <a:rPr lang="tr-TR" dirty="0"/>
              <a:t>3</a:t>
            </a:r>
            <a:r>
              <a:rPr lang="tr-TR" dirty="0" smtClean="0"/>
              <a:t>- </a:t>
            </a:r>
            <a:r>
              <a:rPr lang="tr-TR" dirty="0"/>
              <a:t>Kurul, Komisyon veya Benzeri Bir Organca Düzenlenen Gerçekleştirme Belgelerinde Sorumluluk</a:t>
            </a:r>
            <a:r>
              <a:rPr lang="tr-TR" dirty="0" smtClean="0"/>
              <a:t>;</a:t>
            </a:r>
          </a:p>
          <a:p>
            <a:pPr marL="360000" indent="0">
              <a:buNone/>
            </a:pPr>
            <a:endParaRPr lang="tr-TR" dirty="0"/>
          </a:p>
          <a:p>
            <a:pPr marL="360000" indent="0">
              <a:buNone/>
            </a:pPr>
            <a:r>
              <a:rPr lang="tr-TR" i="1" dirty="0" smtClean="0"/>
              <a:t>«… </a:t>
            </a:r>
            <a:r>
              <a:rPr lang="tr-TR" i="1" dirty="0"/>
              <a:t>Bu nedenle mevzuatına göre oluşturulan kurul, komisyon veya benzeri bir organ tarafından düzenlenen keşif, rapor, tutanak, karar veya ödemeye esas benzeri belgelerden doğacak sorumluluğa, işlemi gerçekleştiren ve bu belgeyi düzenleyip imzalayan kurul üyelerinin de dahil edilmeleri ve bu işlem nedeniyle harcama yetkilisiyle birlikte sorumlu tutulmaları gerektiğine çoğunlukla</a:t>
            </a:r>
            <a:r>
              <a:rPr lang="tr-TR" i="1" dirty="0" smtClean="0"/>
              <a:t>,» </a:t>
            </a:r>
            <a:r>
              <a:rPr lang="tr-TR" i="1" dirty="0"/>
              <a:t> </a:t>
            </a:r>
            <a:r>
              <a:rPr lang="tr-TR" dirty="0" smtClean="0"/>
              <a:t>karar verilmiştir.</a:t>
            </a:r>
            <a:r>
              <a:rPr lang="tr-TR" dirty="0"/>
              <a:t/>
            </a:r>
            <a:br>
              <a:rPr lang="tr-TR" dirty="0"/>
            </a:br>
            <a:endParaRPr lang="tr-TR" dirty="0" smtClean="0"/>
          </a:p>
          <a:p>
            <a:pPr marL="360000" indent="0">
              <a:buNone/>
            </a:pPr>
            <a:endParaRPr lang="tr-TR" dirty="0"/>
          </a:p>
        </p:txBody>
      </p:sp>
    </p:spTree>
    <p:extLst>
      <p:ext uri="{BB962C8B-B14F-4D97-AF65-F5344CB8AC3E}">
        <p14:creationId xmlns:p14="http://schemas.microsoft.com/office/powerpoint/2010/main" val="231385705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sz="4000" b="1" i="1" dirty="0" smtClean="0"/>
              <a:t>Gerçekleştirme Görevlilerinin Sorumluluğu </a:t>
            </a:r>
            <a:endParaRPr lang="tr-TR" sz="4000" b="1" dirty="0"/>
          </a:p>
        </p:txBody>
      </p:sp>
      <p:sp>
        <p:nvSpPr>
          <p:cNvPr id="3" name="2 İçerik Yer Tutucusu"/>
          <p:cNvSpPr>
            <a:spLocks noGrp="1"/>
          </p:cNvSpPr>
          <p:nvPr>
            <p:ph idx="1"/>
          </p:nvPr>
        </p:nvSpPr>
        <p:spPr>
          <a:xfrm>
            <a:off x="457200" y="1772816"/>
            <a:ext cx="8229600" cy="4680520"/>
          </a:xfrm>
        </p:spPr>
        <p:txBody>
          <a:bodyPr>
            <a:normAutofit fontScale="70000" lnSpcReduction="20000"/>
          </a:bodyPr>
          <a:lstStyle/>
          <a:p>
            <a:pPr marL="360000" indent="0">
              <a:buNone/>
            </a:pPr>
            <a:r>
              <a:rPr lang="tr-TR" dirty="0" smtClean="0"/>
              <a:t>14.06.2007 tarihli Sayıştay Genel Kurulu Kararında Gerçekleştirme görevlileri sorumluluğu ile ilgili değerlendirmeler. </a:t>
            </a:r>
            <a:r>
              <a:rPr lang="tr-TR" dirty="0" smtClean="0">
                <a:hlinkClick r:id="rId2" action="ppaction://hlinkfile"/>
              </a:rPr>
              <a:t>(?)</a:t>
            </a:r>
            <a:endParaRPr lang="tr-TR" dirty="0" smtClean="0"/>
          </a:p>
          <a:p>
            <a:pPr marL="360000" indent="0">
              <a:buNone/>
            </a:pPr>
            <a:endParaRPr lang="tr-TR" dirty="0" smtClean="0"/>
          </a:p>
          <a:p>
            <a:pPr marL="360000" indent="0">
              <a:buNone/>
            </a:pPr>
            <a:r>
              <a:rPr lang="tr-TR" dirty="0"/>
              <a:t>4</a:t>
            </a:r>
            <a:r>
              <a:rPr lang="tr-TR" dirty="0" smtClean="0"/>
              <a:t>- </a:t>
            </a:r>
            <a:r>
              <a:rPr lang="tr-TR" dirty="0"/>
              <a:t>Elektronik Ortamda Oluşturulan Ortak Veri Tabanına Bilgi Girişine Esas Olacak Belgelere İlişkin Sorumluluk</a:t>
            </a:r>
            <a:r>
              <a:rPr lang="tr-TR" dirty="0" smtClean="0"/>
              <a:t>;</a:t>
            </a:r>
          </a:p>
          <a:p>
            <a:pPr marL="360000" indent="0">
              <a:buNone/>
            </a:pPr>
            <a:endParaRPr lang="tr-TR" dirty="0"/>
          </a:p>
          <a:p>
            <a:pPr marL="360000" indent="0">
              <a:buNone/>
            </a:pPr>
            <a:r>
              <a:rPr lang="tr-TR" i="1" dirty="0" smtClean="0"/>
              <a:t>«… </a:t>
            </a:r>
            <a:r>
              <a:rPr lang="tr-TR" i="1" dirty="0"/>
              <a:t>Ortak veri tabanına girilen verilerin doğruluğu halinde, çıktının doğruluğu sistemce güvenceye bağlandığından, elektronik ortamdan alınan çıktının sıhhati, doğrudan doğruya veri girişinin doğruluğuyla ilgili bulunmaktadır.</a:t>
            </a:r>
            <a:br>
              <a:rPr lang="tr-TR" i="1" dirty="0"/>
            </a:br>
            <a:r>
              <a:rPr lang="tr-TR" i="1" dirty="0"/>
              <a:t/>
            </a:r>
            <a:br>
              <a:rPr lang="tr-TR" i="1" dirty="0"/>
            </a:br>
            <a:r>
              <a:rPr lang="tr-TR" i="1" dirty="0"/>
              <a:t>Bu nedenlerle, elektronik ortamda oluşturulan veri tabanından yararlanılarak yapılacak harcamalarda, sisteme girilecek verilerin bulunduğu belgeleri düzenleyen ve imzalayan görevlilerin, bu işlemle ilgili gerçekleştirme görevlisi olarak kabul edilmesi ve yaptığı işlemlerden harcama yetkilisi ve sorumluluğu bulunan diğer gerçekleştirme görevlileriyle birlikte sorumlu tutulmaları gerektiğine çoğunlukla</a:t>
            </a:r>
            <a:r>
              <a:rPr lang="tr-TR" i="1" dirty="0" smtClean="0"/>
              <a:t>,» </a:t>
            </a:r>
            <a:r>
              <a:rPr lang="tr-TR" i="1" dirty="0"/>
              <a:t> </a:t>
            </a:r>
            <a:r>
              <a:rPr lang="tr-TR" dirty="0" smtClean="0"/>
              <a:t>karar verilmiştir.</a:t>
            </a:r>
            <a:r>
              <a:rPr lang="tr-TR" dirty="0"/>
              <a:t/>
            </a:r>
            <a:br>
              <a:rPr lang="tr-TR" dirty="0"/>
            </a:br>
            <a:endParaRPr lang="tr-TR" dirty="0" smtClean="0"/>
          </a:p>
          <a:p>
            <a:pPr marL="360000" indent="0">
              <a:buNone/>
            </a:pPr>
            <a:endParaRPr lang="tr-TR" dirty="0"/>
          </a:p>
        </p:txBody>
      </p:sp>
    </p:spTree>
    <p:extLst>
      <p:ext uri="{BB962C8B-B14F-4D97-AF65-F5344CB8AC3E}">
        <p14:creationId xmlns:p14="http://schemas.microsoft.com/office/powerpoint/2010/main" val="23138570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pPr algn="ctr"/>
            <a:r>
              <a:rPr lang="tr-TR" sz="4000" b="1" dirty="0" smtClean="0"/>
              <a:t>Giderin çeşidine göre aranacak belgeler</a:t>
            </a:r>
            <a:endParaRPr lang="tr-TR" sz="4000" b="1" dirty="0"/>
          </a:p>
        </p:txBody>
      </p:sp>
      <p:sp>
        <p:nvSpPr>
          <p:cNvPr id="3" name="2 İçerik Yer Tutucusu"/>
          <p:cNvSpPr>
            <a:spLocks noGrp="1"/>
          </p:cNvSpPr>
          <p:nvPr>
            <p:ph idx="1"/>
          </p:nvPr>
        </p:nvSpPr>
        <p:spPr>
          <a:xfrm>
            <a:off x="457200" y="2420888"/>
            <a:ext cx="8229600" cy="2664296"/>
          </a:xfrm>
        </p:spPr>
        <p:txBody>
          <a:bodyPr/>
          <a:lstStyle/>
          <a:p>
            <a:r>
              <a:rPr lang="tr-TR" dirty="0" smtClean="0"/>
              <a:t>Giderin çeşidine göre aranacak gerçekleştirme belgelerinin şekil ve türleri; 5018 sayılı kanunun 33 üncü maddesinin son fıkrası gereği Maliye Bakanlığınca çıkarılan “Merkezi Yönetim Harcama Belgeleri Yönetmeliği” </a:t>
            </a:r>
            <a:r>
              <a:rPr lang="tr-TR" dirty="0" err="1" smtClean="0"/>
              <a:t>nde</a:t>
            </a:r>
            <a:r>
              <a:rPr lang="tr-TR" dirty="0" smtClean="0"/>
              <a:t> belirlenmiştir. </a:t>
            </a:r>
            <a:r>
              <a:rPr lang="tr-TR" dirty="0" smtClean="0">
                <a:hlinkClick r:id="rId2" action="ppaction://hlinkfile"/>
              </a:rPr>
              <a:t>(?)</a:t>
            </a:r>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6" descr="Untitled-1"/>
          <p:cNvPicPr>
            <a:picLocks noChangeAspect="1" noChangeArrowheads="1"/>
          </p:cNvPicPr>
          <p:nvPr/>
        </p:nvPicPr>
        <p:blipFill>
          <a:blip r:embed="rId3" cstate="print"/>
          <a:srcRect/>
          <a:stretch>
            <a:fillRect/>
          </a:stretch>
        </p:blipFill>
        <p:spPr bwMode="auto">
          <a:xfrm>
            <a:off x="0" y="357188"/>
            <a:ext cx="9144000" cy="6072187"/>
          </a:xfrm>
          <a:prstGeom prst="rect">
            <a:avLst/>
          </a:prstGeom>
          <a:noFill/>
          <a:ln w="9525">
            <a:noFill/>
            <a:miter lim="800000"/>
            <a:headEnd/>
            <a:tailEnd/>
          </a:ln>
        </p:spPr>
      </p:pic>
      <p:sp>
        <p:nvSpPr>
          <p:cNvPr id="16387" name="Rectangle 7"/>
          <p:cNvSpPr>
            <a:spLocks noChangeArrowheads="1"/>
          </p:cNvSpPr>
          <p:nvPr/>
        </p:nvSpPr>
        <p:spPr bwMode="auto">
          <a:xfrm rot="10800000" flipV="1">
            <a:off x="2284413" y="3986213"/>
            <a:ext cx="4573587" cy="1338262"/>
          </a:xfrm>
          <a:prstGeom prst="rect">
            <a:avLst/>
          </a:prstGeom>
          <a:noFill/>
          <a:ln w="9525">
            <a:noFill/>
            <a:miter lim="800000"/>
            <a:headEnd/>
            <a:tailEnd/>
          </a:ln>
        </p:spPr>
        <p:txBody>
          <a:bodyPr>
            <a:spAutoFit/>
          </a:bodyPr>
          <a:lstStyle/>
          <a:p>
            <a:pPr>
              <a:lnSpc>
                <a:spcPct val="100000"/>
              </a:lnSpc>
              <a:spcBef>
                <a:spcPct val="0"/>
              </a:spcBef>
              <a:buSzTx/>
              <a:buFontTx/>
              <a:buNone/>
            </a:pPr>
            <a:endParaRPr lang="tr-TR" b="1" dirty="0">
              <a:latin typeface="Arial" charset="0"/>
            </a:endParaRPr>
          </a:p>
          <a:p>
            <a:pPr>
              <a:lnSpc>
                <a:spcPct val="100000"/>
              </a:lnSpc>
              <a:spcBef>
                <a:spcPct val="0"/>
              </a:spcBef>
              <a:buSzTx/>
              <a:buFontTx/>
              <a:buNone/>
            </a:pPr>
            <a:r>
              <a:rPr lang="tr-TR" b="1" dirty="0">
                <a:latin typeface="Arial" charset="0"/>
              </a:rPr>
              <a:t>                                                                                		</a:t>
            </a:r>
            <a:endParaRPr lang="tr-TR" dirty="0">
              <a:latin typeface="Arial" charset="0"/>
            </a:endParaRPr>
          </a:p>
          <a:p>
            <a:pPr eaLnBrk="0" hangingPunct="0">
              <a:lnSpc>
                <a:spcPct val="100000"/>
              </a:lnSpc>
              <a:spcBef>
                <a:spcPct val="50000"/>
              </a:spcBef>
              <a:buSzTx/>
              <a:buFontTx/>
              <a:buNone/>
            </a:pPr>
            <a:endParaRPr lang="tr-TR" dirty="0">
              <a:latin typeface="Arial" charset="0"/>
            </a:endParaRPr>
          </a:p>
        </p:txBody>
      </p:sp>
      <p:sp>
        <p:nvSpPr>
          <p:cNvPr id="5" name="4 Slayt Numarası Yer Tutucusu"/>
          <p:cNvSpPr txBox="1">
            <a:spLocks noGrp="1"/>
          </p:cNvSpPr>
          <p:nvPr/>
        </p:nvSpPr>
        <p:spPr>
          <a:xfrm>
            <a:off x="6553200" y="6356350"/>
            <a:ext cx="2133600" cy="365125"/>
          </a:xfrm>
          <a:prstGeom prst="rect">
            <a:avLst/>
          </a:prstGeom>
          <a:noFill/>
        </p:spPr>
        <p:txBody>
          <a:bodyPr anchor="ctr"/>
          <a:lstStyle/>
          <a:p>
            <a:pPr algn="r" fontAlgn="auto">
              <a:lnSpc>
                <a:spcPct val="100000"/>
              </a:lnSpc>
              <a:spcBef>
                <a:spcPts val="0"/>
              </a:spcBef>
              <a:spcAft>
                <a:spcPts val="0"/>
              </a:spcAft>
              <a:buSzTx/>
              <a:buFontTx/>
              <a:buNone/>
              <a:defRPr/>
            </a:pPr>
            <a:fld id="{81990631-0364-41E7-B820-6827BD99081F}" type="slidenum">
              <a:rPr lang="tr-TR" sz="1200">
                <a:solidFill>
                  <a:schemeClr val="tx1">
                    <a:tint val="75000"/>
                  </a:schemeClr>
                </a:solidFill>
                <a:latin typeface="+mn-lt"/>
              </a:rPr>
              <a:pPr algn="r" fontAlgn="auto">
                <a:lnSpc>
                  <a:spcPct val="100000"/>
                </a:lnSpc>
                <a:spcBef>
                  <a:spcPts val="0"/>
                </a:spcBef>
                <a:spcAft>
                  <a:spcPts val="0"/>
                </a:spcAft>
                <a:buSzTx/>
                <a:buFontTx/>
                <a:buNone/>
                <a:defRPr/>
              </a:pPr>
              <a:t>8</a:t>
            </a:fld>
            <a:endParaRPr lang="tr-TR" sz="1200" dirty="0">
              <a:solidFill>
                <a:schemeClr val="tx1">
                  <a:tint val="75000"/>
                </a:schemeClr>
              </a:solidFill>
              <a:latin typeface="+mn-lt"/>
            </a:endParaRPr>
          </a:p>
        </p:txBody>
      </p:sp>
      <p:sp>
        <p:nvSpPr>
          <p:cNvPr id="16389" name="9 Metin kutusu"/>
          <p:cNvSpPr txBox="1">
            <a:spLocks noChangeArrowheads="1"/>
          </p:cNvSpPr>
          <p:nvPr/>
        </p:nvSpPr>
        <p:spPr bwMode="auto">
          <a:xfrm flipH="1">
            <a:off x="2755900" y="1214438"/>
            <a:ext cx="3530600" cy="369887"/>
          </a:xfrm>
          <a:prstGeom prst="rect">
            <a:avLst/>
          </a:prstGeom>
          <a:noFill/>
          <a:ln w="9525">
            <a:noFill/>
            <a:miter lim="800000"/>
            <a:headEnd/>
            <a:tailEnd/>
          </a:ln>
        </p:spPr>
        <p:txBody>
          <a:bodyPr>
            <a:spAutoFit/>
          </a:bodyPr>
          <a:lstStyle/>
          <a:p>
            <a:pPr>
              <a:lnSpc>
                <a:spcPct val="100000"/>
              </a:lnSpc>
              <a:spcBef>
                <a:spcPct val="0"/>
              </a:spcBef>
              <a:buSzTx/>
              <a:buFontTx/>
              <a:buNone/>
            </a:pPr>
            <a:endParaRPr lang="tr-TR" dirty="0">
              <a:latin typeface="Arial" charset="0"/>
            </a:endParaRPr>
          </a:p>
        </p:txBody>
      </p:sp>
      <p:sp>
        <p:nvSpPr>
          <p:cNvPr id="16390" name="10 Metin kutusu"/>
          <p:cNvSpPr txBox="1">
            <a:spLocks noChangeArrowheads="1"/>
          </p:cNvSpPr>
          <p:nvPr/>
        </p:nvSpPr>
        <p:spPr bwMode="auto">
          <a:xfrm flipH="1">
            <a:off x="2643188" y="1214438"/>
            <a:ext cx="3530600" cy="369887"/>
          </a:xfrm>
          <a:prstGeom prst="rect">
            <a:avLst/>
          </a:prstGeom>
          <a:noFill/>
          <a:ln w="9525">
            <a:noFill/>
            <a:miter lim="800000"/>
            <a:headEnd/>
            <a:tailEnd/>
          </a:ln>
        </p:spPr>
        <p:txBody>
          <a:bodyPr>
            <a:spAutoFit/>
          </a:bodyPr>
          <a:lstStyle/>
          <a:p>
            <a:pPr>
              <a:lnSpc>
                <a:spcPct val="100000"/>
              </a:lnSpc>
              <a:spcBef>
                <a:spcPct val="0"/>
              </a:spcBef>
              <a:buSzTx/>
              <a:buFontTx/>
              <a:buNone/>
            </a:pPr>
            <a:endParaRPr lang="tr-TR" dirty="0">
              <a:latin typeface="Arial" charset="0"/>
            </a:endParaRPr>
          </a:p>
        </p:txBody>
      </p:sp>
      <p:sp>
        <p:nvSpPr>
          <p:cNvPr id="16" name="15 Dikdörtgen"/>
          <p:cNvSpPr/>
          <p:nvPr/>
        </p:nvSpPr>
        <p:spPr>
          <a:xfrm>
            <a:off x="500063" y="0"/>
            <a:ext cx="4357687" cy="923925"/>
          </a:xfrm>
          <a:prstGeom prst="rect">
            <a:avLst/>
          </a:prstGeom>
          <a:noFill/>
        </p:spPr>
        <p:txBody>
          <a:bodyPr>
            <a:spAutoFit/>
          </a:bodyPr>
          <a:lstStyle/>
          <a:p>
            <a:pPr algn="ctr">
              <a:lnSpc>
                <a:spcPct val="100000"/>
              </a:lnSpc>
              <a:spcBef>
                <a:spcPct val="0"/>
              </a:spcBef>
              <a:buSzTx/>
              <a:buFontTx/>
              <a:buNone/>
              <a:defRPr/>
            </a:pPr>
            <a:endParaRPr lang="tr-T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endParaRPr>
          </a:p>
        </p:txBody>
      </p:sp>
      <p:grpSp>
        <p:nvGrpSpPr>
          <p:cNvPr id="2" name="Group 17"/>
          <p:cNvGrpSpPr>
            <a:grpSpLocks/>
          </p:cNvGrpSpPr>
          <p:nvPr/>
        </p:nvGrpSpPr>
        <p:grpSpPr bwMode="auto">
          <a:xfrm>
            <a:off x="1547813" y="2060575"/>
            <a:ext cx="2016125" cy="3168650"/>
            <a:chOff x="975" y="1298"/>
            <a:chExt cx="1270" cy="1996"/>
          </a:xfrm>
        </p:grpSpPr>
        <p:sp>
          <p:nvSpPr>
            <p:cNvPr id="506883" name="Oval 3"/>
            <p:cNvSpPr>
              <a:spLocks noChangeArrowheads="1"/>
            </p:cNvSpPr>
            <p:nvPr/>
          </p:nvSpPr>
          <p:spPr bwMode="auto">
            <a:xfrm>
              <a:off x="975" y="1298"/>
              <a:ext cx="1270" cy="726"/>
            </a:xfrm>
            <a:prstGeom prst="ellipse">
              <a:avLst/>
            </a:prstGeom>
            <a:solidFill>
              <a:schemeClr val="accent1"/>
            </a:solidFill>
            <a:ln w="12700" cap="sq">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lnSpc>
                  <a:spcPct val="100000"/>
                </a:lnSpc>
                <a:spcBef>
                  <a:spcPct val="0"/>
                </a:spcBef>
                <a:buSzTx/>
                <a:buFontTx/>
                <a:buNone/>
                <a:defRPr/>
              </a:pPr>
              <a:r>
                <a:rPr lang="tr-TR" b="1" dirty="0">
                  <a:solidFill>
                    <a:schemeClr val="bg1"/>
                  </a:solidFill>
                  <a:effectLst>
                    <a:outerShdw blurRad="38100" dist="38100" dir="2700000" algn="tl">
                      <a:srgbClr val="000000"/>
                    </a:outerShdw>
                  </a:effectLst>
                </a:rPr>
                <a:t>TÜM</a:t>
              </a:r>
            </a:p>
            <a:p>
              <a:pPr algn="ctr">
                <a:lnSpc>
                  <a:spcPct val="100000"/>
                </a:lnSpc>
                <a:spcBef>
                  <a:spcPct val="0"/>
                </a:spcBef>
                <a:buSzTx/>
                <a:buFontTx/>
                <a:buNone/>
                <a:defRPr/>
              </a:pPr>
              <a:r>
                <a:rPr lang="tr-TR" b="1" dirty="0">
                  <a:solidFill>
                    <a:schemeClr val="bg1"/>
                  </a:solidFill>
                  <a:effectLst>
                    <a:outerShdw blurRad="38100" dist="38100" dir="2700000" algn="tl">
                      <a:srgbClr val="000000"/>
                    </a:outerShdw>
                  </a:effectLst>
                </a:rPr>
                <a:t>GELİRLERİ</a:t>
              </a:r>
            </a:p>
          </p:txBody>
        </p:sp>
        <p:sp>
          <p:nvSpPr>
            <p:cNvPr id="506889" name="Oval 9"/>
            <p:cNvSpPr>
              <a:spLocks noChangeArrowheads="1"/>
            </p:cNvSpPr>
            <p:nvPr/>
          </p:nvSpPr>
          <p:spPr bwMode="auto">
            <a:xfrm>
              <a:off x="975" y="2568"/>
              <a:ext cx="1270" cy="726"/>
            </a:xfrm>
            <a:prstGeom prst="ellipse">
              <a:avLst/>
            </a:prstGeom>
            <a:solidFill>
              <a:schemeClr val="accent1"/>
            </a:solidFill>
            <a:ln w="12700" cap="sq">
              <a:miter lim="800000"/>
              <a:headEnd type="none" w="sm" len="sm"/>
              <a:tailEnd type="none" w="sm" len="sm"/>
            </a:ln>
            <a:effectLst/>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lnSpc>
                  <a:spcPct val="100000"/>
                </a:lnSpc>
                <a:spcBef>
                  <a:spcPct val="0"/>
                </a:spcBef>
                <a:buSzTx/>
                <a:buFontTx/>
                <a:buNone/>
                <a:defRPr/>
              </a:pPr>
              <a:r>
                <a:rPr lang="tr-TR" b="1" dirty="0">
                  <a:solidFill>
                    <a:schemeClr val="bg1"/>
                  </a:solidFill>
                  <a:effectLst>
                    <a:outerShdw blurRad="38100" dist="38100" dir="2700000" algn="tl">
                      <a:srgbClr val="000000"/>
                    </a:outerShdw>
                  </a:effectLst>
                </a:rPr>
                <a:t>TÜM</a:t>
              </a:r>
            </a:p>
            <a:p>
              <a:pPr algn="ctr">
                <a:lnSpc>
                  <a:spcPct val="100000"/>
                </a:lnSpc>
                <a:spcBef>
                  <a:spcPct val="0"/>
                </a:spcBef>
                <a:buSzTx/>
                <a:buFontTx/>
                <a:buNone/>
                <a:defRPr/>
              </a:pPr>
              <a:r>
                <a:rPr lang="tr-TR" b="1" dirty="0">
                  <a:solidFill>
                    <a:schemeClr val="bg1"/>
                  </a:solidFill>
                  <a:effectLst>
                    <a:outerShdw blurRad="38100" dist="38100" dir="2700000" algn="tl">
                      <a:srgbClr val="000000"/>
                    </a:outerShdw>
                  </a:effectLst>
                </a:rPr>
                <a:t>GİDERLERİ</a:t>
              </a:r>
            </a:p>
          </p:txBody>
        </p:sp>
      </p:grpSp>
      <p:grpSp>
        <p:nvGrpSpPr>
          <p:cNvPr id="3" name="Group 18"/>
          <p:cNvGrpSpPr>
            <a:grpSpLocks/>
          </p:cNvGrpSpPr>
          <p:nvPr/>
        </p:nvGrpSpPr>
        <p:grpSpPr bwMode="auto">
          <a:xfrm>
            <a:off x="5219700" y="2565400"/>
            <a:ext cx="2632075" cy="2484438"/>
            <a:chOff x="3288" y="1616"/>
            <a:chExt cx="1658" cy="1565"/>
          </a:xfrm>
        </p:grpSpPr>
        <p:pic>
          <p:nvPicPr>
            <p:cNvPr id="16399" name="Picture 5" descr="4"/>
            <p:cNvPicPr>
              <a:picLocks noChangeAspect="1" noChangeArrowheads="1"/>
            </p:cNvPicPr>
            <p:nvPr/>
          </p:nvPicPr>
          <p:blipFill>
            <a:blip r:embed="rId4" cstate="print"/>
            <a:srcRect/>
            <a:stretch>
              <a:fillRect/>
            </a:stretch>
          </p:blipFill>
          <p:spPr bwMode="auto">
            <a:xfrm>
              <a:off x="3424" y="1616"/>
              <a:ext cx="1316" cy="1315"/>
            </a:xfrm>
            <a:prstGeom prst="rect">
              <a:avLst/>
            </a:prstGeom>
            <a:noFill/>
            <a:ln w="9525">
              <a:noFill/>
              <a:miter lim="800000"/>
              <a:headEnd/>
              <a:tailEnd/>
            </a:ln>
          </p:spPr>
        </p:pic>
        <p:sp>
          <p:nvSpPr>
            <p:cNvPr id="16400" name="Text Box 11"/>
            <p:cNvSpPr txBox="1">
              <a:spLocks noChangeArrowheads="1"/>
            </p:cNvSpPr>
            <p:nvPr/>
          </p:nvSpPr>
          <p:spPr bwMode="auto">
            <a:xfrm>
              <a:off x="3288" y="2931"/>
              <a:ext cx="1658" cy="250"/>
            </a:xfrm>
            <a:prstGeom prst="rect">
              <a:avLst/>
            </a:prstGeom>
            <a:noFill/>
            <a:ln w="12700" cap="sq">
              <a:noFill/>
              <a:miter lim="800000"/>
              <a:headEnd type="none" w="sm" len="sm"/>
              <a:tailEnd type="none" w="sm" len="sm"/>
            </a:ln>
          </p:spPr>
          <p:txBody>
            <a:bodyPr wrap="none">
              <a:spAutoFit/>
            </a:bodyPr>
            <a:lstStyle/>
            <a:p>
              <a:pPr>
                <a:lnSpc>
                  <a:spcPct val="100000"/>
                </a:lnSpc>
                <a:spcBef>
                  <a:spcPct val="0"/>
                </a:spcBef>
                <a:buSzTx/>
                <a:buFontTx/>
                <a:buNone/>
              </a:pPr>
              <a:r>
                <a:rPr lang="tr-TR" sz="2000" b="1" dirty="0"/>
                <a:t>HAZİNE VEZNESİ</a:t>
              </a:r>
            </a:p>
          </p:txBody>
        </p:sp>
      </p:grpSp>
      <p:sp>
        <p:nvSpPr>
          <p:cNvPr id="506892" name="Text Box 12"/>
          <p:cNvSpPr txBox="1">
            <a:spLocks noChangeArrowheads="1"/>
          </p:cNvSpPr>
          <p:nvPr/>
        </p:nvSpPr>
        <p:spPr bwMode="auto">
          <a:xfrm>
            <a:off x="2127250" y="5527675"/>
            <a:ext cx="4965700" cy="457200"/>
          </a:xfrm>
          <a:prstGeom prst="rect">
            <a:avLst/>
          </a:prstGeom>
          <a:noFill/>
          <a:ln w="12700" cap="sq">
            <a:noFill/>
            <a:miter lim="800000"/>
            <a:headEnd type="none" w="sm" len="sm"/>
            <a:tailEnd type="none" w="sm" len="sm"/>
          </a:ln>
          <a:effectLst/>
        </p:spPr>
        <p:txBody>
          <a:bodyPr wrap="none">
            <a:spAutoFit/>
          </a:bodyPr>
          <a:lstStyle/>
          <a:p>
            <a:pPr>
              <a:lnSpc>
                <a:spcPct val="100000"/>
              </a:lnSpc>
              <a:spcBef>
                <a:spcPct val="0"/>
              </a:spcBef>
              <a:buSzTx/>
              <a:buFontTx/>
              <a:buNone/>
              <a:defRPr/>
            </a:pPr>
            <a:r>
              <a:rPr lang="tr-TR" sz="2400" dirty="0">
                <a:effectLst>
                  <a:outerShdw blurRad="38100" dist="38100" dir="2700000" algn="tl">
                    <a:srgbClr val="000000"/>
                  </a:outerShdw>
                </a:effectLst>
              </a:rPr>
              <a:t>Bu idareler özel vezne açamaz.</a:t>
            </a:r>
          </a:p>
        </p:txBody>
      </p:sp>
      <p:sp>
        <p:nvSpPr>
          <p:cNvPr id="506893" name="Text Box 13"/>
          <p:cNvSpPr txBox="1">
            <a:spLocks noChangeArrowheads="1"/>
          </p:cNvSpPr>
          <p:nvPr/>
        </p:nvSpPr>
        <p:spPr bwMode="auto">
          <a:xfrm>
            <a:off x="1081088" y="1243013"/>
            <a:ext cx="7235825" cy="457200"/>
          </a:xfrm>
          <a:prstGeom prst="rect">
            <a:avLst/>
          </a:prstGeom>
          <a:noFill/>
          <a:ln w="12700" cap="sq">
            <a:noFill/>
            <a:miter lim="800000"/>
            <a:headEnd type="none" w="sm" len="sm"/>
            <a:tailEnd type="none" w="sm" len="sm"/>
          </a:ln>
          <a:effectLst/>
        </p:spPr>
        <p:txBody>
          <a:bodyPr wrap="none">
            <a:spAutoFit/>
          </a:bodyPr>
          <a:lstStyle/>
          <a:p>
            <a:pPr>
              <a:lnSpc>
                <a:spcPct val="100000"/>
              </a:lnSpc>
              <a:spcBef>
                <a:spcPct val="0"/>
              </a:spcBef>
              <a:buSzTx/>
              <a:defRPr/>
            </a:pPr>
            <a:r>
              <a:rPr lang="tr-TR" sz="2400" dirty="0">
                <a:effectLst>
                  <a:outerShdw blurRad="38100" dist="38100" dir="2700000" algn="tl">
                    <a:srgbClr val="C0C0C0"/>
                  </a:outerShdw>
                </a:effectLst>
              </a:rPr>
              <a:t>Genel Bütçe Kapsamındaki Kamu idarelerinin;</a:t>
            </a:r>
          </a:p>
        </p:txBody>
      </p:sp>
      <p:sp>
        <p:nvSpPr>
          <p:cNvPr id="16396" name="Text Box 16"/>
          <p:cNvSpPr txBox="1">
            <a:spLocks noChangeArrowheads="1"/>
          </p:cNvSpPr>
          <p:nvPr/>
        </p:nvSpPr>
        <p:spPr bwMode="auto">
          <a:xfrm>
            <a:off x="539750" y="307975"/>
            <a:ext cx="8064500" cy="519113"/>
          </a:xfrm>
          <a:prstGeom prst="rect">
            <a:avLst/>
          </a:prstGeom>
          <a:gradFill rotWithShape="1">
            <a:gsLst>
              <a:gs pos="0">
                <a:srgbClr val="3399FF">
                  <a:alpha val="48000"/>
                </a:srgbClr>
              </a:gs>
              <a:gs pos="100000">
                <a:schemeClr val="bg1">
                  <a:alpha val="48000"/>
                </a:schemeClr>
              </a:gs>
            </a:gsLst>
            <a:lin ang="5400000" scaled="1"/>
          </a:gradFill>
          <a:ln w="9525">
            <a:noFill/>
            <a:prstDash val="dash"/>
            <a:miter lim="800000"/>
            <a:headEnd/>
            <a:tailEnd/>
          </a:ln>
        </p:spPr>
        <p:txBody>
          <a:bodyPr>
            <a:spAutoFit/>
          </a:bodyPr>
          <a:lstStyle/>
          <a:p>
            <a:pPr>
              <a:lnSpc>
                <a:spcPct val="100000"/>
              </a:lnSpc>
              <a:spcBef>
                <a:spcPct val="0"/>
              </a:spcBef>
              <a:buSzTx/>
              <a:buFontTx/>
              <a:buNone/>
            </a:pPr>
            <a:r>
              <a:rPr lang="tr-TR" sz="2800" b="1" dirty="0">
                <a:solidFill>
                  <a:srgbClr val="FF0000"/>
                </a:solidFill>
                <a:latin typeface="Arial" charset="0"/>
              </a:rPr>
              <a:t>Hazine Birliği</a:t>
            </a:r>
          </a:p>
        </p:txBody>
      </p:sp>
      <p:sp>
        <p:nvSpPr>
          <p:cNvPr id="506888" name="AutoShape 8"/>
          <p:cNvSpPr>
            <a:spLocks noChangeArrowheads="1"/>
          </p:cNvSpPr>
          <p:nvPr/>
        </p:nvSpPr>
        <p:spPr bwMode="auto">
          <a:xfrm rot="757159">
            <a:off x="3632200" y="2873375"/>
            <a:ext cx="2736850" cy="433388"/>
          </a:xfrm>
          <a:prstGeom prst="notchedRightArrow">
            <a:avLst>
              <a:gd name="adj1" fmla="val 48380"/>
              <a:gd name="adj2" fmla="val 125862"/>
            </a:avLst>
          </a:prstGeom>
          <a:solidFill>
            <a:srgbClr val="FF0000"/>
          </a:solidFill>
          <a:ln w="12700" cap="sq">
            <a:solidFill>
              <a:schemeClr val="tx1"/>
            </a:solidFill>
            <a:miter lim="800000"/>
            <a:headEnd type="none" w="sm" len="sm"/>
            <a:tailEnd type="none" w="sm" len="sm"/>
          </a:ln>
        </p:spPr>
        <p:txBody>
          <a:bodyPr wrap="none" anchor="ctr"/>
          <a:lstStyle/>
          <a:p>
            <a:pPr>
              <a:lnSpc>
                <a:spcPct val="100000"/>
              </a:lnSpc>
              <a:spcBef>
                <a:spcPct val="0"/>
              </a:spcBef>
              <a:buSzTx/>
              <a:buFontTx/>
              <a:buNone/>
            </a:pPr>
            <a:endParaRPr lang="tr-TR" sz="1600" dirty="0"/>
          </a:p>
        </p:txBody>
      </p:sp>
      <p:sp>
        <p:nvSpPr>
          <p:cNvPr id="506890" name="AutoShape 10"/>
          <p:cNvSpPr>
            <a:spLocks noChangeArrowheads="1"/>
          </p:cNvSpPr>
          <p:nvPr/>
        </p:nvSpPr>
        <p:spPr bwMode="auto">
          <a:xfrm rot="10061968">
            <a:off x="3632200" y="4048125"/>
            <a:ext cx="2763838" cy="433388"/>
          </a:xfrm>
          <a:prstGeom prst="notchedRightArrow">
            <a:avLst>
              <a:gd name="adj1" fmla="val 45704"/>
              <a:gd name="adj2" fmla="val 126453"/>
            </a:avLst>
          </a:prstGeom>
          <a:solidFill>
            <a:srgbClr val="FF0000"/>
          </a:solidFill>
          <a:ln w="12700" cap="sq">
            <a:solidFill>
              <a:schemeClr val="tx1"/>
            </a:solidFill>
            <a:miter lim="800000"/>
            <a:headEnd type="none" w="sm" len="sm"/>
            <a:tailEnd type="none" w="sm" len="sm"/>
          </a:ln>
        </p:spPr>
        <p:txBody>
          <a:bodyPr rot="10800000" wrap="none" anchor="ctr"/>
          <a:lstStyle/>
          <a:p>
            <a:pPr>
              <a:lnSpc>
                <a:spcPct val="100000"/>
              </a:lnSpc>
              <a:spcBef>
                <a:spcPct val="0"/>
              </a:spcBef>
              <a:buSzTx/>
              <a:buFontTx/>
              <a:buNone/>
            </a:pPr>
            <a:endParaRPr lang="tr-TR" sz="1600" dirty="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06893"/>
                                        </p:tgtEl>
                                        <p:attrNameLst>
                                          <p:attrName>style.visibility</p:attrName>
                                        </p:attrNameLst>
                                      </p:cBhvr>
                                      <p:to>
                                        <p:strVal val="visible"/>
                                      </p:to>
                                    </p:set>
                                    <p:anim calcmode="lin" valueType="num">
                                      <p:cBhvr>
                                        <p:cTn id="7" dur="1000" fill="hold"/>
                                        <p:tgtEl>
                                          <p:spTgt spid="506893"/>
                                        </p:tgtEl>
                                        <p:attrNameLst>
                                          <p:attrName>ppt_w</p:attrName>
                                        </p:attrNameLst>
                                      </p:cBhvr>
                                      <p:tavLst>
                                        <p:tav tm="0">
                                          <p:val>
                                            <p:strVal val="#ppt_w*0.70"/>
                                          </p:val>
                                        </p:tav>
                                        <p:tav tm="100000">
                                          <p:val>
                                            <p:strVal val="#ppt_w"/>
                                          </p:val>
                                        </p:tav>
                                      </p:tavLst>
                                    </p:anim>
                                    <p:anim calcmode="lin" valueType="num">
                                      <p:cBhvr>
                                        <p:cTn id="8" dur="1000" fill="hold"/>
                                        <p:tgtEl>
                                          <p:spTgt spid="506893"/>
                                        </p:tgtEl>
                                        <p:attrNameLst>
                                          <p:attrName>ppt_h</p:attrName>
                                        </p:attrNameLst>
                                      </p:cBhvr>
                                      <p:tavLst>
                                        <p:tav tm="0">
                                          <p:val>
                                            <p:strVal val="#ppt_h"/>
                                          </p:val>
                                        </p:tav>
                                        <p:tav tm="100000">
                                          <p:val>
                                            <p:strVal val="#ppt_h"/>
                                          </p:val>
                                        </p:tav>
                                      </p:tavLst>
                                    </p:anim>
                                    <p:animEffect transition="in" filter="fade">
                                      <p:cBhvr>
                                        <p:cTn id="9" dur="1000"/>
                                        <p:tgtEl>
                                          <p:spTgt spid="506893"/>
                                        </p:tgtEl>
                                      </p:cBhvr>
                                    </p:animEffect>
                                  </p:childTnLst>
                                </p:cTn>
                              </p:par>
                            </p:childTnLst>
                          </p:cTn>
                        </p:par>
                        <p:par>
                          <p:cTn id="10" fill="hold">
                            <p:stCondLst>
                              <p:cond delay="1000"/>
                            </p:stCondLst>
                            <p:childTnLst>
                              <p:par>
                                <p:cTn id="11" presetID="9" presetClass="entr" presetSubtype="0" fill="hold" nodeType="after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1000"/>
                                        <p:tgtEl>
                                          <p:spTgt spid="2"/>
                                        </p:tgtEl>
                                      </p:cBhvr>
                                    </p:animEffect>
                                  </p:childTnLst>
                                </p:cTn>
                              </p:par>
                            </p:childTnLst>
                          </p:cTn>
                        </p:par>
                        <p:par>
                          <p:cTn id="14" fill="hold">
                            <p:stCondLst>
                              <p:cond delay="2500"/>
                            </p:stCondLst>
                            <p:childTnLst>
                              <p:par>
                                <p:cTn id="15" presetID="22" presetClass="entr" presetSubtype="8" fill="hold" grpId="0" nodeType="afterEffect">
                                  <p:stCondLst>
                                    <p:cond delay="500"/>
                                  </p:stCondLst>
                                  <p:childTnLst>
                                    <p:set>
                                      <p:cBhvr>
                                        <p:cTn id="16" dur="1" fill="hold">
                                          <p:stCondLst>
                                            <p:cond delay="0"/>
                                          </p:stCondLst>
                                        </p:cTn>
                                        <p:tgtEl>
                                          <p:spTgt spid="506888"/>
                                        </p:tgtEl>
                                        <p:attrNameLst>
                                          <p:attrName>style.visibility</p:attrName>
                                        </p:attrNameLst>
                                      </p:cBhvr>
                                      <p:to>
                                        <p:strVal val="visible"/>
                                      </p:to>
                                    </p:set>
                                    <p:animEffect transition="in" filter="wipe(left)">
                                      <p:cBhvr>
                                        <p:cTn id="17" dur="500"/>
                                        <p:tgtEl>
                                          <p:spTgt spid="506888"/>
                                        </p:tgtEl>
                                      </p:cBhvr>
                                    </p:animEffect>
                                  </p:childTnLst>
                                </p:cTn>
                              </p:par>
                            </p:childTnLst>
                          </p:cTn>
                        </p:par>
                        <p:par>
                          <p:cTn id="18" fill="hold">
                            <p:stCondLst>
                              <p:cond delay="3500"/>
                            </p:stCondLst>
                            <p:childTnLst>
                              <p:par>
                                <p:cTn id="19" presetID="9"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par>
                          <p:cTn id="22" fill="hold">
                            <p:stCondLst>
                              <p:cond delay="4000"/>
                            </p:stCondLst>
                            <p:childTnLst>
                              <p:par>
                                <p:cTn id="23" presetID="22" presetClass="entr" presetSubtype="2" fill="hold" grpId="0" nodeType="afterEffect">
                                  <p:stCondLst>
                                    <p:cond delay="500"/>
                                  </p:stCondLst>
                                  <p:childTnLst>
                                    <p:set>
                                      <p:cBhvr>
                                        <p:cTn id="24" dur="1" fill="hold">
                                          <p:stCondLst>
                                            <p:cond delay="0"/>
                                          </p:stCondLst>
                                        </p:cTn>
                                        <p:tgtEl>
                                          <p:spTgt spid="506890"/>
                                        </p:tgtEl>
                                        <p:attrNameLst>
                                          <p:attrName>style.visibility</p:attrName>
                                        </p:attrNameLst>
                                      </p:cBhvr>
                                      <p:to>
                                        <p:strVal val="visible"/>
                                      </p:to>
                                    </p:set>
                                    <p:animEffect transition="in" filter="wipe(right)">
                                      <p:cBhvr>
                                        <p:cTn id="25" dur="500"/>
                                        <p:tgtEl>
                                          <p:spTgt spid="506890"/>
                                        </p:tgtEl>
                                      </p:cBhvr>
                                    </p:animEffect>
                                  </p:childTnLst>
                                </p:cTn>
                              </p:par>
                            </p:childTnLst>
                          </p:cTn>
                        </p:par>
                        <p:par>
                          <p:cTn id="26" fill="hold">
                            <p:stCondLst>
                              <p:cond delay="5000"/>
                            </p:stCondLst>
                            <p:childTnLst>
                              <p:par>
                                <p:cTn id="27" presetID="55" presetClass="entr" presetSubtype="0" fill="hold" grpId="0" nodeType="afterEffect">
                                  <p:stCondLst>
                                    <p:cond delay="1000"/>
                                  </p:stCondLst>
                                  <p:childTnLst>
                                    <p:set>
                                      <p:cBhvr>
                                        <p:cTn id="28" dur="1" fill="hold">
                                          <p:stCondLst>
                                            <p:cond delay="0"/>
                                          </p:stCondLst>
                                        </p:cTn>
                                        <p:tgtEl>
                                          <p:spTgt spid="506892"/>
                                        </p:tgtEl>
                                        <p:attrNameLst>
                                          <p:attrName>style.visibility</p:attrName>
                                        </p:attrNameLst>
                                      </p:cBhvr>
                                      <p:to>
                                        <p:strVal val="visible"/>
                                      </p:to>
                                    </p:set>
                                    <p:anim calcmode="lin" valueType="num">
                                      <p:cBhvr>
                                        <p:cTn id="29" dur="1000" fill="hold"/>
                                        <p:tgtEl>
                                          <p:spTgt spid="506892"/>
                                        </p:tgtEl>
                                        <p:attrNameLst>
                                          <p:attrName>ppt_w</p:attrName>
                                        </p:attrNameLst>
                                      </p:cBhvr>
                                      <p:tavLst>
                                        <p:tav tm="0">
                                          <p:val>
                                            <p:strVal val="#ppt_w*0.70"/>
                                          </p:val>
                                        </p:tav>
                                        <p:tav tm="100000">
                                          <p:val>
                                            <p:strVal val="#ppt_w"/>
                                          </p:val>
                                        </p:tav>
                                      </p:tavLst>
                                    </p:anim>
                                    <p:anim calcmode="lin" valueType="num">
                                      <p:cBhvr>
                                        <p:cTn id="30" dur="1000" fill="hold"/>
                                        <p:tgtEl>
                                          <p:spTgt spid="506892"/>
                                        </p:tgtEl>
                                        <p:attrNameLst>
                                          <p:attrName>ppt_h</p:attrName>
                                        </p:attrNameLst>
                                      </p:cBhvr>
                                      <p:tavLst>
                                        <p:tav tm="0">
                                          <p:val>
                                            <p:strVal val="#ppt_h"/>
                                          </p:val>
                                        </p:tav>
                                        <p:tav tm="100000">
                                          <p:val>
                                            <p:strVal val="#ppt_h"/>
                                          </p:val>
                                        </p:tav>
                                      </p:tavLst>
                                    </p:anim>
                                    <p:animEffect transition="in" filter="fade">
                                      <p:cBhvr>
                                        <p:cTn id="31" dur="1000"/>
                                        <p:tgtEl>
                                          <p:spTgt spid="506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92" grpId="0"/>
      <p:bldP spid="506893" grpId="0"/>
      <p:bldP spid="506888" grpId="0" animBg="1"/>
      <p:bldP spid="506890"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pPr algn="ctr"/>
            <a:r>
              <a:rPr lang="tr-TR" i="1" dirty="0" smtClean="0"/>
              <a:t>Ödenemeyen giderler</a:t>
            </a:r>
            <a:endParaRPr lang="tr-TR"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Ø"/>
            </a:pPr>
            <a:r>
              <a:rPr lang="tr-TR" dirty="0" smtClean="0"/>
              <a:t>Ödeme emri belgesine bağlandığı halde ödenemeyen tutarlar, bütçeye gider yazılarak emanet hesaplarına alınır ve buradan ödenir. Ancak, malın alındığı veya hizmetin yapıldığı malî yılı izleyen beşinci yılın sonuna kadar talep edilmeyen emanet hesaplarındaki tutarlar bütçeye gelir kaydedilir. Gelir kaydedilen tutarlar, mahkeme kararı üzerine ödenir.</a:t>
            </a:r>
          </a:p>
          <a:p>
            <a:pPr>
              <a:buNone/>
            </a:pPr>
            <a:endParaRPr lang="tr-TR" dirty="0" smtClean="0"/>
          </a:p>
          <a:p>
            <a:pPr>
              <a:buFont typeface="Wingdings" pitchFamily="2" charset="2"/>
              <a:buChar char="Ø"/>
            </a:pPr>
            <a:r>
              <a:rPr lang="tr-TR" dirty="0" smtClean="0"/>
              <a:t>İlgili olduğu malî yılın sonundan başlayarak beş yıl içinde alacaklıları tarafından geçerli bir mazerete dayanmaksızın, yazılı talep edilmediğinden veya belgeleri verilmediğinden dolayı ödenemeyen borçlar zamanaşımına uğrayarak kamu idareleri lehine düşer.</a:t>
            </a:r>
          </a:p>
          <a:p>
            <a:endParaRPr lang="tr-T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dirty="0" smtClean="0"/>
              <a:t>Nakit yetersizliğinde ödeme sırası</a:t>
            </a:r>
            <a:endParaRPr lang="tr-TR"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Ø"/>
            </a:pPr>
            <a:r>
              <a:rPr lang="tr-TR" dirty="0" smtClean="0"/>
              <a:t>Kamu idarelerinin nakit mevcudunun tüm ödemeleri karşılayamaması halinde giderler, muhasebe kayıtlarına alınma sırasına göre ödenir.</a:t>
            </a:r>
          </a:p>
          <a:p>
            <a:pPr>
              <a:buNone/>
            </a:pPr>
            <a:r>
              <a:rPr lang="tr-TR" dirty="0" smtClean="0"/>
              <a:t>	 Ancak, sırasıyla;</a:t>
            </a:r>
          </a:p>
          <a:p>
            <a:pPr lvl="1">
              <a:buFont typeface="Wingdings" pitchFamily="2" charset="2"/>
              <a:buChar char="Ø"/>
            </a:pPr>
            <a:r>
              <a:rPr lang="tr-TR" dirty="0" smtClean="0"/>
              <a:t>Kanunları gereğince diğer kamu idarelerine ödenmesi gereken vergi, resim, harç, prim, fon kesintisi, pay ve benzeri tutarlara,</a:t>
            </a:r>
          </a:p>
          <a:p>
            <a:pPr lvl="1">
              <a:buFont typeface="Wingdings" pitchFamily="2" charset="2"/>
              <a:buChar char="Ø"/>
            </a:pPr>
            <a:r>
              <a:rPr lang="tr-TR" dirty="0" smtClean="0"/>
              <a:t>Tarifeye bağlı ödemelere,</a:t>
            </a:r>
          </a:p>
          <a:p>
            <a:pPr lvl="1">
              <a:buFont typeface="Wingdings" pitchFamily="2" charset="2"/>
              <a:buChar char="Ø"/>
            </a:pPr>
            <a:r>
              <a:rPr lang="tr-TR" dirty="0" smtClean="0"/>
              <a:t>İlama bağlı borçlara,</a:t>
            </a:r>
          </a:p>
          <a:p>
            <a:pPr lvl="1">
              <a:buFont typeface="Wingdings" pitchFamily="2" charset="2"/>
              <a:buChar char="Ø"/>
            </a:pPr>
            <a:r>
              <a:rPr lang="tr-TR" dirty="0" smtClean="0"/>
              <a:t>Ödenmemesi halinde gecikme cezası veya faiz gibi ek yük getirecek borçlara</a:t>
            </a:r>
          </a:p>
          <a:p>
            <a:pPr lvl="1">
              <a:buFont typeface="Wingdings" pitchFamily="2" charset="2"/>
              <a:buChar char="Ø"/>
            </a:pPr>
            <a:r>
              <a:rPr lang="tr-TR" dirty="0" smtClean="0"/>
              <a:t>Ödenmesi talep edilen emanet hesaplarındaki tutarlara </a:t>
            </a:r>
          </a:p>
          <a:p>
            <a:pPr lvl="1">
              <a:buNone/>
            </a:pPr>
            <a:r>
              <a:rPr lang="tr-TR" dirty="0" smtClean="0"/>
              <a:t>öncelik verilir. </a:t>
            </a:r>
          </a:p>
          <a:p>
            <a:endParaRPr lang="tr-T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i="1" dirty="0"/>
              <a:t>Ön ödeme </a:t>
            </a:r>
            <a:endParaRPr lang="tr-TR" dirty="0"/>
          </a:p>
        </p:txBody>
      </p:sp>
      <p:sp>
        <p:nvSpPr>
          <p:cNvPr id="3" name="2 İçerik Yer Tutucusu"/>
          <p:cNvSpPr>
            <a:spLocks noGrp="1"/>
          </p:cNvSpPr>
          <p:nvPr>
            <p:ph idx="1"/>
          </p:nvPr>
        </p:nvSpPr>
        <p:spPr>
          <a:xfrm>
            <a:off x="395536" y="1844824"/>
            <a:ext cx="8229600" cy="4245104"/>
          </a:xfrm>
        </p:spPr>
        <p:txBody>
          <a:bodyPr>
            <a:normAutofit fontScale="92500" lnSpcReduction="10000"/>
          </a:bodyPr>
          <a:lstStyle/>
          <a:p>
            <a:pPr>
              <a:buFont typeface="Wingdings" pitchFamily="2" charset="2"/>
              <a:buChar char="Ø"/>
            </a:pPr>
            <a:r>
              <a:rPr lang="tr-TR" dirty="0" smtClean="0"/>
              <a:t>Harcama yetkilisinin uygun görmesi ve karşılığı ödeneğin saklı tutulması kaydıyla,</a:t>
            </a:r>
          </a:p>
          <a:p>
            <a:pPr lvl="1">
              <a:buFont typeface="Wingdings" pitchFamily="2" charset="2"/>
              <a:buChar char="Ø"/>
            </a:pPr>
            <a:r>
              <a:rPr lang="tr-TR" dirty="0"/>
              <a:t>İ</a:t>
            </a:r>
            <a:r>
              <a:rPr lang="tr-TR" dirty="0" smtClean="0"/>
              <a:t>lgili kanunlarda öngörülen haller,</a:t>
            </a:r>
          </a:p>
          <a:p>
            <a:pPr lvl="1">
              <a:buFont typeface="Wingdings" pitchFamily="2" charset="2"/>
              <a:buChar char="Ø"/>
            </a:pPr>
            <a:r>
              <a:rPr lang="tr-TR" dirty="0"/>
              <a:t>G</a:t>
            </a:r>
            <a:r>
              <a:rPr lang="tr-TR" dirty="0" smtClean="0"/>
              <a:t>erçekleştirme işlemlerinin tamamlanması beklenilemeyecek ivedi veya zorunlu giderler için</a:t>
            </a:r>
          </a:p>
          <a:p>
            <a:pPr marL="393192" lvl="1" indent="0">
              <a:buNone/>
            </a:pPr>
            <a:r>
              <a:rPr lang="tr-TR" dirty="0" smtClean="0"/>
              <a:t>avans vermek veya kredi açmak suretiyle ön ödeme yapılabilir. Verilecek avansın üst sınırları merkezî yönetim bütçe kanununda gösterilir. </a:t>
            </a:r>
            <a:r>
              <a:rPr lang="tr-TR" dirty="0" smtClean="0">
                <a:hlinkClick r:id="rId2" action="ppaction://hlinkfile"/>
              </a:rPr>
              <a:t>(İ cetveli)</a:t>
            </a:r>
            <a:r>
              <a:rPr lang="tr-TR" dirty="0" smtClean="0"/>
              <a:t> (95. s.)        </a:t>
            </a:r>
            <a:endParaRPr lang="tr-TR" dirty="0"/>
          </a:p>
          <a:p>
            <a:pPr>
              <a:buFont typeface="Wingdings" pitchFamily="2" charset="2"/>
              <a:buChar char="Ø"/>
            </a:pPr>
            <a:endParaRPr lang="tr-TR" dirty="0" smtClean="0"/>
          </a:p>
          <a:p>
            <a:pPr>
              <a:buFont typeface="Wingdings" pitchFamily="2" charset="2"/>
              <a:buChar char="Ø"/>
            </a:pPr>
            <a:r>
              <a:rPr lang="tr-TR" dirty="0" smtClean="0"/>
              <a:t>Sözleşmesinde belirtilmek ve yüklenme tutarının yüzde otuzunu geçmemek üzere, yüklenicilere, teminat karşılığında bütçe dışı avans ödenebilir.</a:t>
            </a:r>
          </a:p>
          <a:p>
            <a:pPr>
              <a:buFont typeface="Wingdings" pitchFamily="2" charset="2"/>
              <a:buChar char="Ø"/>
            </a:pPr>
            <a:endParaRPr lang="tr-TR" dirty="0"/>
          </a:p>
          <a:p>
            <a:pPr marL="0" indent="0">
              <a:buNone/>
            </a:pPr>
            <a:endParaRPr lang="tr-T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Ön ödeme </a:t>
            </a:r>
            <a:endParaRPr lang="tr-TR" dirty="0"/>
          </a:p>
        </p:txBody>
      </p:sp>
      <p:sp>
        <p:nvSpPr>
          <p:cNvPr id="3" name="İçerik Yer Tutucusu 2"/>
          <p:cNvSpPr>
            <a:spLocks noGrp="1"/>
          </p:cNvSpPr>
          <p:nvPr>
            <p:ph idx="1"/>
          </p:nvPr>
        </p:nvSpPr>
        <p:spPr/>
        <p:txBody>
          <a:bodyPr>
            <a:normAutofit fontScale="85000" lnSpcReduction="20000"/>
          </a:bodyPr>
          <a:lstStyle/>
          <a:p>
            <a:pPr>
              <a:buFont typeface="Wingdings" pitchFamily="2" charset="2"/>
              <a:buChar char="Ø"/>
            </a:pPr>
            <a:r>
              <a:rPr lang="tr-TR" dirty="0"/>
              <a:t>Her mutemet ön ödemelerden harcadığı tutara ilişkin kanıtlayıcı belgeleri, ilgili kanunlarında belirtilmemiş olması halinde avanslarda bir ay, kredilerde üç ay içinde muhasebe yetkilisine vermek ve artan tutarı iade etmekle yükümlüdür. Süresi içerisinde mahsup edilmeyen avanslar hakkında </a:t>
            </a:r>
            <a:r>
              <a:rPr lang="tr-TR" dirty="0" smtClean="0"/>
              <a:t>6183 </a:t>
            </a:r>
            <a:r>
              <a:rPr lang="tr-TR" dirty="0"/>
              <a:t>sayılı Kanun hükümleri uygulanır. </a:t>
            </a:r>
            <a:endParaRPr lang="tr-TR" dirty="0" smtClean="0"/>
          </a:p>
          <a:p>
            <a:pPr>
              <a:buFont typeface="Wingdings" pitchFamily="2" charset="2"/>
              <a:buChar char="Ø"/>
            </a:pPr>
            <a:endParaRPr lang="tr-TR" dirty="0"/>
          </a:p>
          <a:p>
            <a:pPr>
              <a:buFont typeface="Wingdings" pitchFamily="2" charset="2"/>
              <a:buChar char="Ø"/>
            </a:pPr>
            <a:r>
              <a:rPr lang="tr-TR" dirty="0" smtClean="0"/>
              <a:t>Merkezî </a:t>
            </a:r>
            <a:r>
              <a:rPr lang="tr-TR" dirty="0"/>
              <a:t>yönetim kapsamındaki kamu idarelerinde ön ödeme şekilleri, devir ve mahsup işlemleri, yapılacak ön ödemelerin idareler ve gider türleri itibarıyla miktarı ve oranlarının belirlenmesi, zorunlu hallerde yapılacak harcamalar için ön ödemenin tutarı ve mahsup süresi, mutemetlerin görevlendirilmesi ve diğer işlemlere ilişkin usul ve esaslar </a:t>
            </a:r>
            <a:r>
              <a:rPr lang="tr-TR" dirty="0" smtClean="0"/>
              <a:t>yönetmelik ile belirlenmiştir. </a:t>
            </a:r>
            <a:r>
              <a:rPr lang="tr-TR" dirty="0" smtClean="0">
                <a:hlinkClick r:id="rId2" action="ppaction://hlinkfile"/>
              </a:rPr>
              <a:t>(?)</a:t>
            </a:r>
            <a:endParaRPr lang="tr-TR" dirty="0"/>
          </a:p>
        </p:txBody>
      </p:sp>
    </p:spTree>
    <p:extLst>
      <p:ext uri="{BB962C8B-B14F-4D97-AF65-F5344CB8AC3E}">
        <p14:creationId xmlns:p14="http://schemas.microsoft.com/office/powerpoint/2010/main" val="294600326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i="1" dirty="0" smtClean="0"/>
              <a:t>Akreditif artığı devri </a:t>
            </a:r>
            <a:endParaRPr lang="tr-TR" dirty="0"/>
          </a:p>
        </p:txBody>
      </p:sp>
      <p:sp>
        <p:nvSpPr>
          <p:cNvPr id="3" name="2 İçerik Yer Tutucusu"/>
          <p:cNvSpPr>
            <a:spLocks noGrp="1"/>
          </p:cNvSpPr>
          <p:nvPr>
            <p:ph idx="1"/>
          </p:nvPr>
        </p:nvSpPr>
        <p:spPr>
          <a:xfrm>
            <a:off x="395536" y="2132856"/>
            <a:ext cx="8229600" cy="3957072"/>
          </a:xfrm>
        </p:spPr>
        <p:txBody>
          <a:bodyPr>
            <a:normAutofit/>
          </a:bodyPr>
          <a:lstStyle/>
          <a:p>
            <a:pPr>
              <a:buFont typeface="Wingdings" pitchFamily="2" charset="2"/>
              <a:buChar char="Ø"/>
            </a:pPr>
            <a:r>
              <a:rPr lang="tr-TR" dirty="0" smtClean="0"/>
              <a:t>Açılmış akreditiflere ilişkin kredi artıkları ertesi yıla devredilmekle birlikte ödenekleri iptal olunur. Devredilen kredi artıklarının karşılığı, genel bütçe kapsamındaki kamu idarelerinde Maliye Bakanı, diğer kamu idarelerinde ise üst yönetici tarafından idare bütçesinin ilgili tertibine ödenek kaydolunur.</a:t>
            </a:r>
            <a:r>
              <a:rPr lang="tr-TR" baseline="30000" dirty="0" smtClean="0"/>
              <a:t> </a:t>
            </a:r>
            <a:endParaRPr lang="tr-TR" dirty="0"/>
          </a:p>
        </p:txBody>
      </p:sp>
    </p:spTree>
    <p:extLst>
      <p:ext uri="{BB962C8B-B14F-4D97-AF65-F5344CB8AC3E}">
        <p14:creationId xmlns:p14="http://schemas.microsoft.com/office/powerpoint/2010/main" val="121816047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i="1" dirty="0" smtClean="0"/>
              <a:t>Yüklenme artığı devri</a:t>
            </a:r>
            <a:endParaRPr lang="tr-TR" dirty="0"/>
          </a:p>
        </p:txBody>
      </p:sp>
      <p:sp>
        <p:nvSpPr>
          <p:cNvPr id="3" name="2 İçerik Yer Tutucusu"/>
          <p:cNvSpPr>
            <a:spLocks noGrp="1"/>
          </p:cNvSpPr>
          <p:nvPr>
            <p:ph idx="1"/>
          </p:nvPr>
        </p:nvSpPr>
        <p:spPr>
          <a:xfrm>
            <a:off x="395536" y="1844824"/>
            <a:ext cx="8229600" cy="4245104"/>
          </a:xfrm>
        </p:spPr>
        <p:txBody>
          <a:bodyPr>
            <a:normAutofit/>
          </a:bodyPr>
          <a:lstStyle/>
          <a:p>
            <a:pPr>
              <a:buFont typeface="Wingdings" pitchFamily="2" charset="2"/>
              <a:buChar char="Ø"/>
            </a:pPr>
            <a:r>
              <a:rPr lang="tr-TR" dirty="0" smtClean="0"/>
              <a:t>Sözleşmelerin bitim tarihlerinde henüz bir kısım hizmet yerine getirilememiş veya zorunlu nedenlerle sözleşmenin uygulanmasına başlanılamamış ancak, ilgili idarece ek süre verilmiş ve bu süre ertesi malî yıla  taşmış  ise; yıl sonunda yüklenme artığı devredilir ve bu tutarlara ilişkin ödenekler hakkında akreditiflerle ilgili hükümler uygulanır. Devredilen yüklenme artığı karşılığı hizmet ek süre içinde yerine getirilerek kanıtlayıcı belgeleri verildiğinde, tutarı hizmetin yapıldığı yıl bütçesine gider kaydıyla ödenir. </a:t>
            </a:r>
          </a:p>
          <a:p>
            <a:pPr marL="0" indent="0">
              <a:buNone/>
            </a:pPr>
            <a:endParaRPr lang="tr-TR" dirty="0"/>
          </a:p>
        </p:txBody>
      </p:sp>
    </p:spTree>
    <p:extLst>
      <p:ext uri="{BB962C8B-B14F-4D97-AF65-F5344CB8AC3E}">
        <p14:creationId xmlns:p14="http://schemas.microsoft.com/office/powerpoint/2010/main" val="121816047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İDARE BÜTÇELERİ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smtClean="0"/>
              <a:t>Gelirlerin Toplanması</a:t>
            </a:r>
            <a:endParaRPr lang="tr-TR" sz="4000" dirty="0"/>
          </a:p>
        </p:txBody>
      </p:sp>
    </p:spTree>
    <p:extLst>
      <p:ext uri="{BB962C8B-B14F-4D97-AF65-F5344CB8AC3E}">
        <p14:creationId xmlns:p14="http://schemas.microsoft.com/office/powerpoint/2010/main" val="11215177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lstStyle/>
          <a:p>
            <a:pPr algn="ctr"/>
            <a:r>
              <a:rPr lang="tr-TR" i="1" dirty="0"/>
              <a:t>Gelirlerin dayanakları</a:t>
            </a:r>
            <a:endParaRPr lang="tr-TR" dirty="0"/>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Ø"/>
            </a:pPr>
            <a:r>
              <a:rPr lang="tr-TR" dirty="0" smtClean="0"/>
              <a:t>Vergi, resim, harç ve benzeri malî yükümlülükler kanunla konulur, değiştirilir veya  kaldırılır.</a:t>
            </a:r>
          </a:p>
          <a:p>
            <a:pPr marL="0" indent="0">
              <a:buNone/>
            </a:pPr>
            <a:endParaRPr lang="tr-TR" dirty="0" smtClean="0"/>
          </a:p>
          <a:p>
            <a:pPr>
              <a:buFont typeface="Wingdings" pitchFamily="2" charset="2"/>
              <a:buChar char="Ø"/>
            </a:pPr>
            <a:r>
              <a:rPr lang="tr-TR" dirty="0" smtClean="0"/>
              <a:t>Genel yönetim kapsamındaki kamu idarelerinin gelirlerinin kanuni dayanakları bütçelerinde gösterilir. </a:t>
            </a:r>
            <a:r>
              <a:rPr lang="tr-TR" dirty="0" smtClean="0">
                <a:hlinkClick r:id="rId2" action="ppaction://hlinkfile"/>
              </a:rPr>
              <a:t>(C cetveli)</a:t>
            </a:r>
            <a:r>
              <a:rPr lang="tr-TR" dirty="0" smtClean="0"/>
              <a:t> (49 s. 68 s.)</a:t>
            </a:r>
          </a:p>
          <a:p>
            <a:pPr marL="0" indent="0">
              <a:buNone/>
            </a:pPr>
            <a:endParaRPr lang="tr-TR" dirty="0" smtClean="0"/>
          </a:p>
          <a:p>
            <a:pPr>
              <a:buFont typeface="Wingdings" pitchFamily="2" charset="2"/>
              <a:buChar char="Ø"/>
            </a:pPr>
            <a:r>
              <a:rPr lang="tr-TR" dirty="0" smtClean="0"/>
              <a:t>Bütçelerde yer alan gelirler, ilgili kanunlarında belirtilen usullere göre tarh, tahakkuk ve tahsil edilir. Genel bütçe gelirlerinin tarh, tahakkuk ve tahsili Maliye Bakanlığı veya tarh ve tahakkuka ilgili mevzuatına göre yetkili idareler tarafından yapılır.   </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lstStyle/>
          <a:p>
            <a:pPr algn="ctr"/>
            <a:r>
              <a:rPr lang="tr-TR" i="1" dirty="0"/>
              <a:t>Gelirlerin dayanakları</a:t>
            </a:r>
            <a:endParaRPr lang="tr-TR" dirty="0"/>
          </a:p>
        </p:txBody>
      </p:sp>
      <p:sp>
        <p:nvSpPr>
          <p:cNvPr id="3" name="2 İçerik Yer Tutucusu"/>
          <p:cNvSpPr>
            <a:spLocks noGrp="1"/>
          </p:cNvSpPr>
          <p:nvPr>
            <p:ph idx="1"/>
          </p:nvPr>
        </p:nvSpPr>
        <p:spPr/>
        <p:txBody>
          <a:bodyPr>
            <a:normAutofit fontScale="92500"/>
          </a:bodyPr>
          <a:lstStyle/>
          <a:p>
            <a:pPr>
              <a:buFont typeface="Wingdings" pitchFamily="2" charset="2"/>
              <a:buChar char="Ø"/>
            </a:pPr>
            <a:r>
              <a:rPr lang="tr-TR" dirty="0" smtClean="0"/>
              <a:t>Genel yönetim kapsamındaki kamu idarelerinin topladığı vergi, resim, harç ve benzeri gelirlerden diğer idare, kurum ve kuruluşlara verilecek paylar, geliri toplayan kamu idaresi bütçesine bu amaçla konulacak ödeneklerden karşılanır. Malî yıl içinde kullanılabilecek ödenek miktarı, ilgili kanun hükümleri uyarınca tahsil edilen miktar dikkate alınarak hesaplanacak pay miktarını geçemez. Hesaplanan pay tutarının, bu amaçla tahsis edilen ödenek tutarını aşması halinde, aradaki farkı geçmemek kaydıyla ödenek eklemesi yapmaya genel bütçe kapsamındaki idarelerde Maliye Bakanı, diğer idarelerde üst yöneticiler yetkilidir.</a:t>
            </a:r>
            <a:endParaRPr lang="tr-TR" dirty="0"/>
          </a:p>
        </p:txBody>
      </p:sp>
    </p:spTree>
    <p:extLst>
      <p:ext uri="{BB962C8B-B14F-4D97-AF65-F5344CB8AC3E}">
        <p14:creationId xmlns:p14="http://schemas.microsoft.com/office/powerpoint/2010/main" val="385260844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i="1" dirty="0"/>
              <a:t>Gelirlerin  toplanması sorumluluğu</a:t>
            </a:r>
            <a:endParaRPr lang="tr-TR" dirty="0"/>
          </a:p>
        </p:txBody>
      </p:sp>
      <p:sp>
        <p:nvSpPr>
          <p:cNvPr id="3" name="2 İçerik Yer Tutucusu"/>
          <p:cNvSpPr>
            <a:spLocks noGrp="1"/>
          </p:cNvSpPr>
          <p:nvPr>
            <p:ph idx="1"/>
          </p:nvPr>
        </p:nvSpPr>
        <p:spPr>
          <a:xfrm>
            <a:off x="457200" y="2348880"/>
            <a:ext cx="8229600" cy="3975720"/>
          </a:xfrm>
        </p:spPr>
        <p:txBody>
          <a:bodyPr/>
          <a:lstStyle/>
          <a:p>
            <a:pPr>
              <a:buFont typeface="Wingdings" pitchFamily="2" charset="2"/>
              <a:buChar char="Ø"/>
            </a:pPr>
            <a:r>
              <a:rPr lang="tr-TR" dirty="0" smtClean="0"/>
              <a:t>Kamu gelirlerinin tarh, tahakkuk, tahsiliyle yetkili ve görevli olanlar, ilgili kanunlarda öngörülen tarh, tahakkuk ve tahsil işlemlerinin zamanında ve eksiksiz olarak yapılmasından sorumludur.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3645024"/>
            <a:ext cx="7772400" cy="1656184"/>
          </a:xfrm>
        </p:spPr>
        <p:txBody>
          <a:bodyPr>
            <a:noAutofit/>
          </a:bodyPr>
          <a:lstStyle/>
          <a:p>
            <a:pPr algn="ctr"/>
            <a:r>
              <a:rPr lang="tr-TR" sz="4000" dirty="0" smtClean="0"/>
              <a:t>KAMU KAYNAĞININ KULLANILMASININ GENEL ESASLARI</a:t>
            </a:r>
            <a:endParaRPr lang="tr-TR" sz="40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lstStyle/>
          <a:p>
            <a:pPr algn="ctr"/>
            <a:r>
              <a:rPr lang="tr-TR" i="1" dirty="0"/>
              <a:t>Özel gelirler</a:t>
            </a:r>
            <a:endParaRPr lang="tr-TR" dirty="0"/>
          </a:p>
        </p:txBody>
      </p:sp>
      <p:sp>
        <p:nvSpPr>
          <p:cNvPr id="3" name="2 İçerik Yer Tutucusu"/>
          <p:cNvSpPr>
            <a:spLocks noGrp="1"/>
          </p:cNvSpPr>
          <p:nvPr>
            <p:ph idx="1"/>
          </p:nvPr>
        </p:nvSpPr>
        <p:spPr/>
        <p:txBody>
          <a:bodyPr>
            <a:normAutofit fontScale="70000" lnSpcReduction="20000"/>
          </a:bodyPr>
          <a:lstStyle/>
          <a:p>
            <a:pPr>
              <a:buFont typeface="Wingdings" pitchFamily="2" charset="2"/>
              <a:buChar char="Ø"/>
            </a:pPr>
            <a:r>
              <a:rPr lang="tr-TR" dirty="0"/>
              <a:t>Özel gelir: Genel bütçe kapsamındaki idarelerin kamu görevi ve hizmeti dışında ilgili kanunlarında belirtilen faaliyetlerinden ve fiyatlandırılabilir nitelikteki mal ve hizmet teslimlerinden sağlanan ve genel bütçede gösterilen gelirleri, </a:t>
            </a:r>
            <a:endParaRPr lang="tr-TR" dirty="0" smtClean="0"/>
          </a:p>
          <a:p>
            <a:pPr>
              <a:buFont typeface="Wingdings" pitchFamily="2" charset="2"/>
              <a:buChar char="Ø"/>
            </a:pPr>
            <a:endParaRPr lang="tr-TR" dirty="0"/>
          </a:p>
          <a:p>
            <a:pPr>
              <a:buFont typeface="Wingdings" pitchFamily="2" charset="2"/>
              <a:buChar char="Ø"/>
            </a:pPr>
            <a:r>
              <a:rPr lang="tr-TR" dirty="0" smtClean="0"/>
              <a:t>Özel gelirler karşılığında idarelere tahsis edilen özel ödenek miktarları, ilgili idarelerin bütçelerinde gösterilir. Malî yıl içinde kullanılabilecek özel ödenek miktarı, tahsil edilen özel gelir tutarını geçemez. Tahsil edilen özel gelirlerin ödenek tutarını aşması halinde, ödenek eklenemez.</a:t>
            </a:r>
          </a:p>
          <a:p>
            <a:pPr marL="0" indent="0">
              <a:buNone/>
            </a:pPr>
            <a:r>
              <a:rPr lang="tr-TR" dirty="0" smtClean="0"/>
              <a:t> </a:t>
            </a:r>
          </a:p>
          <a:p>
            <a:pPr>
              <a:buFont typeface="Wingdings" pitchFamily="2" charset="2"/>
              <a:buChar char="Ø"/>
            </a:pPr>
            <a:r>
              <a:rPr lang="tr-TR" dirty="0" smtClean="0"/>
              <a:t>Özel gelirlere ilişkin olarak ilgili kanunlarında belirtilen fiyatlandırılabilir mal ve hizmetlerin tarifeleri ile uygulamaya yönelik usul ve esaslar,  Maliye Bakanlığının görüşü alınarak ilgili kamu idarelerince belirlenir. </a:t>
            </a:r>
          </a:p>
          <a:p>
            <a:pPr>
              <a:buFont typeface="Wingdings" pitchFamily="2" charset="2"/>
              <a:buChar char="Ø"/>
            </a:pPr>
            <a:endParaRPr lang="tr-TR" dirty="0"/>
          </a:p>
          <a:p>
            <a:pPr>
              <a:buFont typeface="Wingdings" pitchFamily="2" charset="2"/>
              <a:buChar char="Ø"/>
            </a:pPr>
            <a:r>
              <a:rPr lang="tr-TR" dirty="0" smtClean="0"/>
              <a:t>Özel gelirlerin ödenek kaydına, gelecek yıla devrine, iptaline ilişkin yetki ve işlemler merkezî yönetim bütçe kanununda gösterilir.</a:t>
            </a:r>
            <a:endParaRPr lang="tr-TR" b="1" dirty="0" smtClean="0"/>
          </a:p>
          <a:p>
            <a:endParaRPr lang="tr-T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i="1" dirty="0"/>
              <a:t>Bağış ve yardımlar</a:t>
            </a:r>
            <a:endParaRPr lang="tr-TR"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dirty="0" smtClean="0"/>
              <a:t>Herhangi bir gerçek veya tüzel kişi tarafından, kamu hizmetinin karşılığı olarak veya kamu hizmetleriyle ilişkilendirilerek bağış veya yardım toplanamaz, benzeri adlar altında tahsilat yapılamaz. </a:t>
            </a:r>
          </a:p>
          <a:p>
            <a:pPr>
              <a:buFont typeface="Wingdings" pitchFamily="2" charset="2"/>
              <a:buChar char="Ø"/>
            </a:pPr>
            <a:endParaRPr lang="tr-TR" dirty="0"/>
          </a:p>
          <a:p>
            <a:pPr>
              <a:buFont typeface="Wingdings" pitchFamily="2" charset="2"/>
              <a:buChar char="Ø"/>
            </a:pPr>
            <a:r>
              <a:rPr lang="tr-TR" dirty="0" smtClean="0"/>
              <a:t>Kamu idarelerine yapılan her türlü bağış ve yardımlar  gelir kaydedilir. Nakdi olmayan bağış ve yardımlar, ilgili mevzuatına göre değerlemeye tâbi tutularak kayıtlara alınır. </a:t>
            </a:r>
          </a:p>
          <a:p>
            <a:pPr>
              <a:buFont typeface="Wingdings" pitchFamily="2" charset="2"/>
              <a:buChar char="Ø"/>
            </a:pPr>
            <a:endParaRPr lang="tr-TR" dirty="0"/>
          </a:p>
          <a:p>
            <a:pPr>
              <a:buFont typeface="Wingdings" pitchFamily="2" charset="2"/>
              <a:buChar char="Ø"/>
            </a:pPr>
            <a:r>
              <a:rPr lang="tr-TR" dirty="0" smtClean="0"/>
              <a:t>Kamu yararına kullanılmak üzere kamu idarelerine yapılan şartlı bağış ve yardımlar, hizmeti yapacak idarenin üst yöneticisi tarafından uygun görülmesi halinde, bütçede açılacak bir tertibe gelir ve şart kılındığı amaca harcanmak üzere açılacak bir tertibe ödenek kaydedilir. Bu ödenekten amaç dışında başka bir tertibe aktarma yapılamaz. </a:t>
            </a:r>
            <a:endParaRPr lang="tr-T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i="1" dirty="0"/>
              <a:t>Bağış ve yardımlar</a:t>
            </a:r>
            <a:endParaRPr lang="tr-TR" dirty="0"/>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Ø"/>
            </a:pPr>
            <a:r>
              <a:rPr lang="tr-TR" dirty="0" smtClean="0"/>
              <a:t>Bu </a:t>
            </a:r>
            <a:r>
              <a:rPr lang="tr-TR" dirty="0"/>
              <a:t>ödeneklerden malî yıl sonuna kadar harcanmamış olan tutarlar, bağış ve yardımın amacı gerçekleşinceye kadar ertesi yıl bütçesine devir olunarak ödenek kaydedilir. </a:t>
            </a:r>
            <a:endParaRPr lang="tr-TR" dirty="0" smtClean="0"/>
          </a:p>
          <a:p>
            <a:pPr marL="0" indent="0">
              <a:buNone/>
            </a:pPr>
            <a:endParaRPr lang="tr-TR" dirty="0" smtClean="0"/>
          </a:p>
          <a:p>
            <a:pPr marL="0" indent="0">
              <a:buNone/>
            </a:pPr>
            <a:r>
              <a:rPr lang="tr-TR" dirty="0" smtClean="0"/>
              <a:t>	Ancak;</a:t>
            </a:r>
          </a:p>
          <a:p>
            <a:pPr lvl="1">
              <a:buFont typeface="Wingdings" pitchFamily="2" charset="2"/>
              <a:buChar char="Ø"/>
            </a:pPr>
            <a:r>
              <a:rPr lang="tr-TR" dirty="0" smtClean="0"/>
              <a:t>Bu </a:t>
            </a:r>
            <a:r>
              <a:rPr lang="tr-TR" dirty="0"/>
              <a:t>ödeneklerden tahsis amacı gerçekleştirilmiş olanlardan kalan tutarlar</a:t>
            </a:r>
            <a:r>
              <a:rPr lang="tr-TR" dirty="0" smtClean="0"/>
              <a:t>,</a:t>
            </a:r>
          </a:p>
          <a:p>
            <a:pPr lvl="1">
              <a:buFont typeface="Wingdings" pitchFamily="2" charset="2"/>
              <a:buChar char="Ø"/>
            </a:pPr>
            <a:r>
              <a:rPr lang="tr-TR" dirty="0"/>
              <a:t>T</a:t>
            </a:r>
            <a:r>
              <a:rPr lang="tr-TR" dirty="0" smtClean="0"/>
              <a:t>ahsis </a:t>
            </a:r>
            <a:r>
              <a:rPr lang="tr-TR" dirty="0"/>
              <a:t>amacının gerçekleştirilmesi bakımından yetersiz </a:t>
            </a:r>
            <a:r>
              <a:rPr lang="tr-TR" dirty="0" smtClean="0"/>
              <a:t>olanlar</a:t>
            </a:r>
          </a:p>
          <a:p>
            <a:pPr lvl="1">
              <a:buFont typeface="Wingdings" pitchFamily="2" charset="2"/>
              <a:buChar char="Ø"/>
            </a:pPr>
            <a:r>
              <a:rPr lang="tr-TR" dirty="0" smtClean="0"/>
              <a:t>Yılı </a:t>
            </a:r>
            <a:r>
              <a:rPr lang="tr-TR" dirty="0"/>
              <a:t>bütçesinde belirlenen </a:t>
            </a:r>
            <a:r>
              <a:rPr lang="tr-TR" dirty="0" smtClean="0"/>
              <a:t>tutarı </a:t>
            </a:r>
            <a:r>
              <a:rPr lang="tr-TR" dirty="0" smtClean="0">
                <a:hlinkClick r:id="rId2" action="ppaction://hlinkfile"/>
              </a:rPr>
              <a:t>(İ Cetveli)</a:t>
            </a:r>
            <a:r>
              <a:rPr lang="tr-TR" dirty="0" smtClean="0"/>
              <a:t> (95 s.) </a:t>
            </a:r>
            <a:r>
              <a:rPr lang="tr-TR" dirty="0"/>
              <a:t>aşmayan ve iki yıl devrettiği halde harcanmayan </a:t>
            </a:r>
            <a:r>
              <a:rPr lang="tr-TR" dirty="0" smtClean="0"/>
              <a:t>ödenekleri,</a:t>
            </a:r>
          </a:p>
          <a:p>
            <a:pPr marL="393192" lvl="1" indent="0">
              <a:buNone/>
            </a:pPr>
            <a:r>
              <a:rPr lang="tr-TR" dirty="0" smtClean="0"/>
              <a:t>iptal </a:t>
            </a:r>
            <a:r>
              <a:rPr lang="tr-TR" dirty="0"/>
              <a:t>etmeye genel bütçe kapsamındaki kamu idarelerinde Maliye Bakanı, diğer kamu idarelerinde üst yönetici yetkilidir. </a:t>
            </a:r>
          </a:p>
        </p:txBody>
      </p:sp>
    </p:spTree>
    <p:extLst>
      <p:ext uri="{BB962C8B-B14F-4D97-AF65-F5344CB8AC3E}">
        <p14:creationId xmlns:p14="http://schemas.microsoft.com/office/powerpoint/2010/main" val="82342857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i="1" dirty="0"/>
              <a:t>Bağış ve yardımlar</a:t>
            </a:r>
            <a:endParaRPr lang="tr-TR" dirty="0"/>
          </a:p>
        </p:txBody>
      </p:sp>
      <p:sp>
        <p:nvSpPr>
          <p:cNvPr id="3" name="İçerik Yer Tutucusu 2"/>
          <p:cNvSpPr>
            <a:spLocks noGrp="1"/>
          </p:cNvSpPr>
          <p:nvPr>
            <p:ph idx="1"/>
          </p:nvPr>
        </p:nvSpPr>
        <p:spPr/>
        <p:txBody>
          <a:bodyPr>
            <a:normAutofit/>
          </a:bodyPr>
          <a:lstStyle/>
          <a:p>
            <a:pPr marL="393192" lvl="1" indent="0">
              <a:buNone/>
            </a:pPr>
            <a:endParaRPr lang="tr-TR" dirty="0" smtClean="0"/>
          </a:p>
          <a:p>
            <a:pPr lvl="1">
              <a:buFont typeface="Wingdings" pitchFamily="2" charset="2"/>
              <a:buChar char="q"/>
            </a:pPr>
            <a:r>
              <a:rPr lang="tr-TR" dirty="0" smtClean="0"/>
              <a:t>Bağış </a:t>
            </a:r>
            <a:r>
              <a:rPr lang="tr-TR" dirty="0"/>
              <a:t>ve yardımlar, kullanılmadığı veya amaç dışı kullanıldığı için geri istenildiği takdirde, bütçeye gider kaydıyla ilgilisine geri verilir. Şartlı bağış ve yardımın zamanında kullanılmaması nedeniyle doğacak zararlar ile amaç dışı kullanım nedeniyle yapılan harcamalar sorumluluğu tespit edilenlere ödettirilir. </a:t>
            </a:r>
          </a:p>
          <a:p>
            <a:endParaRPr lang="tr-TR" dirty="0"/>
          </a:p>
        </p:txBody>
      </p:sp>
    </p:spTree>
    <p:extLst>
      <p:ext uri="{BB962C8B-B14F-4D97-AF65-F5344CB8AC3E}">
        <p14:creationId xmlns:p14="http://schemas.microsoft.com/office/powerpoint/2010/main" val="264759560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İDARE BÜTÇELERİ</a:t>
            </a:r>
            <a:endParaRPr lang="tr-TR" dirty="0"/>
          </a:p>
        </p:txBody>
      </p:sp>
      <p:sp>
        <p:nvSpPr>
          <p:cNvPr id="3" name="2 Metin Yer Tutucusu"/>
          <p:cNvSpPr>
            <a:spLocks noGrp="1"/>
          </p:cNvSpPr>
          <p:nvPr>
            <p:ph type="body" idx="1"/>
          </p:nvPr>
        </p:nvSpPr>
        <p:spPr>
          <a:xfrm>
            <a:off x="530352" y="3789040"/>
            <a:ext cx="7772400" cy="1008112"/>
          </a:xfrm>
        </p:spPr>
        <p:txBody>
          <a:bodyPr>
            <a:noAutofit/>
          </a:bodyPr>
          <a:lstStyle/>
          <a:p>
            <a:pPr algn="ctr"/>
            <a:r>
              <a:rPr lang="tr-TR" sz="4000" dirty="0" smtClean="0"/>
              <a:t>Faaliyet Raporları ve Kesin Hesap</a:t>
            </a:r>
            <a:endParaRPr lang="tr-TR" sz="4000" dirty="0"/>
          </a:p>
        </p:txBody>
      </p:sp>
    </p:spTree>
    <p:extLst>
      <p:ext uri="{BB962C8B-B14F-4D97-AF65-F5344CB8AC3E}">
        <p14:creationId xmlns:p14="http://schemas.microsoft.com/office/powerpoint/2010/main" val="112151771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pPr algn="ctr"/>
            <a:r>
              <a:rPr lang="tr-TR" i="1" dirty="0"/>
              <a:t>Faaliyet </a:t>
            </a:r>
            <a:r>
              <a:rPr lang="tr-TR" i="1" dirty="0" smtClean="0"/>
              <a:t>raporları           </a:t>
            </a:r>
            <a:endParaRPr lang="tr-TR" dirty="0"/>
          </a:p>
        </p:txBody>
      </p:sp>
      <p:sp>
        <p:nvSpPr>
          <p:cNvPr id="3" name="İçerik Yer Tutucusu 2"/>
          <p:cNvSpPr>
            <a:spLocks noGrp="1"/>
          </p:cNvSpPr>
          <p:nvPr>
            <p:ph idx="1"/>
          </p:nvPr>
        </p:nvSpPr>
        <p:spPr>
          <a:xfrm>
            <a:off x="457200" y="1772816"/>
            <a:ext cx="8229600" cy="4551784"/>
          </a:xfrm>
        </p:spPr>
        <p:txBody>
          <a:bodyPr>
            <a:normAutofit/>
          </a:bodyPr>
          <a:lstStyle/>
          <a:p>
            <a:pPr>
              <a:buFont typeface="Wingdings" pitchFamily="2" charset="2"/>
              <a:buChar char="Ø"/>
            </a:pPr>
            <a:r>
              <a:rPr lang="tr-TR" dirty="0" smtClean="0"/>
              <a:t>Üst </a:t>
            </a:r>
            <a:r>
              <a:rPr lang="tr-TR" dirty="0"/>
              <a:t>yöneticiler ve bütçeyle ödenek tahsis edilen harcama yetkililerince, hesap verme sorumluluğu çerçevesinde, her yıl faaliyet raporu hazırlanır. Üst yönetici, harcama yetkilileri tarafından hazırlanan </a:t>
            </a:r>
            <a:r>
              <a:rPr lang="tr-TR" b="1" dirty="0">
                <a:solidFill>
                  <a:srgbClr val="FF0000"/>
                </a:solidFill>
              </a:rPr>
              <a:t>birim faaliyet raporları</a:t>
            </a:r>
            <a:r>
              <a:rPr lang="tr-TR" dirty="0"/>
              <a:t>nı</a:t>
            </a:r>
            <a:r>
              <a:rPr lang="tr-TR" b="1" dirty="0">
                <a:solidFill>
                  <a:srgbClr val="FF0000"/>
                </a:solidFill>
              </a:rPr>
              <a:t> </a:t>
            </a:r>
            <a:r>
              <a:rPr lang="tr-TR" dirty="0"/>
              <a:t>esas alarak, idaresinin faaliyet sonuçlarını gösteren </a:t>
            </a:r>
            <a:r>
              <a:rPr lang="tr-TR" b="1" dirty="0">
                <a:solidFill>
                  <a:srgbClr val="FF0000"/>
                </a:solidFill>
              </a:rPr>
              <a:t>idare faaliyet raporu</a:t>
            </a:r>
            <a:r>
              <a:rPr lang="tr-TR" dirty="0"/>
              <a:t>nu düzenleyerek kamuoyuna açıklar. Merkezî yönetim kapsamındaki kamu idareleri ve sosyal güvenlik kurumları, idare faaliyet raporlarının birer örneğini </a:t>
            </a:r>
            <a:r>
              <a:rPr lang="tr-TR" b="1" dirty="0" smtClean="0"/>
              <a:t>Sayıştay’a  ve </a:t>
            </a:r>
            <a:r>
              <a:rPr lang="tr-TR" b="1" dirty="0"/>
              <a:t>Maliye Bakanlığına </a:t>
            </a:r>
            <a:r>
              <a:rPr lang="tr-TR" dirty="0"/>
              <a:t>gönderir. </a:t>
            </a:r>
            <a:endParaRPr lang="tr-TR" b="1" dirty="0"/>
          </a:p>
          <a:p>
            <a:pPr>
              <a:buFont typeface="Wingdings" pitchFamily="2" charset="2"/>
              <a:buChar char="Ø"/>
            </a:pPr>
            <a:endParaRPr lang="tr-TR" b="1" dirty="0"/>
          </a:p>
          <a:p>
            <a:endParaRPr lang="tr-TR" dirty="0"/>
          </a:p>
        </p:txBody>
      </p:sp>
    </p:spTree>
    <p:extLst>
      <p:ext uri="{BB962C8B-B14F-4D97-AF65-F5344CB8AC3E}">
        <p14:creationId xmlns:p14="http://schemas.microsoft.com/office/powerpoint/2010/main" val="40483260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pPr algn="ctr"/>
            <a:r>
              <a:rPr lang="tr-TR" i="1" dirty="0"/>
              <a:t>Faaliyet </a:t>
            </a:r>
            <a:r>
              <a:rPr lang="tr-TR" i="1" dirty="0" smtClean="0"/>
              <a:t>raporları           </a:t>
            </a:r>
            <a:endParaRPr lang="tr-TR" dirty="0"/>
          </a:p>
        </p:txBody>
      </p:sp>
      <p:sp>
        <p:nvSpPr>
          <p:cNvPr id="3" name="İçerik Yer Tutucusu 2"/>
          <p:cNvSpPr>
            <a:spLocks noGrp="1"/>
          </p:cNvSpPr>
          <p:nvPr>
            <p:ph idx="1"/>
          </p:nvPr>
        </p:nvSpPr>
        <p:spPr>
          <a:xfrm>
            <a:off x="457200" y="2132856"/>
            <a:ext cx="8229600" cy="4191744"/>
          </a:xfrm>
        </p:spPr>
        <p:txBody>
          <a:bodyPr>
            <a:normAutofit/>
          </a:bodyPr>
          <a:lstStyle/>
          <a:p>
            <a:pPr>
              <a:buFont typeface="Wingdings" pitchFamily="2" charset="2"/>
              <a:buChar char="Ø"/>
            </a:pPr>
            <a:r>
              <a:rPr lang="tr-TR" dirty="0" smtClean="0"/>
              <a:t>Mahallî </a:t>
            </a:r>
            <a:r>
              <a:rPr lang="tr-TR" dirty="0"/>
              <a:t>idarelerce hazırlanan idare faaliyet raporlarının birer örneği </a:t>
            </a:r>
            <a:r>
              <a:rPr lang="tr-TR" b="1" dirty="0"/>
              <a:t>Sayıştay ve İçişleri Bakanlığına </a:t>
            </a:r>
            <a:r>
              <a:rPr lang="tr-TR" dirty="0"/>
              <a:t>gönderilir. İçişleri Bakanlığı, bu raporları esas alarak kendi değerlendirmelerini de içeren </a:t>
            </a:r>
            <a:r>
              <a:rPr lang="tr-TR" b="1" dirty="0">
                <a:solidFill>
                  <a:srgbClr val="FF0000"/>
                </a:solidFill>
              </a:rPr>
              <a:t>mahallî idareler genel faaliyet raporu</a:t>
            </a:r>
            <a:r>
              <a:rPr lang="tr-TR" dirty="0"/>
              <a:t>nu hazırlar ve kamuoyuna açıklar. Raporun birer örneği </a:t>
            </a:r>
            <a:r>
              <a:rPr lang="tr-TR" b="1" dirty="0" smtClean="0"/>
              <a:t>Sayıştay’a </a:t>
            </a:r>
            <a:r>
              <a:rPr lang="tr-TR" b="1" dirty="0"/>
              <a:t>ve Maliye Bakanlığına </a:t>
            </a:r>
            <a:r>
              <a:rPr lang="tr-TR" dirty="0"/>
              <a:t>gönderilir. </a:t>
            </a:r>
          </a:p>
        </p:txBody>
      </p:sp>
    </p:spTree>
    <p:extLst>
      <p:ext uri="{BB962C8B-B14F-4D97-AF65-F5344CB8AC3E}">
        <p14:creationId xmlns:p14="http://schemas.microsoft.com/office/powerpoint/2010/main" val="425515904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pPr algn="ctr"/>
            <a:r>
              <a:rPr lang="tr-TR" i="1" dirty="0"/>
              <a:t>Faaliyet </a:t>
            </a:r>
            <a:r>
              <a:rPr lang="tr-TR" i="1" dirty="0" smtClean="0"/>
              <a:t>raporları           </a:t>
            </a:r>
            <a:endParaRPr lang="tr-TR" dirty="0"/>
          </a:p>
        </p:txBody>
      </p:sp>
      <p:sp>
        <p:nvSpPr>
          <p:cNvPr id="3" name="İçerik Yer Tutucusu 2"/>
          <p:cNvSpPr>
            <a:spLocks noGrp="1"/>
          </p:cNvSpPr>
          <p:nvPr>
            <p:ph idx="1"/>
          </p:nvPr>
        </p:nvSpPr>
        <p:spPr>
          <a:xfrm>
            <a:off x="457200" y="1772816"/>
            <a:ext cx="8229600" cy="4551784"/>
          </a:xfrm>
        </p:spPr>
        <p:txBody>
          <a:bodyPr>
            <a:normAutofit/>
          </a:bodyPr>
          <a:lstStyle/>
          <a:p>
            <a:pPr>
              <a:buFont typeface="Wingdings" pitchFamily="2" charset="2"/>
              <a:buChar char="Ø"/>
            </a:pPr>
            <a:endParaRPr lang="tr-TR" dirty="0" smtClean="0"/>
          </a:p>
          <a:p>
            <a:pPr>
              <a:buFont typeface="Wingdings" pitchFamily="2" charset="2"/>
              <a:buChar char="Ø"/>
            </a:pPr>
            <a:r>
              <a:rPr lang="tr-TR" dirty="0" smtClean="0"/>
              <a:t>Merkezî </a:t>
            </a:r>
            <a:r>
              <a:rPr lang="tr-TR" dirty="0"/>
              <a:t>yönetim kapsamındaki idareler ile sosyal güvenlik kurumlarının bir malî yıldaki faaliyet sonuçları, Maliye Bakanlığınca hazırlanacak </a:t>
            </a:r>
            <a:r>
              <a:rPr lang="tr-TR" b="1" dirty="0">
                <a:solidFill>
                  <a:srgbClr val="FF0000"/>
                </a:solidFill>
              </a:rPr>
              <a:t>genel faaliyet raporu</a:t>
            </a:r>
            <a:r>
              <a:rPr lang="tr-TR" dirty="0"/>
              <a:t>nda gösterilir. Bu raporda, mahallî idarelerin malî yapılarına ilişkin genel değerlendirmelere de yer verilir. Maliye Bakanlığı, genel faaliyet raporunu kamuoyuna açıklar ve bir örneğini </a:t>
            </a:r>
            <a:r>
              <a:rPr lang="tr-TR" b="1" dirty="0" smtClean="0"/>
              <a:t>Sayıştay</a:t>
            </a:r>
            <a:r>
              <a:rPr lang="tr-TR" dirty="0" smtClean="0"/>
              <a:t>’a </a:t>
            </a:r>
            <a:r>
              <a:rPr lang="tr-TR" dirty="0"/>
              <a:t>gönderir.</a:t>
            </a:r>
          </a:p>
          <a:p>
            <a:endParaRPr lang="tr-TR" dirty="0" smtClean="0"/>
          </a:p>
          <a:p>
            <a:endParaRPr lang="tr-TR" dirty="0"/>
          </a:p>
        </p:txBody>
      </p:sp>
    </p:spTree>
    <p:extLst>
      <p:ext uri="{BB962C8B-B14F-4D97-AF65-F5344CB8AC3E}">
        <p14:creationId xmlns:p14="http://schemas.microsoft.com/office/powerpoint/2010/main" val="425515904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Faaliyet raporları</a:t>
            </a:r>
            <a:endParaRPr lang="tr-TR" dirty="0"/>
          </a:p>
        </p:txBody>
      </p:sp>
      <p:sp>
        <p:nvSpPr>
          <p:cNvPr id="3" name="İçerik Yer Tutucusu 2"/>
          <p:cNvSpPr>
            <a:spLocks noGrp="1"/>
          </p:cNvSpPr>
          <p:nvPr>
            <p:ph idx="1"/>
          </p:nvPr>
        </p:nvSpPr>
        <p:spPr>
          <a:xfrm>
            <a:off x="457200" y="1700808"/>
            <a:ext cx="8229600" cy="4824536"/>
          </a:xfrm>
        </p:spPr>
        <p:txBody>
          <a:bodyPr>
            <a:normAutofit fontScale="92500" lnSpcReduction="10000"/>
          </a:bodyPr>
          <a:lstStyle/>
          <a:p>
            <a:pPr>
              <a:buFont typeface="Wingdings" pitchFamily="2" charset="2"/>
              <a:buChar char="Ø"/>
            </a:pPr>
            <a:r>
              <a:rPr lang="tr-TR" dirty="0" smtClean="0"/>
              <a:t>Sayıştay;</a:t>
            </a:r>
          </a:p>
          <a:p>
            <a:pPr lvl="1">
              <a:buFont typeface="Wingdings" pitchFamily="2" charset="2"/>
              <a:buChar char="Ø"/>
            </a:pPr>
            <a:r>
              <a:rPr lang="tr-TR" dirty="0" smtClean="0"/>
              <a:t>Mahallî </a:t>
            </a:r>
            <a:r>
              <a:rPr lang="tr-TR" dirty="0"/>
              <a:t>idarelerin raporları hariç idare faaliyet raporlarını</a:t>
            </a:r>
            <a:r>
              <a:rPr lang="tr-TR" dirty="0" smtClean="0"/>
              <a:t>,</a:t>
            </a:r>
          </a:p>
          <a:p>
            <a:pPr lvl="1">
              <a:buFont typeface="Wingdings" pitchFamily="2" charset="2"/>
              <a:buChar char="Ø"/>
            </a:pPr>
            <a:r>
              <a:rPr lang="tr-TR" dirty="0" smtClean="0"/>
              <a:t>Mahallî </a:t>
            </a:r>
            <a:r>
              <a:rPr lang="tr-TR" dirty="0"/>
              <a:t>idareler genel faaliyet </a:t>
            </a:r>
            <a:r>
              <a:rPr lang="tr-TR" dirty="0" smtClean="0"/>
              <a:t>raporunu,</a:t>
            </a:r>
          </a:p>
          <a:p>
            <a:pPr lvl="1">
              <a:buFont typeface="Wingdings" pitchFamily="2" charset="2"/>
              <a:buChar char="Ø"/>
            </a:pPr>
            <a:r>
              <a:rPr lang="tr-TR" dirty="0" smtClean="0"/>
              <a:t>Genel </a:t>
            </a:r>
            <a:r>
              <a:rPr lang="tr-TR" dirty="0"/>
              <a:t>faaliyet raporunu, </a:t>
            </a:r>
            <a:endParaRPr lang="tr-TR" dirty="0" smtClean="0"/>
          </a:p>
          <a:p>
            <a:pPr marL="393192" lvl="1" indent="0">
              <a:buNone/>
            </a:pPr>
            <a:r>
              <a:rPr lang="tr-TR" dirty="0"/>
              <a:t>D</a:t>
            </a:r>
            <a:r>
              <a:rPr lang="tr-TR" dirty="0" smtClean="0"/>
              <a:t>ış </a:t>
            </a:r>
            <a:r>
              <a:rPr lang="tr-TR" dirty="0"/>
              <a:t>denetim sonuçlarını dikkate alarak görüşlerini de belirtmek suretiyle Türkiye Büyük Millet Meclisine sunar. </a:t>
            </a:r>
            <a:endParaRPr lang="tr-TR" dirty="0" smtClean="0"/>
          </a:p>
          <a:p>
            <a:pPr marL="0" lvl="1" indent="0">
              <a:buNone/>
            </a:pPr>
            <a:endParaRPr lang="tr-TR" dirty="0" smtClean="0"/>
          </a:p>
          <a:p>
            <a:pPr marL="0" lvl="1" indent="0">
              <a:buNone/>
            </a:pPr>
            <a:r>
              <a:rPr lang="tr-TR" dirty="0" smtClean="0"/>
              <a:t>Türkiye </a:t>
            </a:r>
            <a:r>
              <a:rPr lang="tr-TR" dirty="0"/>
              <a:t>Büyük Millet Meclisi bu raporlar ve değerlendirmeler çerçevesinde, </a:t>
            </a:r>
            <a:r>
              <a:rPr lang="tr-TR" b="1" i="1" dirty="0"/>
              <a:t>kamu kaynağının elde edilmesi ve kullanılmasına ilişkin olarak kamu idarelerinin yönetim ve hesap verme sorumluluklarını görüşür. </a:t>
            </a:r>
            <a:r>
              <a:rPr lang="tr-TR" dirty="0"/>
              <a:t>Bu görüşmelere üst yönetici veya görevlendireceği yardımcısının ilgili bakanla birlikte katılması zorunludur.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7114974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i="1" dirty="0"/>
              <a:t>Faaliyet raporları</a:t>
            </a:r>
            <a:endParaRPr lang="tr-TR" dirty="0"/>
          </a:p>
        </p:txBody>
      </p:sp>
      <p:sp>
        <p:nvSpPr>
          <p:cNvPr id="3" name="İçerik Yer Tutucusu 2"/>
          <p:cNvSpPr>
            <a:spLocks noGrp="1"/>
          </p:cNvSpPr>
          <p:nvPr>
            <p:ph idx="1"/>
          </p:nvPr>
        </p:nvSpPr>
        <p:spPr>
          <a:xfrm>
            <a:off x="457200" y="1700808"/>
            <a:ext cx="8229600" cy="4824536"/>
          </a:xfrm>
        </p:spPr>
        <p:txBody>
          <a:bodyPr>
            <a:normAutofit fontScale="92500" lnSpcReduction="20000"/>
          </a:bodyPr>
          <a:lstStyle/>
          <a:p>
            <a:pPr>
              <a:buFont typeface="Wingdings" pitchFamily="2" charset="2"/>
              <a:buChar char="Ø"/>
            </a:pPr>
            <a:r>
              <a:rPr lang="tr-TR" dirty="0" smtClean="0"/>
              <a:t>İdare </a:t>
            </a:r>
            <a:r>
              <a:rPr lang="tr-TR" dirty="0"/>
              <a:t>faaliyet raporu, ilgili idare hakkındaki genel bilgilerle birlikte; kullanılan kaynakları, bütçe hedef ve gerçekleşmeleri ile meydana gelen sapmaların nedenlerini, varlık ve yükümlülükleri ile yardım yapılan birlik, kurum ve kuruluşların faaliyetlerine ilişkin bilgileri de kapsayan malî bilgileri; stratejik plan ve performans programı uyarınca yürütülen faaliyetleri ve performans bilgilerini içerecek şekilde düzenlenir.</a:t>
            </a:r>
          </a:p>
          <a:p>
            <a:pPr marL="0" indent="0">
              <a:buNone/>
            </a:pPr>
            <a:endParaRPr lang="tr-TR" dirty="0"/>
          </a:p>
          <a:p>
            <a:pPr>
              <a:buFont typeface="Wingdings" pitchFamily="2" charset="2"/>
              <a:buChar char="Ø"/>
            </a:pPr>
            <a:r>
              <a:rPr lang="tr-TR" dirty="0" smtClean="0"/>
              <a:t>Bu </a:t>
            </a:r>
            <a:r>
              <a:rPr lang="tr-TR" dirty="0"/>
              <a:t>raporlarda yer alacak hususlar, raporların hazırlanması, ilgili idarelere verilmesi, kamuoyuna açıklanması ve bu işlemlere ilişkin süreler ile diğer </a:t>
            </a:r>
            <a:r>
              <a:rPr lang="tr-TR" dirty="0" smtClean="0"/>
              <a:t>usul </a:t>
            </a:r>
            <a:r>
              <a:rPr lang="tr-TR" dirty="0"/>
              <a:t>ve esaslar, İçişleri Bakanlığı ve </a:t>
            </a:r>
            <a:r>
              <a:rPr lang="tr-TR" dirty="0" smtClean="0"/>
              <a:t>Sayıştay’ın </a:t>
            </a:r>
            <a:r>
              <a:rPr lang="tr-TR" dirty="0"/>
              <a:t>görüşü alınarak Maliye Bakanlığı tarafından </a:t>
            </a:r>
            <a:r>
              <a:rPr lang="tr-TR" dirty="0" smtClean="0"/>
              <a:t>çıkarılan </a:t>
            </a:r>
            <a:r>
              <a:rPr lang="tr-TR" dirty="0"/>
              <a:t>yönetmelikle </a:t>
            </a:r>
            <a:r>
              <a:rPr lang="tr-TR" dirty="0" smtClean="0"/>
              <a:t>belirlenmiştir. </a:t>
            </a:r>
            <a:r>
              <a:rPr lang="tr-TR" dirty="0" smtClean="0">
                <a:hlinkClick r:id="rId2" action="ppaction://hlinkfile"/>
              </a:rPr>
              <a:t>(?)</a:t>
            </a:r>
            <a:endParaRPr lang="tr-TR" dirty="0"/>
          </a:p>
          <a:p>
            <a:pPr marL="0" indent="0">
              <a:buNone/>
            </a:pPr>
            <a:endParaRPr lang="tr-TR" dirty="0"/>
          </a:p>
        </p:txBody>
      </p:sp>
    </p:spTree>
    <p:extLst>
      <p:ext uri="{BB962C8B-B14F-4D97-AF65-F5344CB8AC3E}">
        <p14:creationId xmlns:p14="http://schemas.microsoft.com/office/powerpoint/2010/main" val="1156662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9996</TotalTime>
  <Words>7043</Words>
  <Application>Microsoft Office PowerPoint</Application>
  <PresentationFormat>Ekran Gösterisi (4:3)</PresentationFormat>
  <Paragraphs>915</Paragraphs>
  <Slides>157</Slides>
  <Notes>2</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157</vt:i4>
      </vt:variant>
    </vt:vector>
  </HeadingPairs>
  <TitlesOfParts>
    <vt:vector size="159" baseType="lpstr">
      <vt:lpstr>Akış</vt:lpstr>
      <vt:lpstr>Worksheet</vt:lpstr>
      <vt:lpstr>5018 SAYILI KAMU MALİ   YÖNETİMİ VE KONTROL   KANUNU </vt:lpstr>
      <vt:lpstr>GENEL HÜKÜMLER</vt:lpstr>
      <vt:lpstr>Amaç</vt:lpstr>
      <vt:lpstr>Kapsam (?)(?)(?)(?)</vt:lpstr>
      <vt:lpstr>GENEL HÜKÜMLER</vt:lpstr>
      <vt:lpstr>Kamu Maliyesi</vt:lpstr>
      <vt:lpstr>Hazine Birliği</vt:lpstr>
      <vt:lpstr>PowerPoint Sunusu</vt:lpstr>
      <vt:lpstr>GENEL HÜKÜMLER</vt:lpstr>
      <vt:lpstr>Mali Saydamlık</vt:lpstr>
      <vt:lpstr>Hesap verme sorumluluğu</vt:lpstr>
      <vt:lpstr>Stratejik planlama ve performans esaslı bütçeleme </vt:lpstr>
      <vt:lpstr>Stratejik planlama ve performans esaslı bütçeleme</vt:lpstr>
      <vt:lpstr>Stratejik planlama ve performans esaslı bütçeleme</vt:lpstr>
      <vt:lpstr>Stratejik planlama ve performans esaslı bütçeleme</vt:lpstr>
      <vt:lpstr>Stratejik planlama ve performans esaslı bütçeleme</vt:lpstr>
      <vt:lpstr>GENEL HÜKÜMLER</vt:lpstr>
      <vt:lpstr>Kamu Mali Yönetim Yapısındaki Görevliler </vt:lpstr>
      <vt:lpstr>Üst yöneticiler </vt:lpstr>
      <vt:lpstr>Üst yöneticiler </vt:lpstr>
      <vt:lpstr>Üst yöneticiler </vt:lpstr>
      <vt:lpstr>KAMU İDARE BÜTÇELERİ</vt:lpstr>
      <vt:lpstr>Bütçe türleri ve kapsamı </vt:lpstr>
      <vt:lpstr>Bütçe İlkeleri</vt:lpstr>
      <vt:lpstr>Bütçe İlkeleri</vt:lpstr>
      <vt:lpstr>Bütçe İlkeleri</vt:lpstr>
      <vt:lpstr>KAMU İDARE BÜTÇELERİ</vt:lpstr>
      <vt:lpstr>Merkezi Yönetim Bütçe Kanunu</vt:lpstr>
      <vt:lpstr>Merkezi Yönetim Bütçe Kanunu Kapsamı</vt:lpstr>
      <vt:lpstr>Merkezi Yönetim Bütçe Kanunu Düzeni</vt:lpstr>
      <vt:lpstr>PowerPoint Sunusu</vt:lpstr>
      <vt:lpstr>Orta vadeli program, malî plan ve bütçe hazırlama rehberi </vt:lpstr>
      <vt:lpstr>Merkezi Yönetim Bütçesi Hazırlama Süreci</vt:lpstr>
      <vt:lpstr>Merkezi Yönetim Bütçesi Hazırlama Süreci</vt:lpstr>
      <vt:lpstr>    Merkezî yönetim bütçesinin hazırlanmasında dikkat edilecek hususlar</vt:lpstr>
      <vt:lpstr>Merkezî yönetim bütçe kanun tasarısının sunulması</vt:lpstr>
      <vt:lpstr>TBMM, Sayıştay ve DDK Bütçeleri</vt:lpstr>
      <vt:lpstr>Merkezî yönetim bütçe kanun tasarısının görüşülmesi</vt:lpstr>
      <vt:lpstr>KAMU İDARE BÜTÇELERİ</vt:lpstr>
      <vt:lpstr>Ödeneklerin kullanılması</vt:lpstr>
      <vt:lpstr>Ödenek aktarmaları</vt:lpstr>
      <vt:lpstr>Yedek ödenek</vt:lpstr>
      <vt:lpstr>Örtülü ödenek</vt:lpstr>
      <vt:lpstr>Yüklenmeye Girişilmesi</vt:lpstr>
      <vt:lpstr>Ertesi yıla geçen yüklenme</vt:lpstr>
      <vt:lpstr>Ertesi yıla geçen yüklenme yapılabilecek işler</vt:lpstr>
      <vt:lpstr>Gelecek yıllara yaygın yüklenmeler </vt:lpstr>
      <vt:lpstr>Gelecek yıllara yaygın yüklenmeler </vt:lpstr>
      <vt:lpstr>Gelecek yıllara yaygın yüklenmeler </vt:lpstr>
      <vt:lpstr>Gelecek yıllara yaygın yüklenmeler</vt:lpstr>
      <vt:lpstr>Bütçelerden yardım yapılması</vt:lpstr>
      <vt:lpstr>KAMU İDARE BÜTÇELERİ</vt:lpstr>
      <vt:lpstr>Harcama yetkisi ve yetkilisi</vt:lpstr>
      <vt:lpstr>Harcama yetkisi ve yetkilisi</vt:lpstr>
      <vt:lpstr>Harcama yetkisi ve yetkilisi</vt:lpstr>
      <vt:lpstr>Harcama yetkisi ve yetkilisi</vt:lpstr>
      <vt:lpstr>Harcama Yetkisinin Birleştirilmesi</vt:lpstr>
      <vt:lpstr>Harcama Yetkisinin Birleştirilmesi</vt:lpstr>
      <vt:lpstr>Harcama Yetkisinin Devri </vt:lpstr>
      <vt:lpstr>Harcama Yetkisinin Devri </vt:lpstr>
      <vt:lpstr>Harcama Yetkisinin Devri </vt:lpstr>
      <vt:lpstr>Harcama Yetkisinin Devri </vt:lpstr>
      <vt:lpstr>Harcama yetkilisi ve İhale yetkilisi </vt:lpstr>
      <vt:lpstr>Harcama Yetkilisinin İhale Yetkisini devri</vt:lpstr>
      <vt:lpstr>Harcama Yetkilisinin İhale Yetkisini devri</vt:lpstr>
      <vt:lpstr>Harcama Yetkilisinin İhale Yetkisini devri</vt:lpstr>
      <vt:lpstr>Harcama Yetkilisinin İhale Yetkisini devri</vt:lpstr>
      <vt:lpstr>Harcama Yetkilisinin İhale Yetkisini devri</vt:lpstr>
      <vt:lpstr>Harcama talimatı </vt:lpstr>
      <vt:lpstr>Harcama Yetkililerinin Sorumluluğu </vt:lpstr>
      <vt:lpstr>Harcama Yetkililerinin Sorumluluğu </vt:lpstr>
      <vt:lpstr>Giderin gerçekleştirilmesi</vt:lpstr>
      <vt:lpstr>Giderin gerçekleştirilmesi</vt:lpstr>
      <vt:lpstr>Giderin gerçekleştirilmesi</vt:lpstr>
      <vt:lpstr>Gerçekleştirme Görevlilerinin Sorumluluğu </vt:lpstr>
      <vt:lpstr>Gerçekleştirme Görevlilerinin Sorumluluğu </vt:lpstr>
      <vt:lpstr>Gerçekleştirme Görevlilerinin Sorumluluğu </vt:lpstr>
      <vt:lpstr>Gerçekleştirme Görevlilerinin Sorumluluğu </vt:lpstr>
      <vt:lpstr>Giderin çeşidine göre aranacak belgeler</vt:lpstr>
      <vt:lpstr>Ödenemeyen giderler</vt:lpstr>
      <vt:lpstr>Nakit yetersizliğinde ödeme sırası</vt:lpstr>
      <vt:lpstr>Ön ödeme </vt:lpstr>
      <vt:lpstr>Ön ödeme </vt:lpstr>
      <vt:lpstr>Akreditif artığı devri </vt:lpstr>
      <vt:lpstr>Yüklenme artığı devri</vt:lpstr>
      <vt:lpstr>KAMU İDARE BÜTÇELERİ</vt:lpstr>
      <vt:lpstr>Gelirlerin dayanakları</vt:lpstr>
      <vt:lpstr>Gelirlerin dayanakları</vt:lpstr>
      <vt:lpstr>Gelirlerin  toplanması sorumluluğu</vt:lpstr>
      <vt:lpstr>Özel gelirler</vt:lpstr>
      <vt:lpstr>Bağış ve yardımlar</vt:lpstr>
      <vt:lpstr>Bağış ve yardımlar</vt:lpstr>
      <vt:lpstr>Bağış ve yardımlar</vt:lpstr>
      <vt:lpstr>KAMU İDARE BÜTÇELERİ</vt:lpstr>
      <vt:lpstr>Faaliyet raporları           </vt:lpstr>
      <vt:lpstr>Faaliyet raporları           </vt:lpstr>
      <vt:lpstr>Faaliyet raporları           </vt:lpstr>
      <vt:lpstr>Faaliyet raporları</vt:lpstr>
      <vt:lpstr>Faaliyet raporları</vt:lpstr>
      <vt:lpstr>Kesin hesap kanunu</vt:lpstr>
      <vt:lpstr>Kesin hesap kanunu</vt:lpstr>
      <vt:lpstr>Kesin hesap kanunu</vt:lpstr>
      <vt:lpstr>Genel uygunluk bildirimi</vt:lpstr>
      <vt:lpstr>TAŞINIR VE TAŞINMAZLAR</vt:lpstr>
      <vt:lpstr>Taşınır ve taşınmaz işlemleri</vt:lpstr>
      <vt:lpstr>Taşınır ve taşınmaz edinme</vt:lpstr>
      <vt:lpstr>Taşınır ve taşınmaz edinme</vt:lpstr>
      <vt:lpstr>Taşınır ve taşınmaz satışı</vt:lpstr>
      <vt:lpstr>Taşınmaz tahsisi</vt:lpstr>
      <vt:lpstr>Mal yönetiminde etkililik ve sorumluluk</vt:lpstr>
      <vt:lpstr>KAMU HESAPLARI VE MALİ İSTATİSTİKLER</vt:lpstr>
      <vt:lpstr>Muhasebe sistemi </vt:lpstr>
      <vt:lpstr>Muhasebe sistemi </vt:lpstr>
      <vt:lpstr>Muhasebe sistemi </vt:lpstr>
      <vt:lpstr>Kayıt zamanı</vt:lpstr>
      <vt:lpstr>Kamu gelir ve giderlerinin yılı ve mahsup dönemi</vt:lpstr>
      <vt:lpstr>KAMU HESAPLARI VE MALİ İSTATİSTİKLER</vt:lpstr>
      <vt:lpstr>Malî İstatistiklerde Kapsam, temel ilkeler ve kurumsal çevre</vt:lpstr>
      <vt:lpstr>Malî İstatistiklerde Kapsam, temel ilkeler ve kurumsal çevre</vt:lpstr>
      <vt:lpstr>Malî istatistiklerin hazırlanması ve açıklanması</vt:lpstr>
      <vt:lpstr>Malî istatistiklerin hazırlanması ve açıklanması</vt:lpstr>
      <vt:lpstr>Malî istatistiklerin değerlendirilmesi</vt:lpstr>
      <vt:lpstr>İÇ KONTROL SİSTEMİ</vt:lpstr>
      <vt:lpstr>İç kontrolün tanımı</vt:lpstr>
      <vt:lpstr>İç kontrol standartları</vt:lpstr>
      <vt:lpstr>İç kontrolün amacı</vt:lpstr>
      <vt:lpstr>Kontrolün yapısı ve işleyişi</vt:lpstr>
      <vt:lpstr>Kontrolün yapısı ve işleyişi</vt:lpstr>
      <vt:lpstr>Ön malî kontrol</vt:lpstr>
      <vt:lpstr>Malî hizmetler birimi</vt:lpstr>
      <vt:lpstr>Malî hizmetler birimi</vt:lpstr>
      <vt:lpstr>Malî hizmetler birimi</vt:lpstr>
      <vt:lpstr>Malî hizmetler birimi</vt:lpstr>
      <vt:lpstr>Malî hizmetler birimi</vt:lpstr>
      <vt:lpstr>Muhasebe hizmeti</vt:lpstr>
      <vt:lpstr>Muhasebe yetkilisinin yetki ve sorumlulukları</vt:lpstr>
      <vt:lpstr>Muhasebe yetkilisinin yetki ve sorumlulukları</vt:lpstr>
      <vt:lpstr>Muhasebe yetkilisi mutemedi</vt:lpstr>
      <vt:lpstr>DIŞ DENETİM</vt:lpstr>
      <vt:lpstr>  Dış denetim</vt:lpstr>
      <vt:lpstr>Dış denetim</vt:lpstr>
      <vt:lpstr>Sayıştayın denetlenmesi</vt:lpstr>
      <vt:lpstr>YAPTIRIMLAR VE YETKİLİ MERCİLER</vt:lpstr>
      <vt:lpstr>Ödenek üstü harcama</vt:lpstr>
      <vt:lpstr>Kamu zararı</vt:lpstr>
      <vt:lpstr>Kamu zararı</vt:lpstr>
      <vt:lpstr>Kamu zararı</vt:lpstr>
      <vt:lpstr>Yetkisiz tahsil ve ödeme</vt:lpstr>
      <vt:lpstr>Para cezaları ve yetkili merciler</vt:lpstr>
      <vt:lpstr>Zamanaşımı</vt:lpstr>
      <vt:lpstr>DİĞER HÜKÜMLER</vt:lpstr>
      <vt:lpstr>Kamu idarelerinin sorumluluğu</vt:lpstr>
      <vt:lpstr>Sosyal güvenlik kurumları ve mahalli idareler</vt:lpstr>
      <vt:lpstr>Sosyal güvenlik kurumları ve mahallî idareler</vt:lpstr>
      <vt:lpstr>Kurumlardan alınacak hasılat payı</vt:lpstr>
      <vt:lpstr>Kurumlardan alınacak hasılat payı</vt:lpstr>
      <vt:lpstr>Kamu alacaklarının silinmesi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İç Kontrol Standartları «İzleme»</dc:title>
  <dc:creator>Kamile ÖZEL</dc:creator>
  <cp:lastModifiedBy>Packard Bell</cp:lastModifiedBy>
  <cp:revision>1070</cp:revision>
  <cp:lastPrinted>2012-02-21T12:23:32Z</cp:lastPrinted>
  <dcterms:created xsi:type="dcterms:W3CDTF">2012-02-13T12:07:49Z</dcterms:created>
  <dcterms:modified xsi:type="dcterms:W3CDTF">2016-03-27T18:42:58Z</dcterms:modified>
</cp:coreProperties>
</file>