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3"/>
  </p:notesMasterIdLst>
  <p:handoutMasterIdLst>
    <p:handoutMasterId r:id="rId54"/>
  </p:handoutMasterIdLst>
  <p:sldIdLst>
    <p:sldId id="306" r:id="rId3"/>
    <p:sldId id="258" r:id="rId4"/>
    <p:sldId id="259" r:id="rId5"/>
    <p:sldId id="260" r:id="rId6"/>
    <p:sldId id="261" r:id="rId7"/>
    <p:sldId id="264" r:id="rId8"/>
    <p:sldId id="265" r:id="rId9"/>
    <p:sldId id="266" r:id="rId10"/>
    <p:sldId id="267" r:id="rId11"/>
    <p:sldId id="268" r:id="rId12"/>
    <p:sldId id="430" r:id="rId13"/>
    <p:sldId id="269" r:id="rId14"/>
    <p:sldId id="270" r:id="rId15"/>
    <p:sldId id="304" r:id="rId16"/>
    <p:sldId id="305" r:id="rId17"/>
    <p:sldId id="318" r:id="rId18"/>
    <p:sldId id="271" r:id="rId19"/>
    <p:sldId id="272" r:id="rId20"/>
    <p:sldId id="319" r:id="rId21"/>
    <p:sldId id="320" r:id="rId22"/>
    <p:sldId id="321" r:id="rId23"/>
    <p:sldId id="322" r:id="rId24"/>
    <p:sldId id="277" r:id="rId25"/>
    <p:sldId id="323" r:id="rId26"/>
    <p:sldId id="294" r:id="rId27"/>
    <p:sldId id="296" r:id="rId28"/>
    <p:sldId id="298" r:id="rId29"/>
    <p:sldId id="279" r:id="rId30"/>
    <p:sldId id="280" r:id="rId31"/>
    <p:sldId id="281" r:id="rId32"/>
    <p:sldId id="324" r:id="rId33"/>
    <p:sldId id="282" r:id="rId34"/>
    <p:sldId id="283" r:id="rId35"/>
    <p:sldId id="284" r:id="rId36"/>
    <p:sldId id="285" r:id="rId37"/>
    <p:sldId id="286" r:id="rId38"/>
    <p:sldId id="288" r:id="rId39"/>
    <p:sldId id="289" r:id="rId40"/>
    <p:sldId id="290" r:id="rId41"/>
    <p:sldId id="291" r:id="rId42"/>
    <p:sldId id="292" r:id="rId43"/>
    <p:sldId id="402" r:id="rId44"/>
    <p:sldId id="403" r:id="rId45"/>
    <p:sldId id="406" r:id="rId46"/>
    <p:sldId id="409" r:id="rId47"/>
    <p:sldId id="410" r:id="rId48"/>
    <p:sldId id="411" r:id="rId49"/>
    <p:sldId id="412" r:id="rId50"/>
    <p:sldId id="427" r:id="rId51"/>
    <p:sldId id="429" r:id="rId52"/>
  </p:sldIdLst>
  <p:sldSz cx="9144000" cy="6858000" type="screen4x3"/>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9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42362D-DF77-4E64-A5AC-2B4AA6D80AA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r-TR"/>
        </a:p>
      </dgm:t>
    </dgm:pt>
    <dgm:pt modelId="{BD7297AC-1B1A-443B-9C0B-F65E655E8B54}">
      <dgm:prSet phldrT="[Metin]" custT="1"/>
      <dgm:spPr/>
      <dgm:t>
        <a:bodyPr/>
        <a:lstStyle/>
        <a:p>
          <a:r>
            <a:rPr lang="tr-TR" sz="2400" b="1" dirty="0" smtClean="0"/>
            <a:t>AMAÇ</a:t>
          </a:r>
          <a:endParaRPr lang="tr-TR" sz="2400" b="1" dirty="0"/>
        </a:p>
      </dgm:t>
    </dgm:pt>
    <dgm:pt modelId="{83E8C370-D18E-4B91-B572-7CCEC39BC73D}" type="parTrans" cxnId="{6F4E5CE6-D9CC-4CCE-BAB8-63BC2E98EABD}">
      <dgm:prSet/>
      <dgm:spPr/>
      <dgm:t>
        <a:bodyPr/>
        <a:lstStyle/>
        <a:p>
          <a:endParaRPr lang="tr-TR"/>
        </a:p>
      </dgm:t>
    </dgm:pt>
    <dgm:pt modelId="{24922966-DAB8-476A-A345-691A07323B50}" type="sibTrans" cxnId="{6F4E5CE6-D9CC-4CCE-BAB8-63BC2E98EABD}">
      <dgm:prSet/>
      <dgm:spPr/>
      <dgm:t>
        <a:bodyPr/>
        <a:lstStyle/>
        <a:p>
          <a:endParaRPr lang="tr-TR"/>
        </a:p>
      </dgm:t>
    </dgm:pt>
    <dgm:pt modelId="{303D1F8E-AD56-4D80-887E-06B0100CFC1F}">
      <dgm:prSet phldrT="[Metin]" custT="1"/>
      <dgm:spPr/>
      <dgm:t>
        <a:bodyPr/>
        <a:lstStyle/>
        <a:p>
          <a:r>
            <a:rPr lang="tr-TR" sz="2400" b="1" dirty="0" smtClean="0"/>
            <a:t>KAPSAM</a:t>
          </a:r>
          <a:endParaRPr lang="tr-TR" sz="2400" b="1" dirty="0"/>
        </a:p>
      </dgm:t>
    </dgm:pt>
    <dgm:pt modelId="{1B14242E-D6C2-4806-B6EB-A9EC5F12B7BE}" type="parTrans" cxnId="{5D417CAF-B79B-4DAC-8CD2-6186DC01CBCF}">
      <dgm:prSet/>
      <dgm:spPr/>
      <dgm:t>
        <a:bodyPr/>
        <a:lstStyle/>
        <a:p>
          <a:endParaRPr lang="tr-TR"/>
        </a:p>
      </dgm:t>
    </dgm:pt>
    <dgm:pt modelId="{C7EB67F0-91EE-461E-A70C-F473C33261A5}" type="sibTrans" cxnId="{5D417CAF-B79B-4DAC-8CD2-6186DC01CBCF}">
      <dgm:prSet/>
      <dgm:spPr/>
      <dgm:t>
        <a:bodyPr/>
        <a:lstStyle/>
        <a:p>
          <a:endParaRPr lang="tr-TR"/>
        </a:p>
      </dgm:t>
    </dgm:pt>
    <dgm:pt modelId="{9CFEE01F-C46A-472D-B8ED-9C26AE9C0EBD}">
      <dgm:prSet phldrT="[Metin]" custT="1"/>
      <dgm:spPr/>
      <dgm:t>
        <a:bodyPr/>
        <a:lstStyle/>
        <a:p>
          <a:r>
            <a:rPr lang="tr-TR" sz="2400" b="1" dirty="0" smtClean="0"/>
            <a:t>DAYANAK</a:t>
          </a:r>
          <a:endParaRPr lang="tr-TR" sz="2400" b="1" dirty="0"/>
        </a:p>
      </dgm:t>
    </dgm:pt>
    <dgm:pt modelId="{388F2801-0D01-43A6-B9FA-58FB12787242}" type="parTrans" cxnId="{2F0B0887-AFE8-4B94-9738-48B32408D0F1}">
      <dgm:prSet/>
      <dgm:spPr/>
      <dgm:t>
        <a:bodyPr/>
        <a:lstStyle/>
        <a:p>
          <a:endParaRPr lang="tr-TR"/>
        </a:p>
      </dgm:t>
    </dgm:pt>
    <dgm:pt modelId="{A751CEF1-3C86-4AFD-AD83-7B0D21174D1E}" type="sibTrans" cxnId="{2F0B0887-AFE8-4B94-9738-48B32408D0F1}">
      <dgm:prSet/>
      <dgm:spPr/>
      <dgm:t>
        <a:bodyPr/>
        <a:lstStyle/>
        <a:p>
          <a:endParaRPr lang="tr-TR"/>
        </a:p>
      </dgm:t>
    </dgm:pt>
    <dgm:pt modelId="{DCF29000-85E0-4CAC-8758-9B85A0EDB84E}">
      <dgm:prSet phldrT="[Metin]" custT="1"/>
      <dgm:spPr/>
      <dgm:t>
        <a:bodyPr/>
        <a:lstStyle/>
        <a:p>
          <a:r>
            <a:rPr lang="tr-TR" sz="2200" dirty="0" smtClean="0">
              <a:latin typeface="Times New Roman" pitchFamily="18" charset="0"/>
              <a:cs typeface="Times New Roman" pitchFamily="18" charset="0"/>
            </a:rPr>
            <a:t>5018 sayılı Kamu Mali Yönetim ve Kontrol Kanununun 33 üncü maddesi hükmüne dayanılarak hazırlanmıştır.</a:t>
          </a:r>
          <a:endParaRPr lang="tr-TR" sz="2200" dirty="0">
            <a:latin typeface="Times New Roman" pitchFamily="18" charset="0"/>
            <a:cs typeface="Times New Roman" pitchFamily="18" charset="0"/>
          </a:endParaRPr>
        </a:p>
      </dgm:t>
    </dgm:pt>
    <dgm:pt modelId="{BF640D88-61F3-415C-94EA-367C8AF2AD77}" type="parTrans" cxnId="{3A0F4B0A-1AE1-4E77-9070-65CB808E57CB}">
      <dgm:prSet/>
      <dgm:spPr/>
      <dgm:t>
        <a:bodyPr/>
        <a:lstStyle/>
        <a:p>
          <a:endParaRPr lang="tr-TR"/>
        </a:p>
      </dgm:t>
    </dgm:pt>
    <dgm:pt modelId="{605FF62B-4ECF-4445-ABB2-52A67515304B}" type="sibTrans" cxnId="{3A0F4B0A-1AE1-4E77-9070-65CB808E57CB}">
      <dgm:prSet/>
      <dgm:spPr/>
      <dgm:t>
        <a:bodyPr/>
        <a:lstStyle/>
        <a:p>
          <a:endParaRPr lang="tr-TR"/>
        </a:p>
      </dgm:t>
    </dgm:pt>
    <dgm:pt modelId="{92D36680-A202-4E83-A836-5BA2743CD712}">
      <dgm:prSet phldrT="[Metin]" custT="1"/>
      <dgm:spPr/>
      <dgm:t>
        <a:bodyPr/>
        <a:lstStyle/>
        <a:p>
          <a:endParaRPr lang="tr-TR" sz="2000" dirty="0"/>
        </a:p>
      </dgm:t>
    </dgm:pt>
    <dgm:pt modelId="{541EF4A9-C903-4B17-AF1D-3C1DA9FD4631}" type="parTrans" cxnId="{23C129D5-407E-416C-82E0-CC452C35C27A}">
      <dgm:prSet/>
      <dgm:spPr/>
      <dgm:t>
        <a:bodyPr/>
        <a:lstStyle/>
        <a:p>
          <a:endParaRPr lang="tr-TR"/>
        </a:p>
      </dgm:t>
    </dgm:pt>
    <dgm:pt modelId="{446B67AD-9CCC-43E7-83E1-49C3B68B6835}" type="sibTrans" cxnId="{23C129D5-407E-416C-82E0-CC452C35C27A}">
      <dgm:prSet/>
      <dgm:spPr/>
      <dgm:t>
        <a:bodyPr/>
        <a:lstStyle/>
        <a:p>
          <a:endParaRPr lang="tr-TR"/>
        </a:p>
      </dgm:t>
    </dgm:pt>
    <dgm:pt modelId="{67043BDE-2AF8-40BE-81D2-21829A564C9A}">
      <dgm:prSet phldrT="[Metin]" custT="1"/>
      <dgm:spPr/>
      <dgm:t>
        <a:bodyPr/>
        <a:lstStyle/>
        <a:p>
          <a:endParaRPr lang="tr-TR" sz="2000" dirty="0">
            <a:latin typeface="Times New Roman" pitchFamily="18" charset="0"/>
            <a:cs typeface="Times New Roman" pitchFamily="18" charset="0"/>
          </a:endParaRPr>
        </a:p>
      </dgm:t>
    </dgm:pt>
    <dgm:pt modelId="{94EE028C-9E08-493E-BBAE-B6742CBCBA5C}" type="parTrans" cxnId="{A501D519-C41E-4376-B706-0795181E08F5}">
      <dgm:prSet/>
      <dgm:spPr/>
      <dgm:t>
        <a:bodyPr/>
        <a:lstStyle/>
        <a:p>
          <a:endParaRPr lang="tr-TR"/>
        </a:p>
      </dgm:t>
    </dgm:pt>
    <dgm:pt modelId="{1C07B836-934A-4105-9DBC-512A878E5A85}" type="sibTrans" cxnId="{A501D519-C41E-4376-B706-0795181E08F5}">
      <dgm:prSet/>
      <dgm:spPr/>
      <dgm:t>
        <a:bodyPr/>
        <a:lstStyle/>
        <a:p>
          <a:endParaRPr lang="tr-TR"/>
        </a:p>
      </dgm:t>
    </dgm:pt>
    <dgm:pt modelId="{CDBE4375-6D47-4E5B-96B6-80266B2D2DE3}">
      <dgm:prSet phldrT="[Metin]" custT="1"/>
      <dgm:spPr/>
      <dgm:t>
        <a:bodyPr/>
        <a:lstStyle/>
        <a:p>
          <a:r>
            <a:rPr lang="tr-TR" sz="2400" dirty="0" smtClean="0">
              <a:latin typeface="Times New Roman" pitchFamily="18" charset="0"/>
              <a:cs typeface="Times New Roman" pitchFamily="18" charset="0"/>
            </a:rPr>
            <a:t>Merkezi yönetim kapsamındaki kamu idareleridir.</a:t>
          </a:r>
          <a:endParaRPr lang="tr-TR" sz="2400" dirty="0">
            <a:latin typeface="Times New Roman" pitchFamily="18" charset="0"/>
            <a:cs typeface="Times New Roman" pitchFamily="18" charset="0"/>
          </a:endParaRPr>
        </a:p>
      </dgm:t>
    </dgm:pt>
    <dgm:pt modelId="{DE888C36-BAD5-428E-B947-DDBC89E01946}" type="parTrans" cxnId="{7582CEAC-626C-4BD4-83B1-DD3F27CC8308}">
      <dgm:prSet/>
      <dgm:spPr/>
      <dgm:t>
        <a:bodyPr/>
        <a:lstStyle/>
        <a:p>
          <a:endParaRPr lang="tr-TR"/>
        </a:p>
      </dgm:t>
    </dgm:pt>
    <dgm:pt modelId="{E87B8DD9-FB9F-4DEB-B278-0A423EB5E41E}" type="sibTrans" cxnId="{7582CEAC-626C-4BD4-83B1-DD3F27CC8308}">
      <dgm:prSet/>
      <dgm:spPr/>
      <dgm:t>
        <a:bodyPr/>
        <a:lstStyle/>
        <a:p>
          <a:endParaRPr lang="tr-TR"/>
        </a:p>
      </dgm:t>
    </dgm:pt>
    <dgm:pt modelId="{AFCC8629-8C5F-4C69-A832-826AB242840A}">
      <dgm:prSet phldrT="[Metin]" custT="1"/>
      <dgm:spPr/>
      <dgm:t>
        <a:bodyPr/>
        <a:lstStyle/>
        <a:p>
          <a:r>
            <a:rPr lang="tr-TR" sz="2200" dirty="0" smtClean="0">
              <a:latin typeface="Times New Roman" pitchFamily="18" charset="0"/>
              <a:cs typeface="Times New Roman" pitchFamily="18" charset="0"/>
            </a:rPr>
            <a:t>Ödeme Belgesine bağlanacak kanıtlayıcı belgelerin şekil ve türlerini belirlemektir.</a:t>
          </a:r>
          <a:endParaRPr lang="tr-TR" sz="2200" dirty="0">
            <a:latin typeface="Times New Roman" pitchFamily="18" charset="0"/>
            <a:cs typeface="Times New Roman" pitchFamily="18" charset="0"/>
          </a:endParaRPr>
        </a:p>
      </dgm:t>
    </dgm:pt>
    <dgm:pt modelId="{4CC0C98A-F466-4874-A377-C42279AB8F82}" type="parTrans" cxnId="{07E2101D-43C7-4F6A-879C-3B5B7BCB7C8F}">
      <dgm:prSet/>
      <dgm:spPr/>
      <dgm:t>
        <a:bodyPr/>
        <a:lstStyle/>
        <a:p>
          <a:endParaRPr lang="tr-TR"/>
        </a:p>
      </dgm:t>
    </dgm:pt>
    <dgm:pt modelId="{A43487C2-2214-49F3-85D7-62CEC16CBD20}" type="sibTrans" cxnId="{07E2101D-43C7-4F6A-879C-3B5B7BCB7C8F}">
      <dgm:prSet/>
      <dgm:spPr/>
      <dgm:t>
        <a:bodyPr/>
        <a:lstStyle/>
        <a:p>
          <a:endParaRPr lang="tr-TR"/>
        </a:p>
      </dgm:t>
    </dgm:pt>
    <dgm:pt modelId="{A4D8A180-A55C-4C22-8101-4F6881995144}" type="pres">
      <dgm:prSet presAssocID="{EB42362D-DF77-4E64-A5AC-2B4AA6D80AA5}" presName="linear" presStyleCnt="0">
        <dgm:presLayoutVars>
          <dgm:dir/>
          <dgm:animLvl val="lvl"/>
          <dgm:resizeHandles val="exact"/>
        </dgm:presLayoutVars>
      </dgm:prSet>
      <dgm:spPr/>
      <dgm:t>
        <a:bodyPr/>
        <a:lstStyle/>
        <a:p>
          <a:endParaRPr lang="tr-TR"/>
        </a:p>
      </dgm:t>
    </dgm:pt>
    <dgm:pt modelId="{EBA45C0E-467D-4640-B0B1-CAF7E9AEA105}" type="pres">
      <dgm:prSet presAssocID="{BD7297AC-1B1A-443B-9C0B-F65E655E8B54}" presName="parentLin" presStyleCnt="0"/>
      <dgm:spPr/>
    </dgm:pt>
    <dgm:pt modelId="{7608CE80-6FEB-4BED-B663-0E1B986B5717}" type="pres">
      <dgm:prSet presAssocID="{BD7297AC-1B1A-443B-9C0B-F65E655E8B54}" presName="parentLeftMargin" presStyleLbl="node1" presStyleIdx="0" presStyleCnt="3"/>
      <dgm:spPr/>
      <dgm:t>
        <a:bodyPr/>
        <a:lstStyle/>
        <a:p>
          <a:endParaRPr lang="tr-TR"/>
        </a:p>
      </dgm:t>
    </dgm:pt>
    <dgm:pt modelId="{FBD3A946-CC2F-425C-89C9-7BF5413183B6}" type="pres">
      <dgm:prSet presAssocID="{BD7297AC-1B1A-443B-9C0B-F65E655E8B54}" presName="parentText" presStyleLbl="node1" presStyleIdx="0" presStyleCnt="3" custScaleY="277308">
        <dgm:presLayoutVars>
          <dgm:chMax val="0"/>
          <dgm:bulletEnabled val="1"/>
        </dgm:presLayoutVars>
      </dgm:prSet>
      <dgm:spPr/>
      <dgm:t>
        <a:bodyPr/>
        <a:lstStyle/>
        <a:p>
          <a:endParaRPr lang="tr-TR"/>
        </a:p>
      </dgm:t>
    </dgm:pt>
    <dgm:pt modelId="{79A406D6-632F-404D-9710-3FA6D7EE8195}" type="pres">
      <dgm:prSet presAssocID="{BD7297AC-1B1A-443B-9C0B-F65E655E8B54}" presName="negativeSpace" presStyleCnt="0"/>
      <dgm:spPr/>
    </dgm:pt>
    <dgm:pt modelId="{07B7BC72-4751-4B51-92C2-A414B3B9D603}" type="pres">
      <dgm:prSet presAssocID="{BD7297AC-1B1A-443B-9C0B-F65E655E8B54}" presName="childText" presStyleLbl="conFgAcc1" presStyleIdx="0" presStyleCnt="3" custScaleY="120471">
        <dgm:presLayoutVars>
          <dgm:bulletEnabled val="1"/>
        </dgm:presLayoutVars>
      </dgm:prSet>
      <dgm:spPr/>
      <dgm:t>
        <a:bodyPr/>
        <a:lstStyle/>
        <a:p>
          <a:endParaRPr lang="tr-TR"/>
        </a:p>
      </dgm:t>
    </dgm:pt>
    <dgm:pt modelId="{D234D5CD-EC35-49C5-8C7B-D2C32FD2C481}" type="pres">
      <dgm:prSet presAssocID="{24922966-DAB8-476A-A345-691A07323B50}" presName="spaceBetweenRectangles" presStyleCnt="0"/>
      <dgm:spPr/>
    </dgm:pt>
    <dgm:pt modelId="{F63E3B22-B396-4DE9-970F-A78F40F17129}" type="pres">
      <dgm:prSet presAssocID="{303D1F8E-AD56-4D80-887E-06B0100CFC1F}" presName="parentLin" presStyleCnt="0"/>
      <dgm:spPr/>
    </dgm:pt>
    <dgm:pt modelId="{8A48C983-49C0-4BB4-B712-B6AA818A1CA0}" type="pres">
      <dgm:prSet presAssocID="{303D1F8E-AD56-4D80-887E-06B0100CFC1F}" presName="parentLeftMargin" presStyleLbl="node1" presStyleIdx="0" presStyleCnt="3"/>
      <dgm:spPr/>
      <dgm:t>
        <a:bodyPr/>
        <a:lstStyle/>
        <a:p>
          <a:endParaRPr lang="tr-TR"/>
        </a:p>
      </dgm:t>
    </dgm:pt>
    <dgm:pt modelId="{9FA047B6-9168-4478-A9D5-5E1D176DE0A6}" type="pres">
      <dgm:prSet presAssocID="{303D1F8E-AD56-4D80-887E-06B0100CFC1F}" presName="parentText" presStyleLbl="node1" presStyleIdx="1" presStyleCnt="3" custScaleY="374040">
        <dgm:presLayoutVars>
          <dgm:chMax val="0"/>
          <dgm:bulletEnabled val="1"/>
        </dgm:presLayoutVars>
      </dgm:prSet>
      <dgm:spPr/>
      <dgm:t>
        <a:bodyPr/>
        <a:lstStyle/>
        <a:p>
          <a:endParaRPr lang="tr-TR"/>
        </a:p>
      </dgm:t>
    </dgm:pt>
    <dgm:pt modelId="{E5B2CC32-D0DD-4E42-8117-394B2CC8558A}" type="pres">
      <dgm:prSet presAssocID="{303D1F8E-AD56-4D80-887E-06B0100CFC1F}" presName="negativeSpace" presStyleCnt="0"/>
      <dgm:spPr/>
    </dgm:pt>
    <dgm:pt modelId="{2E20F477-3BB1-41D4-B0B7-CD718F72AB36}" type="pres">
      <dgm:prSet presAssocID="{303D1F8E-AD56-4D80-887E-06B0100CFC1F}" presName="childText" presStyleLbl="conFgAcc1" presStyleIdx="1" presStyleCnt="3" custScaleY="86498">
        <dgm:presLayoutVars>
          <dgm:bulletEnabled val="1"/>
        </dgm:presLayoutVars>
      </dgm:prSet>
      <dgm:spPr/>
      <dgm:t>
        <a:bodyPr/>
        <a:lstStyle/>
        <a:p>
          <a:endParaRPr lang="tr-TR"/>
        </a:p>
      </dgm:t>
    </dgm:pt>
    <dgm:pt modelId="{ACE32947-5B36-4796-BB7B-FB574EB33610}" type="pres">
      <dgm:prSet presAssocID="{C7EB67F0-91EE-461E-A70C-F473C33261A5}" presName="spaceBetweenRectangles" presStyleCnt="0"/>
      <dgm:spPr/>
    </dgm:pt>
    <dgm:pt modelId="{97D6C524-493D-48D0-ABC4-EEF513C1D900}" type="pres">
      <dgm:prSet presAssocID="{9CFEE01F-C46A-472D-B8ED-9C26AE9C0EBD}" presName="parentLin" presStyleCnt="0"/>
      <dgm:spPr/>
    </dgm:pt>
    <dgm:pt modelId="{1F4E1732-23B1-476C-A2C3-4E214F11FED1}" type="pres">
      <dgm:prSet presAssocID="{9CFEE01F-C46A-472D-B8ED-9C26AE9C0EBD}" presName="parentLeftMargin" presStyleLbl="node1" presStyleIdx="1" presStyleCnt="3"/>
      <dgm:spPr/>
      <dgm:t>
        <a:bodyPr/>
        <a:lstStyle/>
        <a:p>
          <a:endParaRPr lang="tr-TR"/>
        </a:p>
      </dgm:t>
    </dgm:pt>
    <dgm:pt modelId="{1C0B9E50-FA0E-4802-987C-9013A23B348B}" type="pres">
      <dgm:prSet presAssocID="{9CFEE01F-C46A-472D-B8ED-9C26AE9C0EBD}" presName="parentText" presStyleLbl="node1" presStyleIdx="2" presStyleCnt="3" custScaleY="301009">
        <dgm:presLayoutVars>
          <dgm:chMax val="0"/>
          <dgm:bulletEnabled val="1"/>
        </dgm:presLayoutVars>
      </dgm:prSet>
      <dgm:spPr/>
      <dgm:t>
        <a:bodyPr/>
        <a:lstStyle/>
        <a:p>
          <a:endParaRPr lang="tr-TR"/>
        </a:p>
      </dgm:t>
    </dgm:pt>
    <dgm:pt modelId="{36E225FF-2133-4DA6-92BA-B9473EB7938C}" type="pres">
      <dgm:prSet presAssocID="{9CFEE01F-C46A-472D-B8ED-9C26AE9C0EBD}" presName="negativeSpace" presStyleCnt="0"/>
      <dgm:spPr/>
    </dgm:pt>
    <dgm:pt modelId="{E3F990CC-D5A1-4950-8A3D-38C64E317651}" type="pres">
      <dgm:prSet presAssocID="{9CFEE01F-C46A-472D-B8ED-9C26AE9C0EBD}" presName="childText" presStyleLbl="conFgAcc1" presStyleIdx="2" presStyleCnt="3">
        <dgm:presLayoutVars>
          <dgm:bulletEnabled val="1"/>
        </dgm:presLayoutVars>
      </dgm:prSet>
      <dgm:spPr/>
      <dgm:t>
        <a:bodyPr/>
        <a:lstStyle/>
        <a:p>
          <a:endParaRPr lang="tr-TR"/>
        </a:p>
      </dgm:t>
    </dgm:pt>
  </dgm:ptLst>
  <dgm:cxnLst>
    <dgm:cxn modelId="{0CC3D5AE-4AC6-45B8-AC93-8D576AD02720}" type="presOf" srcId="{BD7297AC-1B1A-443B-9C0B-F65E655E8B54}" destId="{7608CE80-6FEB-4BED-B663-0E1B986B5717}" srcOrd="0" destOrd="0" presId="urn:microsoft.com/office/officeart/2005/8/layout/list1"/>
    <dgm:cxn modelId="{6F4E5CE6-D9CC-4CCE-BAB8-63BC2E98EABD}" srcId="{EB42362D-DF77-4E64-A5AC-2B4AA6D80AA5}" destId="{BD7297AC-1B1A-443B-9C0B-F65E655E8B54}" srcOrd="0" destOrd="0" parTransId="{83E8C370-D18E-4B91-B572-7CCEC39BC73D}" sibTransId="{24922966-DAB8-476A-A345-691A07323B50}"/>
    <dgm:cxn modelId="{BCADC9FE-9DAC-45B9-9C4C-C06A912CC307}" type="presOf" srcId="{CDBE4375-6D47-4E5B-96B6-80266B2D2DE3}" destId="{2E20F477-3BB1-41D4-B0B7-CD718F72AB36}" srcOrd="0" destOrd="0" presId="urn:microsoft.com/office/officeart/2005/8/layout/list1"/>
    <dgm:cxn modelId="{41BDD1D0-89A1-4AC8-9E2F-1F5CB020065F}" type="presOf" srcId="{EB42362D-DF77-4E64-A5AC-2B4AA6D80AA5}" destId="{A4D8A180-A55C-4C22-8101-4F6881995144}" srcOrd="0" destOrd="0" presId="urn:microsoft.com/office/officeart/2005/8/layout/list1"/>
    <dgm:cxn modelId="{22F692C6-CF0E-42BE-9FD0-ED47B16C6E6A}" type="presOf" srcId="{67043BDE-2AF8-40BE-81D2-21829A564C9A}" destId="{E3F990CC-D5A1-4950-8A3D-38C64E317651}" srcOrd="0" destOrd="0" presId="urn:microsoft.com/office/officeart/2005/8/layout/list1"/>
    <dgm:cxn modelId="{A501D519-C41E-4376-B706-0795181E08F5}" srcId="{9CFEE01F-C46A-472D-B8ED-9C26AE9C0EBD}" destId="{67043BDE-2AF8-40BE-81D2-21829A564C9A}" srcOrd="0" destOrd="0" parTransId="{94EE028C-9E08-493E-BBAE-B6742CBCBA5C}" sibTransId="{1C07B836-934A-4105-9DBC-512A878E5A85}"/>
    <dgm:cxn modelId="{3115D4E0-D81E-437A-BDAB-AEAF27CE7416}" type="presOf" srcId="{BD7297AC-1B1A-443B-9C0B-F65E655E8B54}" destId="{FBD3A946-CC2F-425C-89C9-7BF5413183B6}" srcOrd="1" destOrd="0" presId="urn:microsoft.com/office/officeart/2005/8/layout/list1"/>
    <dgm:cxn modelId="{5D417CAF-B79B-4DAC-8CD2-6186DC01CBCF}" srcId="{EB42362D-DF77-4E64-A5AC-2B4AA6D80AA5}" destId="{303D1F8E-AD56-4D80-887E-06B0100CFC1F}" srcOrd="1" destOrd="0" parTransId="{1B14242E-D6C2-4806-B6EB-A9EC5F12B7BE}" sibTransId="{C7EB67F0-91EE-461E-A70C-F473C33261A5}"/>
    <dgm:cxn modelId="{70581A2F-63D0-4B1F-A486-D2C3E831DE79}" type="presOf" srcId="{303D1F8E-AD56-4D80-887E-06B0100CFC1F}" destId="{9FA047B6-9168-4478-A9D5-5E1D176DE0A6}" srcOrd="1" destOrd="0" presId="urn:microsoft.com/office/officeart/2005/8/layout/list1"/>
    <dgm:cxn modelId="{2F0B0887-AFE8-4B94-9738-48B32408D0F1}" srcId="{EB42362D-DF77-4E64-A5AC-2B4AA6D80AA5}" destId="{9CFEE01F-C46A-472D-B8ED-9C26AE9C0EBD}" srcOrd="2" destOrd="0" parTransId="{388F2801-0D01-43A6-B9FA-58FB12787242}" sibTransId="{A751CEF1-3C86-4AFD-AD83-7B0D21174D1E}"/>
    <dgm:cxn modelId="{3A0F4B0A-1AE1-4E77-9070-65CB808E57CB}" srcId="{9CFEE01F-C46A-472D-B8ED-9C26AE9C0EBD}" destId="{DCF29000-85E0-4CAC-8758-9B85A0EDB84E}" srcOrd="1" destOrd="0" parTransId="{BF640D88-61F3-415C-94EA-367C8AF2AD77}" sibTransId="{605FF62B-4ECF-4445-ABB2-52A67515304B}"/>
    <dgm:cxn modelId="{23C129D5-407E-416C-82E0-CC452C35C27A}" srcId="{303D1F8E-AD56-4D80-887E-06B0100CFC1F}" destId="{92D36680-A202-4E83-A836-5BA2743CD712}" srcOrd="1" destOrd="0" parTransId="{541EF4A9-C903-4B17-AF1D-3C1DA9FD4631}" sibTransId="{446B67AD-9CCC-43E7-83E1-49C3B68B6835}"/>
    <dgm:cxn modelId="{7582CEAC-626C-4BD4-83B1-DD3F27CC8308}" srcId="{303D1F8E-AD56-4D80-887E-06B0100CFC1F}" destId="{CDBE4375-6D47-4E5B-96B6-80266B2D2DE3}" srcOrd="0" destOrd="0" parTransId="{DE888C36-BAD5-428E-B947-DDBC89E01946}" sibTransId="{E87B8DD9-FB9F-4DEB-B278-0A423EB5E41E}"/>
    <dgm:cxn modelId="{D67F4AF6-08C4-470E-B808-58A6E4284BFA}" type="presOf" srcId="{303D1F8E-AD56-4D80-887E-06B0100CFC1F}" destId="{8A48C983-49C0-4BB4-B712-B6AA818A1CA0}" srcOrd="0" destOrd="0" presId="urn:microsoft.com/office/officeart/2005/8/layout/list1"/>
    <dgm:cxn modelId="{E25CE6C8-A57E-4486-89F4-C8DA41F26028}" type="presOf" srcId="{92D36680-A202-4E83-A836-5BA2743CD712}" destId="{2E20F477-3BB1-41D4-B0B7-CD718F72AB36}" srcOrd="0" destOrd="1" presId="urn:microsoft.com/office/officeart/2005/8/layout/list1"/>
    <dgm:cxn modelId="{28FFC8AC-299E-4C38-9738-39170913CEE7}" type="presOf" srcId="{9CFEE01F-C46A-472D-B8ED-9C26AE9C0EBD}" destId="{1F4E1732-23B1-476C-A2C3-4E214F11FED1}" srcOrd="0" destOrd="0" presId="urn:microsoft.com/office/officeart/2005/8/layout/list1"/>
    <dgm:cxn modelId="{5EDF8BC2-F344-4A44-818A-C0109B65A692}" type="presOf" srcId="{9CFEE01F-C46A-472D-B8ED-9C26AE9C0EBD}" destId="{1C0B9E50-FA0E-4802-987C-9013A23B348B}" srcOrd="1" destOrd="0" presId="urn:microsoft.com/office/officeart/2005/8/layout/list1"/>
    <dgm:cxn modelId="{07E2101D-43C7-4F6A-879C-3B5B7BCB7C8F}" srcId="{BD7297AC-1B1A-443B-9C0B-F65E655E8B54}" destId="{AFCC8629-8C5F-4C69-A832-826AB242840A}" srcOrd="0" destOrd="0" parTransId="{4CC0C98A-F466-4874-A377-C42279AB8F82}" sibTransId="{A43487C2-2214-49F3-85D7-62CEC16CBD20}"/>
    <dgm:cxn modelId="{13205D0A-586B-423C-A451-29BE306C3A22}" type="presOf" srcId="{DCF29000-85E0-4CAC-8758-9B85A0EDB84E}" destId="{E3F990CC-D5A1-4950-8A3D-38C64E317651}" srcOrd="0" destOrd="1" presId="urn:microsoft.com/office/officeart/2005/8/layout/list1"/>
    <dgm:cxn modelId="{920CB4B3-7946-44ED-AA4B-026E6E08E77F}" type="presOf" srcId="{AFCC8629-8C5F-4C69-A832-826AB242840A}" destId="{07B7BC72-4751-4B51-92C2-A414B3B9D603}" srcOrd="0" destOrd="0" presId="urn:microsoft.com/office/officeart/2005/8/layout/list1"/>
    <dgm:cxn modelId="{0A6EA8F7-86C3-44BD-8FFE-66C1BEC2F3C4}" type="presParOf" srcId="{A4D8A180-A55C-4C22-8101-4F6881995144}" destId="{EBA45C0E-467D-4640-B0B1-CAF7E9AEA105}" srcOrd="0" destOrd="0" presId="urn:microsoft.com/office/officeart/2005/8/layout/list1"/>
    <dgm:cxn modelId="{A76794A1-9829-47A5-893A-8D0E4DEB310C}" type="presParOf" srcId="{EBA45C0E-467D-4640-B0B1-CAF7E9AEA105}" destId="{7608CE80-6FEB-4BED-B663-0E1B986B5717}" srcOrd="0" destOrd="0" presId="urn:microsoft.com/office/officeart/2005/8/layout/list1"/>
    <dgm:cxn modelId="{13EEB658-4823-4EDA-886F-C0A20502D379}" type="presParOf" srcId="{EBA45C0E-467D-4640-B0B1-CAF7E9AEA105}" destId="{FBD3A946-CC2F-425C-89C9-7BF5413183B6}" srcOrd="1" destOrd="0" presId="urn:microsoft.com/office/officeart/2005/8/layout/list1"/>
    <dgm:cxn modelId="{CC09739F-71CE-4446-B1DC-353D6892AC20}" type="presParOf" srcId="{A4D8A180-A55C-4C22-8101-4F6881995144}" destId="{79A406D6-632F-404D-9710-3FA6D7EE8195}" srcOrd="1" destOrd="0" presId="urn:microsoft.com/office/officeart/2005/8/layout/list1"/>
    <dgm:cxn modelId="{BC7673D8-BF74-4975-B1E3-B669F3C81C99}" type="presParOf" srcId="{A4D8A180-A55C-4C22-8101-4F6881995144}" destId="{07B7BC72-4751-4B51-92C2-A414B3B9D603}" srcOrd="2" destOrd="0" presId="urn:microsoft.com/office/officeart/2005/8/layout/list1"/>
    <dgm:cxn modelId="{30E83C27-950A-4C35-BE0D-57ECEF10254E}" type="presParOf" srcId="{A4D8A180-A55C-4C22-8101-4F6881995144}" destId="{D234D5CD-EC35-49C5-8C7B-D2C32FD2C481}" srcOrd="3" destOrd="0" presId="urn:microsoft.com/office/officeart/2005/8/layout/list1"/>
    <dgm:cxn modelId="{E2DC02D2-019A-44F6-8F1C-35057094E904}" type="presParOf" srcId="{A4D8A180-A55C-4C22-8101-4F6881995144}" destId="{F63E3B22-B396-4DE9-970F-A78F40F17129}" srcOrd="4" destOrd="0" presId="urn:microsoft.com/office/officeart/2005/8/layout/list1"/>
    <dgm:cxn modelId="{C7A155EA-2B69-4FF7-BFFC-19C2CB15E79A}" type="presParOf" srcId="{F63E3B22-B396-4DE9-970F-A78F40F17129}" destId="{8A48C983-49C0-4BB4-B712-B6AA818A1CA0}" srcOrd="0" destOrd="0" presId="urn:microsoft.com/office/officeart/2005/8/layout/list1"/>
    <dgm:cxn modelId="{8EB281E4-EB9A-4202-89F4-FECD4F64A89D}" type="presParOf" srcId="{F63E3B22-B396-4DE9-970F-A78F40F17129}" destId="{9FA047B6-9168-4478-A9D5-5E1D176DE0A6}" srcOrd="1" destOrd="0" presId="urn:microsoft.com/office/officeart/2005/8/layout/list1"/>
    <dgm:cxn modelId="{D9251581-4BBB-4478-B331-1989DDEFF2CB}" type="presParOf" srcId="{A4D8A180-A55C-4C22-8101-4F6881995144}" destId="{E5B2CC32-D0DD-4E42-8117-394B2CC8558A}" srcOrd="5" destOrd="0" presId="urn:microsoft.com/office/officeart/2005/8/layout/list1"/>
    <dgm:cxn modelId="{05329DDF-028A-4BF5-8A97-C17E07E0702F}" type="presParOf" srcId="{A4D8A180-A55C-4C22-8101-4F6881995144}" destId="{2E20F477-3BB1-41D4-B0B7-CD718F72AB36}" srcOrd="6" destOrd="0" presId="urn:microsoft.com/office/officeart/2005/8/layout/list1"/>
    <dgm:cxn modelId="{F0FD4A62-6A15-444A-B823-7D1903DE7DFC}" type="presParOf" srcId="{A4D8A180-A55C-4C22-8101-4F6881995144}" destId="{ACE32947-5B36-4796-BB7B-FB574EB33610}" srcOrd="7" destOrd="0" presId="urn:microsoft.com/office/officeart/2005/8/layout/list1"/>
    <dgm:cxn modelId="{603C643E-8FEE-4D5C-BBB3-176E9C5E2BD4}" type="presParOf" srcId="{A4D8A180-A55C-4C22-8101-4F6881995144}" destId="{97D6C524-493D-48D0-ABC4-EEF513C1D900}" srcOrd="8" destOrd="0" presId="urn:microsoft.com/office/officeart/2005/8/layout/list1"/>
    <dgm:cxn modelId="{5B37511D-F87B-44BC-BBA8-F443FB2E4DDB}" type="presParOf" srcId="{97D6C524-493D-48D0-ABC4-EEF513C1D900}" destId="{1F4E1732-23B1-476C-A2C3-4E214F11FED1}" srcOrd="0" destOrd="0" presId="urn:microsoft.com/office/officeart/2005/8/layout/list1"/>
    <dgm:cxn modelId="{5EB0B9BB-3D1B-4903-9CD4-48211414F640}" type="presParOf" srcId="{97D6C524-493D-48D0-ABC4-EEF513C1D900}" destId="{1C0B9E50-FA0E-4802-987C-9013A23B348B}" srcOrd="1" destOrd="0" presId="urn:microsoft.com/office/officeart/2005/8/layout/list1"/>
    <dgm:cxn modelId="{679FC8BA-C209-4CD8-8F3E-014BEA150A7F}" type="presParOf" srcId="{A4D8A180-A55C-4C22-8101-4F6881995144}" destId="{36E225FF-2133-4DA6-92BA-B9473EB7938C}" srcOrd="9" destOrd="0" presId="urn:microsoft.com/office/officeart/2005/8/layout/list1"/>
    <dgm:cxn modelId="{1B38D43D-30ED-4ED6-B980-AD5FCED239B0}" type="presParOf" srcId="{A4D8A180-A55C-4C22-8101-4F6881995144}" destId="{E3F990CC-D5A1-4950-8A3D-38C64E31765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7BC72-4751-4B51-92C2-A414B3B9D603}">
      <dsp:nvSpPr>
        <dsp:cNvPr id="0" name=""/>
        <dsp:cNvSpPr/>
      </dsp:nvSpPr>
      <dsp:spPr>
        <a:xfrm>
          <a:off x="0" y="506144"/>
          <a:ext cx="8373616" cy="104635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886" tIns="124968" rIns="649886" bIns="156464" numCol="1" spcCol="1270" anchor="t" anchorCtr="0">
          <a:noAutofit/>
        </a:bodyPr>
        <a:lstStyle/>
        <a:p>
          <a:pPr marL="228600" lvl="1" indent="-228600" algn="l" defTabSz="977900">
            <a:lnSpc>
              <a:spcPct val="90000"/>
            </a:lnSpc>
            <a:spcBef>
              <a:spcPct val="0"/>
            </a:spcBef>
            <a:spcAft>
              <a:spcPct val="15000"/>
            </a:spcAft>
            <a:buChar char="••"/>
          </a:pPr>
          <a:r>
            <a:rPr lang="tr-TR" sz="2200" kern="1200" dirty="0" smtClean="0">
              <a:latin typeface="Times New Roman" pitchFamily="18" charset="0"/>
              <a:cs typeface="Times New Roman" pitchFamily="18" charset="0"/>
            </a:rPr>
            <a:t>Ödeme Belgesine bağlanacak kanıtlayıcı belgelerin şekil ve türlerini belirlemektir.</a:t>
          </a:r>
          <a:endParaRPr lang="tr-TR" sz="2200" kern="1200" dirty="0">
            <a:latin typeface="Times New Roman" pitchFamily="18" charset="0"/>
            <a:cs typeface="Times New Roman" pitchFamily="18" charset="0"/>
          </a:endParaRPr>
        </a:p>
      </dsp:txBody>
      <dsp:txXfrm>
        <a:off x="0" y="506144"/>
        <a:ext cx="8373616" cy="1046352"/>
      </dsp:txXfrm>
    </dsp:sp>
    <dsp:sp modelId="{FBD3A946-CC2F-425C-89C9-7BF5413183B6}">
      <dsp:nvSpPr>
        <dsp:cNvPr id="0" name=""/>
        <dsp:cNvSpPr/>
      </dsp:nvSpPr>
      <dsp:spPr>
        <a:xfrm>
          <a:off x="418271" y="103930"/>
          <a:ext cx="5855807" cy="49068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552" tIns="0" rIns="221552" bIns="0" numCol="1" spcCol="1270" anchor="ctr" anchorCtr="0">
          <a:noAutofit/>
        </a:bodyPr>
        <a:lstStyle/>
        <a:p>
          <a:pPr lvl="0" algn="l" defTabSz="1066800">
            <a:lnSpc>
              <a:spcPct val="90000"/>
            </a:lnSpc>
            <a:spcBef>
              <a:spcPct val="0"/>
            </a:spcBef>
            <a:spcAft>
              <a:spcPct val="35000"/>
            </a:spcAft>
          </a:pPr>
          <a:r>
            <a:rPr lang="tr-TR" sz="2400" b="1" kern="1200" dirty="0" smtClean="0"/>
            <a:t>AMAÇ</a:t>
          </a:r>
          <a:endParaRPr lang="tr-TR" sz="2400" b="1" kern="1200" dirty="0"/>
        </a:p>
      </dsp:txBody>
      <dsp:txXfrm>
        <a:off x="442224" y="127883"/>
        <a:ext cx="5807901" cy="442782"/>
      </dsp:txXfrm>
    </dsp:sp>
    <dsp:sp modelId="{2E20F477-3BB1-41D4-B0B7-CD718F72AB36}">
      <dsp:nvSpPr>
        <dsp:cNvPr id="0" name=""/>
        <dsp:cNvSpPr/>
      </dsp:nvSpPr>
      <dsp:spPr>
        <a:xfrm>
          <a:off x="0" y="2158244"/>
          <a:ext cx="8373616" cy="81660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886" tIns="124968" rIns="649886" bIns="170688" numCol="1" spcCol="1270" anchor="t" anchorCtr="0">
          <a:noAutofit/>
        </a:bodyPr>
        <a:lstStyle/>
        <a:p>
          <a:pPr marL="228600" lvl="1" indent="-228600" algn="l" defTabSz="1066800">
            <a:lnSpc>
              <a:spcPct val="90000"/>
            </a:lnSpc>
            <a:spcBef>
              <a:spcPct val="0"/>
            </a:spcBef>
            <a:spcAft>
              <a:spcPct val="15000"/>
            </a:spcAft>
            <a:buChar char="••"/>
          </a:pPr>
          <a:r>
            <a:rPr lang="tr-TR" sz="2400" kern="1200" dirty="0" smtClean="0">
              <a:latin typeface="Times New Roman" pitchFamily="18" charset="0"/>
              <a:cs typeface="Times New Roman" pitchFamily="18" charset="0"/>
            </a:rPr>
            <a:t>Merkezi yönetim kapsamındaki kamu idareleridir.</a:t>
          </a:r>
          <a:endParaRPr lang="tr-TR" sz="240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endParaRPr lang="tr-TR" sz="2000" kern="1200" dirty="0"/>
        </a:p>
      </dsp:txBody>
      <dsp:txXfrm>
        <a:off x="0" y="2158244"/>
        <a:ext cx="8373616" cy="816607"/>
      </dsp:txXfrm>
    </dsp:sp>
    <dsp:sp modelId="{9FA047B6-9168-4478-A9D5-5E1D176DE0A6}">
      <dsp:nvSpPr>
        <dsp:cNvPr id="0" name=""/>
        <dsp:cNvSpPr/>
      </dsp:nvSpPr>
      <dsp:spPr>
        <a:xfrm>
          <a:off x="418271" y="1584865"/>
          <a:ext cx="5855807" cy="6618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552" tIns="0" rIns="221552" bIns="0" numCol="1" spcCol="1270" anchor="ctr" anchorCtr="0">
          <a:noAutofit/>
        </a:bodyPr>
        <a:lstStyle/>
        <a:p>
          <a:pPr lvl="0" algn="l" defTabSz="1066800">
            <a:lnSpc>
              <a:spcPct val="90000"/>
            </a:lnSpc>
            <a:spcBef>
              <a:spcPct val="0"/>
            </a:spcBef>
            <a:spcAft>
              <a:spcPct val="35000"/>
            </a:spcAft>
          </a:pPr>
          <a:r>
            <a:rPr lang="tr-TR" sz="2400" b="1" kern="1200" dirty="0" smtClean="0"/>
            <a:t>KAPSAM</a:t>
          </a:r>
          <a:endParaRPr lang="tr-TR" sz="2400" b="1" kern="1200" dirty="0"/>
        </a:p>
      </dsp:txBody>
      <dsp:txXfrm>
        <a:off x="450580" y="1617174"/>
        <a:ext cx="5791189" cy="597234"/>
      </dsp:txXfrm>
    </dsp:sp>
    <dsp:sp modelId="{E3F990CC-D5A1-4950-8A3D-38C64E317651}">
      <dsp:nvSpPr>
        <dsp:cNvPr id="0" name=""/>
        <dsp:cNvSpPr/>
      </dsp:nvSpPr>
      <dsp:spPr>
        <a:xfrm>
          <a:off x="0" y="3451373"/>
          <a:ext cx="8373616" cy="115177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9886" tIns="124968" rIns="649886" bIns="142240" numCol="1" spcCol="1270" anchor="t" anchorCtr="0">
          <a:noAutofit/>
        </a:bodyPr>
        <a:lstStyle/>
        <a:p>
          <a:pPr marL="228600" lvl="1" indent="-228600" algn="l" defTabSz="889000">
            <a:lnSpc>
              <a:spcPct val="90000"/>
            </a:lnSpc>
            <a:spcBef>
              <a:spcPct val="0"/>
            </a:spcBef>
            <a:spcAft>
              <a:spcPct val="15000"/>
            </a:spcAft>
            <a:buChar char="••"/>
          </a:pPr>
          <a:endParaRPr lang="tr-TR" sz="2000" kern="1200" dirty="0">
            <a:latin typeface="Times New Roman" pitchFamily="18" charset="0"/>
            <a:cs typeface="Times New Roman" pitchFamily="18" charset="0"/>
          </a:endParaRPr>
        </a:p>
        <a:p>
          <a:pPr marL="228600" lvl="1" indent="-228600" algn="l" defTabSz="977900">
            <a:lnSpc>
              <a:spcPct val="90000"/>
            </a:lnSpc>
            <a:spcBef>
              <a:spcPct val="0"/>
            </a:spcBef>
            <a:spcAft>
              <a:spcPct val="15000"/>
            </a:spcAft>
            <a:buChar char="••"/>
          </a:pPr>
          <a:r>
            <a:rPr lang="tr-TR" sz="2200" kern="1200" dirty="0" smtClean="0">
              <a:latin typeface="Times New Roman" pitchFamily="18" charset="0"/>
              <a:cs typeface="Times New Roman" pitchFamily="18" charset="0"/>
            </a:rPr>
            <a:t>5018 sayılı Kamu Mali Yönetim ve Kontrol Kanununun 33 üncü maddesi hükmüne dayanılarak hazırlanmıştır.</a:t>
          </a:r>
          <a:endParaRPr lang="tr-TR" sz="2200" kern="1200" dirty="0">
            <a:latin typeface="Times New Roman" pitchFamily="18" charset="0"/>
            <a:cs typeface="Times New Roman" pitchFamily="18" charset="0"/>
          </a:endParaRPr>
        </a:p>
      </dsp:txBody>
      <dsp:txXfrm>
        <a:off x="0" y="3451373"/>
        <a:ext cx="8373616" cy="1151774"/>
      </dsp:txXfrm>
    </dsp:sp>
    <dsp:sp modelId="{1C0B9E50-FA0E-4802-987C-9013A23B348B}">
      <dsp:nvSpPr>
        <dsp:cNvPr id="0" name=""/>
        <dsp:cNvSpPr/>
      </dsp:nvSpPr>
      <dsp:spPr>
        <a:xfrm>
          <a:off x="418271" y="3007220"/>
          <a:ext cx="5855807" cy="5326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552" tIns="0" rIns="221552" bIns="0" numCol="1" spcCol="1270" anchor="ctr" anchorCtr="0">
          <a:noAutofit/>
        </a:bodyPr>
        <a:lstStyle/>
        <a:p>
          <a:pPr lvl="0" algn="l" defTabSz="1066800">
            <a:lnSpc>
              <a:spcPct val="90000"/>
            </a:lnSpc>
            <a:spcBef>
              <a:spcPct val="0"/>
            </a:spcBef>
            <a:spcAft>
              <a:spcPct val="35000"/>
            </a:spcAft>
          </a:pPr>
          <a:r>
            <a:rPr lang="tr-TR" sz="2400" b="1" kern="1200" dirty="0" smtClean="0"/>
            <a:t>DAYANAK</a:t>
          </a:r>
          <a:endParaRPr lang="tr-TR" sz="2400" b="1" kern="1200" dirty="0"/>
        </a:p>
      </dsp:txBody>
      <dsp:txXfrm>
        <a:off x="444272" y="3033221"/>
        <a:ext cx="5803805" cy="48062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29837" cy="49712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29761" y="0"/>
            <a:ext cx="2929837" cy="497125"/>
          </a:xfrm>
          <a:prstGeom prst="rect">
            <a:avLst/>
          </a:prstGeom>
        </p:spPr>
        <p:txBody>
          <a:bodyPr vert="horz" lIns="91440" tIns="45720" rIns="91440" bIns="45720" rtlCol="0"/>
          <a:lstStyle>
            <a:lvl1pPr algn="r">
              <a:defRPr sz="1200"/>
            </a:lvl1pPr>
          </a:lstStyle>
          <a:p>
            <a:fld id="{D9CD914E-2C30-4101-A279-2662F0F98073}" type="datetimeFigureOut">
              <a:rPr lang="tr-TR" smtClean="0"/>
              <a:t>23.03.2016</a:t>
            </a:fld>
            <a:endParaRPr lang="tr-TR"/>
          </a:p>
        </p:txBody>
      </p:sp>
      <p:sp>
        <p:nvSpPr>
          <p:cNvPr id="4" name="Altbilgi Yer Tutucusu 3"/>
          <p:cNvSpPr>
            <a:spLocks noGrp="1"/>
          </p:cNvSpPr>
          <p:nvPr>
            <p:ph type="ftr" sz="quarter" idx="2"/>
          </p:nvPr>
        </p:nvSpPr>
        <p:spPr>
          <a:xfrm>
            <a:off x="1" y="9443663"/>
            <a:ext cx="2929837" cy="49712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29761" y="9443663"/>
            <a:ext cx="2929837" cy="497125"/>
          </a:xfrm>
          <a:prstGeom prst="rect">
            <a:avLst/>
          </a:prstGeom>
        </p:spPr>
        <p:txBody>
          <a:bodyPr vert="horz" lIns="91440" tIns="45720" rIns="91440" bIns="45720" rtlCol="0" anchor="b"/>
          <a:lstStyle>
            <a:lvl1pPr algn="r">
              <a:defRPr sz="1200"/>
            </a:lvl1pPr>
          </a:lstStyle>
          <a:p>
            <a:fld id="{32AD6532-8644-44DA-A8CF-1818958D0679}" type="slidenum">
              <a:rPr lang="tr-TR" smtClean="0"/>
              <a:t>‹#›</a:t>
            </a:fld>
            <a:endParaRPr lang="tr-TR"/>
          </a:p>
        </p:txBody>
      </p:sp>
    </p:spTree>
    <p:extLst>
      <p:ext uri="{BB962C8B-B14F-4D97-AF65-F5344CB8AC3E}">
        <p14:creationId xmlns:p14="http://schemas.microsoft.com/office/powerpoint/2010/main" val="6651380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2929837" cy="497125"/>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29761" y="0"/>
            <a:ext cx="2929837" cy="497125"/>
          </a:xfrm>
          <a:prstGeom prst="rect">
            <a:avLst/>
          </a:prstGeom>
        </p:spPr>
        <p:txBody>
          <a:bodyPr vert="horz" lIns="91440" tIns="45720" rIns="91440" bIns="45720" rtlCol="0"/>
          <a:lstStyle>
            <a:lvl1pPr algn="r">
              <a:defRPr sz="1200"/>
            </a:lvl1pPr>
          </a:lstStyle>
          <a:p>
            <a:fld id="{8C4690B3-BF7F-4AA3-AE24-A0A709A4740D}" type="datetimeFigureOut">
              <a:rPr lang="tr-TR" smtClean="0"/>
              <a:t>23.03.2016</a:t>
            </a:fld>
            <a:endParaRPr lang="tr-TR" dirty="0"/>
          </a:p>
        </p:txBody>
      </p:sp>
      <p:sp>
        <p:nvSpPr>
          <p:cNvPr id="4" name="Slayt Görüntüsü Yer Tutucusu 3"/>
          <p:cNvSpPr>
            <a:spLocks noGrp="1" noRot="1" noChangeAspect="1"/>
          </p:cNvSpPr>
          <p:nvPr>
            <p:ph type="sldImg" idx="2"/>
          </p:nvPr>
        </p:nvSpPr>
        <p:spPr>
          <a:xfrm>
            <a:off x="893763" y="744538"/>
            <a:ext cx="4973637" cy="3730625"/>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76117" y="4722695"/>
            <a:ext cx="5408930" cy="447413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9443663"/>
            <a:ext cx="2929837" cy="497125"/>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29761" y="9443663"/>
            <a:ext cx="2929837" cy="497125"/>
          </a:xfrm>
          <a:prstGeom prst="rect">
            <a:avLst/>
          </a:prstGeom>
        </p:spPr>
        <p:txBody>
          <a:bodyPr vert="horz" lIns="91440" tIns="45720" rIns="91440" bIns="45720" rtlCol="0" anchor="b"/>
          <a:lstStyle>
            <a:lvl1pPr algn="r">
              <a:defRPr sz="1200"/>
            </a:lvl1pPr>
          </a:lstStyle>
          <a:p>
            <a:fld id="{1C3584EC-E631-48EC-960E-540829E9D313}" type="slidenum">
              <a:rPr lang="tr-TR" smtClean="0"/>
              <a:t>‹#›</a:t>
            </a:fld>
            <a:endParaRPr lang="tr-TR" dirty="0"/>
          </a:p>
        </p:txBody>
      </p:sp>
    </p:spTree>
    <p:extLst>
      <p:ext uri="{BB962C8B-B14F-4D97-AF65-F5344CB8AC3E}">
        <p14:creationId xmlns:p14="http://schemas.microsoft.com/office/powerpoint/2010/main" val="2953543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1C3584EC-E631-48EC-960E-540829E9D313}" type="slidenum">
              <a:rPr lang="tr-TR" smtClean="0"/>
              <a:t>1</a:t>
            </a:fld>
            <a:endParaRPr lang="tr-TR" dirty="0"/>
          </a:p>
        </p:txBody>
      </p:sp>
    </p:spTree>
    <p:extLst>
      <p:ext uri="{BB962C8B-B14F-4D97-AF65-F5344CB8AC3E}">
        <p14:creationId xmlns:p14="http://schemas.microsoft.com/office/powerpoint/2010/main" val="236862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txBox="1">
            <a:spLocks noGrp="1" noChangeArrowheads="1"/>
          </p:cNvSpPr>
          <p:nvPr/>
        </p:nvSpPr>
        <p:spPr bwMode="auto">
          <a:xfrm>
            <a:off x="3829761" y="9443663"/>
            <a:ext cx="2929837"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66BD07C9-7DC6-4192-B13C-7F746794F821}" type="slidenum">
              <a:rPr lang="tr-TR" sz="1200" smtClean="0">
                <a:solidFill>
                  <a:prstClr val="black"/>
                </a:solidFill>
              </a:rPr>
              <a:pPr algn="r" eaLnBrk="1" fontAlgn="base" hangingPunct="1">
                <a:spcBef>
                  <a:spcPct val="0"/>
                </a:spcBef>
                <a:spcAft>
                  <a:spcPct val="0"/>
                </a:spcAft>
              </a:pPr>
              <a:t>38</a:t>
            </a:fld>
            <a:endParaRPr lang="tr-TR" sz="1200" dirty="0" smtClean="0">
              <a:solidFill>
                <a:prstClr val="black"/>
              </a:solidFill>
            </a:endParaRPr>
          </a:p>
        </p:txBody>
      </p:sp>
      <p:sp>
        <p:nvSpPr>
          <p:cNvPr id="51203" name="Rectangle 2"/>
          <p:cNvSpPr>
            <a:spLocks noGrp="1" noRot="1" noChangeAspect="1" noChangeArrowheads="1" noTextEdit="1"/>
          </p:cNvSpPr>
          <p:nvPr>
            <p:ph type="sldImg"/>
          </p:nvPr>
        </p:nvSpPr>
        <p:spPr>
          <a:xfrm>
            <a:off x="893763" y="744538"/>
            <a:ext cx="4973637" cy="3730625"/>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endParaRPr lang="tr-TR"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E94C21A-7903-4CAB-91C1-5F5E08B46ADC}" type="slidenum">
              <a:rPr lang="tr-TR">
                <a:solidFill>
                  <a:prstClr val="black"/>
                </a:solidFill>
              </a:rPr>
              <a:pPr eaLnBrk="1" hangingPunct="1"/>
              <a:t>2</a:t>
            </a:fld>
            <a:endParaRPr lang="tr-TR" dirty="0">
              <a:solidFill>
                <a:prstClr val="black"/>
              </a:solidFill>
            </a:endParaRPr>
          </a:p>
        </p:txBody>
      </p:sp>
      <p:sp>
        <p:nvSpPr>
          <p:cNvPr id="43011" name="Rectangle 2"/>
          <p:cNvSpPr>
            <a:spLocks noGrp="1" noRot="1" noChangeAspect="1" noTextEdit="1"/>
          </p:cNvSpPr>
          <p:nvPr>
            <p:ph type="sldImg"/>
          </p:nvPr>
        </p:nvSpPr>
        <p:spPr>
          <a:xfrm>
            <a:off x="893763" y="744538"/>
            <a:ext cx="4973637" cy="3730625"/>
          </a:xfrm>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b="1" dirty="0" smtClean="0"/>
          </a:p>
        </p:txBody>
      </p:sp>
      <p:sp>
        <p:nvSpPr>
          <p:cNvPr id="43013" name="Rectangle 7"/>
          <p:cNvSpPr txBox="1">
            <a:spLocks noGrp="1" noChangeArrowheads="1"/>
          </p:cNvSpPr>
          <p:nvPr/>
        </p:nvSpPr>
        <p:spPr bwMode="auto">
          <a:xfrm>
            <a:off x="3829761" y="9443663"/>
            <a:ext cx="2929837"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hangingPunct="1">
              <a:spcBef>
                <a:spcPct val="0"/>
              </a:spcBef>
              <a:spcAft>
                <a:spcPct val="0"/>
              </a:spcAft>
            </a:pPr>
            <a:fld id="{09C5A3F0-7141-43D0-933A-887883862BB3}" type="slidenum">
              <a:rPr lang="en-US" smtClean="0">
                <a:solidFill>
                  <a:prstClr val="black"/>
                </a:solidFill>
              </a:rPr>
              <a:pPr algn="r" fontAlgn="base" hangingPunct="1">
                <a:spcBef>
                  <a:spcPct val="0"/>
                </a:spcBef>
                <a:spcAft>
                  <a:spcPct val="0"/>
                </a:spcAft>
              </a:pPr>
              <a:t>2</a:t>
            </a:fld>
            <a:endParaRPr lang="tr-TR" sz="1200"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CF9903-A071-4BB4-9DBC-BCFCD5C1A2D9}" type="slidenum">
              <a:rPr lang="tr-TR">
                <a:solidFill>
                  <a:prstClr val="black"/>
                </a:solidFill>
              </a:rPr>
              <a:pPr eaLnBrk="1" hangingPunct="1"/>
              <a:t>3</a:t>
            </a:fld>
            <a:endParaRPr lang="tr-TR" dirty="0">
              <a:solidFill>
                <a:prstClr val="black"/>
              </a:solidFill>
            </a:endParaRPr>
          </a:p>
        </p:txBody>
      </p:sp>
      <p:sp>
        <p:nvSpPr>
          <p:cNvPr id="44035" name="Rectangle 2"/>
          <p:cNvSpPr>
            <a:spLocks noGrp="1" noRot="1" noChangeAspect="1" noTextEdit="1"/>
          </p:cNvSpPr>
          <p:nvPr>
            <p:ph type="sldImg"/>
          </p:nvPr>
        </p:nvSpPr>
        <p:spPr>
          <a:xfrm>
            <a:off x="893763" y="744538"/>
            <a:ext cx="4973637" cy="3730625"/>
          </a:xfrm>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b="1" dirty="0" smtClean="0"/>
          </a:p>
        </p:txBody>
      </p:sp>
      <p:sp>
        <p:nvSpPr>
          <p:cNvPr id="44037" name="Rectangle 7"/>
          <p:cNvSpPr txBox="1">
            <a:spLocks noGrp="1" noChangeArrowheads="1"/>
          </p:cNvSpPr>
          <p:nvPr/>
        </p:nvSpPr>
        <p:spPr bwMode="auto">
          <a:xfrm>
            <a:off x="3829761" y="9443663"/>
            <a:ext cx="2929837"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hangingPunct="1">
              <a:spcBef>
                <a:spcPct val="0"/>
              </a:spcBef>
              <a:spcAft>
                <a:spcPct val="0"/>
              </a:spcAft>
            </a:pPr>
            <a:fld id="{990800E7-01CE-46B2-8853-3FF5C903D5CD}" type="slidenum">
              <a:rPr lang="en-US" smtClean="0">
                <a:solidFill>
                  <a:prstClr val="black"/>
                </a:solidFill>
              </a:rPr>
              <a:pPr algn="r" fontAlgn="base" hangingPunct="1">
                <a:spcBef>
                  <a:spcPct val="0"/>
                </a:spcBef>
                <a:spcAft>
                  <a:spcPct val="0"/>
                </a:spcAft>
              </a:pPr>
              <a:t>3</a:t>
            </a:fld>
            <a:endParaRPr lang="tr-TR" sz="1200" dirty="0"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8969A8-D092-4C71-820D-0D25E09C4A46}" type="slidenum">
              <a:rPr lang="tr-TR">
                <a:solidFill>
                  <a:prstClr val="black"/>
                </a:solidFill>
              </a:rPr>
              <a:pPr eaLnBrk="1" hangingPunct="1"/>
              <a:t>4</a:t>
            </a:fld>
            <a:endParaRPr lang="tr-TR" dirty="0">
              <a:solidFill>
                <a:prstClr val="black"/>
              </a:solidFill>
            </a:endParaRPr>
          </a:p>
        </p:txBody>
      </p:sp>
      <p:sp>
        <p:nvSpPr>
          <p:cNvPr id="45059" name="Rectangle 2"/>
          <p:cNvSpPr>
            <a:spLocks noGrp="1" noRot="1" noChangeAspect="1" noTextEdit="1"/>
          </p:cNvSpPr>
          <p:nvPr>
            <p:ph type="sldImg"/>
          </p:nvPr>
        </p:nvSpPr>
        <p:spPr>
          <a:xfrm>
            <a:off x="893763" y="744538"/>
            <a:ext cx="4973637" cy="3730625"/>
          </a:xfrm>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b="1" dirty="0" smtClean="0"/>
          </a:p>
        </p:txBody>
      </p:sp>
      <p:sp>
        <p:nvSpPr>
          <p:cNvPr id="45061" name="Rectangle 7"/>
          <p:cNvSpPr txBox="1">
            <a:spLocks noGrp="1" noChangeArrowheads="1"/>
          </p:cNvSpPr>
          <p:nvPr/>
        </p:nvSpPr>
        <p:spPr bwMode="auto">
          <a:xfrm>
            <a:off x="3829761" y="9443663"/>
            <a:ext cx="2929837"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hangingPunct="1">
              <a:spcBef>
                <a:spcPct val="0"/>
              </a:spcBef>
              <a:spcAft>
                <a:spcPct val="0"/>
              </a:spcAft>
            </a:pPr>
            <a:fld id="{5512B0E0-A885-4451-B430-06B2A99A8A58}" type="slidenum">
              <a:rPr lang="en-US" smtClean="0">
                <a:solidFill>
                  <a:prstClr val="black"/>
                </a:solidFill>
              </a:rPr>
              <a:pPr algn="r" fontAlgn="base" hangingPunct="1">
                <a:spcBef>
                  <a:spcPct val="0"/>
                </a:spcBef>
                <a:spcAft>
                  <a:spcPct val="0"/>
                </a:spcAft>
              </a:pPr>
              <a:t>4</a:t>
            </a:fld>
            <a:endParaRPr lang="tr-TR" sz="1200"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CD2C16-6B6F-421A-B8C9-EDEBE72D32DF}" type="slidenum">
              <a:rPr lang="tr-TR">
                <a:solidFill>
                  <a:prstClr val="black"/>
                </a:solidFill>
              </a:rPr>
              <a:pPr eaLnBrk="1" hangingPunct="1"/>
              <a:t>5</a:t>
            </a:fld>
            <a:endParaRPr lang="tr-TR" dirty="0">
              <a:solidFill>
                <a:prstClr val="black"/>
              </a:solidFill>
            </a:endParaRPr>
          </a:p>
        </p:txBody>
      </p:sp>
      <p:sp>
        <p:nvSpPr>
          <p:cNvPr id="46083" name="Rectangle 2"/>
          <p:cNvSpPr>
            <a:spLocks noGrp="1" noRot="1" noChangeAspect="1" noTextEdit="1"/>
          </p:cNvSpPr>
          <p:nvPr>
            <p:ph type="sldImg"/>
          </p:nvPr>
        </p:nvSpPr>
        <p:spPr>
          <a:xfrm>
            <a:off x="893763" y="744538"/>
            <a:ext cx="4973637" cy="3730625"/>
          </a:xfrm>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b="1" dirty="0" smtClean="0"/>
          </a:p>
        </p:txBody>
      </p:sp>
      <p:sp>
        <p:nvSpPr>
          <p:cNvPr id="46085" name="Rectangle 7"/>
          <p:cNvSpPr txBox="1">
            <a:spLocks noGrp="1" noChangeArrowheads="1"/>
          </p:cNvSpPr>
          <p:nvPr/>
        </p:nvSpPr>
        <p:spPr bwMode="auto">
          <a:xfrm>
            <a:off x="3829761" y="9443663"/>
            <a:ext cx="2929837"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hangingPunct="1">
              <a:spcBef>
                <a:spcPct val="0"/>
              </a:spcBef>
              <a:spcAft>
                <a:spcPct val="0"/>
              </a:spcAft>
            </a:pPr>
            <a:fld id="{30C4C5B5-FF34-4DB4-A91B-683F921C400C}" type="slidenum">
              <a:rPr lang="en-US" smtClean="0">
                <a:solidFill>
                  <a:prstClr val="black"/>
                </a:solidFill>
              </a:rPr>
              <a:pPr algn="r" fontAlgn="base" hangingPunct="1">
                <a:spcBef>
                  <a:spcPct val="0"/>
                </a:spcBef>
                <a:spcAft>
                  <a:spcPct val="0"/>
                </a:spcAft>
              </a:pPr>
              <a:t>5</a:t>
            </a:fld>
            <a:endParaRPr lang="tr-TR" sz="1200"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23A861-3201-4CBD-8216-51C2330D7001}" type="slidenum">
              <a:rPr lang="tr-TR">
                <a:solidFill>
                  <a:prstClr val="black"/>
                </a:solidFill>
              </a:rPr>
              <a:pPr eaLnBrk="1" hangingPunct="1"/>
              <a:t>9</a:t>
            </a:fld>
            <a:endParaRPr lang="tr-TR" dirty="0">
              <a:solidFill>
                <a:prstClr val="black"/>
              </a:solidFill>
            </a:endParaRPr>
          </a:p>
        </p:txBody>
      </p:sp>
      <p:sp>
        <p:nvSpPr>
          <p:cNvPr id="47107" name="Rectangle 8"/>
          <p:cNvSpPr>
            <a:spLocks noGrp="1" noRot="1" noChangeAspect="1" noTextEdit="1"/>
          </p:cNvSpPr>
          <p:nvPr>
            <p:ph type="sldImg"/>
          </p:nvPr>
        </p:nvSpPr>
        <p:spPr>
          <a:xfrm>
            <a:off x="893763" y="744538"/>
            <a:ext cx="4973637" cy="3730625"/>
          </a:xfrm>
          <a:ln/>
        </p:spPr>
      </p:sp>
      <p:sp>
        <p:nvSpPr>
          <p:cNvPr id="47108" name="Rectangle 20"/>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b="1" dirty="0" smtClean="0"/>
          </a:p>
        </p:txBody>
      </p:sp>
      <p:sp>
        <p:nvSpPr>
          <p:cNvPr id="47109" name="Rectangle 3"/>
          <p:cNvSpPr txBox="1">
            <a:spLocks noGrp="1" noChangeArrowheads="1"/>
          </p:cNvSpPr>
          <p:nvPr/>
        </p:nvSpPr>
        <p:spPr bwMode="auto">
          <a:xfrm>
            <a:off x="3829761" y="0"/>
            <a:ext cx="2929837"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tr-TR" dirty="0" smtClean="0">
              <a:solidFill>
                <a:prstClr val="black"/>
              </a:solidFill>
            </a:endParaRPr>
          </a:p>
        </p:txBody>
      </p:sp>
      <p:sp>
        <p:nvSpPr>
          <p:cNvPr id="47110" name="Rectangle 12"/>
          <p:cNvSpPr txBox="1">
            <a:spLocks noGrp="1" noChangeArrowheads="1"/>
          </p:cNvSpPr>
          <p:nvPr/>
        </p:nvSpPr>
        <p:spPr bwMode="auto">
          <a:xfrm>
            <a:off x="1" y="9443663"/>
            <a:ext cx="2929837"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tr-TR" dirty="0" smtClean="0">
              <a:solidFill>
                <a:prstClr val="black"/>
              </a:solidFill>
            </a:endParaRPr>
          </a:p>
        </p:txBody>
      </p:sp>
      <p:sp>
        <p:nvSpPr>
          <p:cNvPr id="47111" name="Rectangle 30"/>
          <p:cNvSpPr txBox="1">
            <a:spLocks noGrp="1" noChangeArrowheads="1"/>
          </p:cNvSpPr>
          <p:nvPr/>
        </p:nvSpPr>
        <p:spPr bwMode="auto">
          <a:xfrm>
            <a:off x="3829761" y="9443663"/>
            <a:ext cx="2929837"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7F4A6C76-773E-411C-8396-3531A1197B24}" type="slidenum">
              <a:rPr lang="en-US" sz="1200" smtClean="0">
                <a:solidFill>
                  <a:prstClr val="black"/>
                </a:solidFill>
              </a:rPr>
              <a:pPr eaLnBrk="1" fontAlgn="base" hangingPunct="1">
                <a:spcBef>
                  <a:spcPct val="0"/>
                </a:spcBef>
                <a:spcAft>
                  <a:spcPct val="0"/>
                </a:spcAft>
              </a:pPr>
              <a:t>9</a:t>
            </a:fld>
            <a:endParaRPr kumimoji="1" lang="en-US" dirty="0" smtClean="0">
              <a:solidFill>
                <a:prstClr val="black"/>
              </a:solidFill>
            </a:endParaRPr>
          </a:p>
        </p:txBody>
      </p:sp>
      <p:sp>
        <p:nvSpPr>
          <p:cNvPr id="47112" name="Rectangle 22"/>
          <p:cNvSpPr txBox="1">
            <a:spLocks noGrp="1" noChangeArrowheads="1"/>
          </p:cNvSpPr>
          <p:nvPr/>
        </p:nvSpPr>
        <p:spPr bwMode="auto">
          <a:xfrm>
            <a:off x="1" y="0"/>
            <a:ext cx="2929837"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tr-TR" dirty="0"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78E34A-582E-495E-9627-8F11B25115E2}" type="slidenum">
              <a:rPr lang="tr-TR">
                <a:solidFill>
                  <a:prstClr val="black"/>
                </a:solidFill>
              </a:rPr>
              <a:pPr eaLnBrk="1" hangingPunct="1"/>
              <a:t>28</a:t>
            </a:fld>
            <a:endParaRPr lang="tr-TR" dirty="0">
              <a:solidFill>
                <a:prstClr val="black"/>
              </a:solidFill>
            </a:endParaRPr>
          </a:p>
        </p:txBody>
      </p:sp>
      <p:sp>
        <p:nvSpPr>
          <p:cNvPr id="48131" name="Rectangle 2"/>
          <p:cNvSpPr>
            <a:spLocks noGrp="1" noRot="1" noChangeAspect="1" noChangeArrowheads="1" noTextEdit="1"/>
          </p:cNvSpPr>
          <p:nvPr>
            <p:ph type="sldImg"/>
          </p:nvPr>
        </p:nvSpPr>
        <p:spPr>
          <a:xfrm>
            <a:off x="893763" y="744538"/>
            <a:ext cx="4973637" cy="3730625"/>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b="1"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29761" y="9443663"/>
            <a:ext cx="2929837"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08A4AEE1-DCC5-457B-B34A-4568F93A8AF3}" type="slidenum">
              <a:rPr lang="tr-TR" sz="1200" smtClean="0">
                <a:solidFill>
                  <a:prstClr val="black"/>
                </a:solidFill>
              </a:rPr>
              <a:pPr algn="r" eaLnBrk="1" fontAlgn="base" hangingPunct="1">
                <a:spcBef>
                  <a:spcPct val="0"/>
                </a:spcBef>
                <a:spcAft>
                  <a:spcPct val="0"/>
                </a:spcAft>
              </a:pPr>
              <a:t>34</a:t>
            </a:fld>
            <a:endParaRPr lang="tr-TR" sz="1200" dirty="0" smtClean="0">
              <a:solidFill>
                <a:prstClr val="black"/>
              </a:solidFill>
            </a:endParaRPr>
          </a:p>
        </p:txBody>
      </p:sp>
      <p:sp>
        <p:nvSpPr>
          <p:cNvPr id="49155" name="Rectangle 2"/>
          <p:cNvSpPr>
            <a:spLocks noGrp="1" noRot="1" noChangeAspect="1" noTextEdit="1"/>
          </p:cNvSpPr>
          <p:nvPr>
            <p:ph type="sldImg"/>
          </p:nvPr>
        </p:nvSpPr>
        <p:spPr>
          <a:xfrm>
            <a:off x="893763" y="744538"/>
            <a:ext cx="4973637" cy="3730625"/>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b="1" dirty="0" smtClean="0"/>
          </a:p>
          <a:p>
            <a:pPr eaLnBrk="1" hangingPunct="1"/>
            <a:endParaRPr lang="tr-TR" b="1" dirty="0" smtClean="0"/>
          </a:p>
        </p:txBody>
      </p:sp>
      <p:sp>
        <p:nvSpPr>
          <p:cNvPr id="49157" name="Rectangle 7"/>
          <p:cNvSpPr txBox="1">
            <a:spLocks noGrp="1" noChangeArrowheads="1"/>
          </p:cNvSpPr>
          <p:nvPr/>
        </p:nvSpPr>
        <p:spPr bwMode="auto">
          <a:xfrm>
            <a:off x="3829761" y="9443663"/>
            <a:ext cx="2929837"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hangingPunct="1">
              <a:spcBef>
                <a:spcPct val="0"/>
              </a:spcBef>
              <a:spcAft>
                <a:spcPct val="0"/>
              </a:spcAft>
            </a:pPr>
            <a:fld id="{21B10327-408F-4A56-AD3F-97565C7CF3A0}" type="slidenum">
              <a:rPr lang="en-US" smtClean="0">
                <a:solidFill>
                  <a:prstClr val="black"/>
                </a:solidFill>
              </a:rPr>
              <a:pPr algn="r" fontAlgn="base" hangingPunct="1">
                <a:spcBef>
                  <a:spcPct val="0"/>
                </a:spcBef>
                <a:spcAft>
                  <a:spcPct val="0"/>
                </a:spcAft>
              </a:pPr>
              <a:t>34</a:t>
            </a:fld>
            <a:endParaRPr lang="tr-TR" sz="1200" dirty="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noChangeArrowheads="1"/>
          </p:cNvSpPr>
          <p:nvPr/>
        </p:nvSpPr>
        <p:spPr bwMode="auto">
          <a:xfrm>
            <a:off x="3829761" y="9443663"/>
            <a:ext cx="2929837"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fontAlgn="base" hangingPunct="1">
              <a:spcBef>
                <a:spcPct val="0"/>
              </a:spcBef>
              <a:spcAft>
                <a:spcPct val="0"/>
              </a:spcAft>
            </a:pPr>
            <a:fld id="{BD32DC76-FA51-4C16-B36B-05A4EA7EF862}" type="slidenum">
              <a:rPr lang="tr-TR" sz="1200" smtClean="0">
                <a:solidFill>
                  <a:prstClr val="black"/>
                </a:solidFill>
              </a:rPr>
              <a:pPr algn="r" eaLnBrk="1" fontAlgn="base" hangingPunct="1">
                <a:spcBef>
                  <a:spcPct val="0"/>
                </a:spcBef>
                <a:spcAft>
                  <a:spcPct val="0"/>
                </a:spcAft>
              </a:pPr>
              <a:t>37</a:t>
            </a:fld>
            <a:endParaRPr lang="tr-TR" sz="1200" dirty="0" smtClean="0">
              <a:solidFill>
                <a:prstClr val="black"/>
              </a:solidFill>
            </a:endParaRPr>
          </a:p>
        </p:txBody>
      </p:sp>
      <p:sp>
        <p:nvSpPr>
          <p:cNvPr id="50179" name="Rectangle 2"/>
          <p:cNvSpPr>
            <a:spLocks noGrp="1" noRot="1" noChangeAspect="1" noTextEdit="1"/>
          </p:cNvSpPr>
          <p:nvPr>
            <p:ph type="sldImg"/>
          </p:nvPr>
        </p:nvSpPr>
        <p:spPr>
          <a:xfrm>
            <a:off x="893763" y="744538"/>
            <a:ext cx="4973637" cy="3730625"/>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b="1" dirty="0" smtClean="0"/>
          </a:p>
          <a:p>
            <a:pPr eaLnBrk="1" hangingPunct="1"/>
            <a:endParaRPr lang="tr-TR" b="1" dirty="0" smtClean="0"/>
          </a:p>
        </p:txBody>
      </p:sp>
      <p:sp>
        <p:nvSpPr>
          <p:cNvPr id="50181" name="Rectangle 7"/>
          <p:cNvSpPr txBox="1">
            <a:spLocks noGrp="1" noChangeArrowheads="1"/>
          </p:cNvSpPr>
          <p:nvPr/>
        </p:nvSpPr>
        <p:spPr bwMode="auto">
          <a:xfrm>
            <a:off x="3829761" y="9443663"/>
            <a:ext cx="2929837" cy="4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fontAlgn="base" hangingPunct="1">
              <a:spcBef>
                <a:spcPct val="0"/>
              </a:spcBef>
              <a:spcAft>
                <a:spcPct val="0"/>
              </a:spcAft>
            </a:pPr>
            <a:fld id="{82DB67BD-E7C1-4658-9195-3DE32A5E6549}" type="slidenum">
              <a:rPr lang="en-US" smtClean="0">
                <a:solidFill>
                  <a:prstClr val="black"/>
                </a:solidFill>
              </a:rPr>
              <a:pPr algn="r" fontAlgn="base" hangingPunct="1">
                <a:spcBef>
                  <a:spcPct val="0"/>
                </a:spcBef>
                <a:spcAft>
                  <a:spcPct val="0"/>
                </a:spcAft>
              </a:pPr>
              <a:t>37</a:t>
            </a:fld>
            <a:endParaRPr lang="tr-TR" sz="1200"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oleObject" Target="../embeddings/oleObject2.bin"/><Relationship Id="rId4" Type="http://schemas.openxmlformats.org/officeDocument/2006/relationships/image" Target="../media/image2.png"/><Relationship Id="rId9"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Rectangle 28"/>
          <p:cNvSpPr>
            <a:spLocks noChangeArrowheads="1"/>
          </p:cNvSpPr>
          <p:nvPr/>
        </p:nvSpPr>
        <p:spPr bwMode="gray">
          <a:xfrm>
            <a:off x="0" y="2971800"/>
            <a:ext cx="70866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5" name="Rectangle 29"/>
          <p:cNvSpPr>
            <a:spLocks noChangeArrowheads="1"/>
          </p:cNvSpPr>
          <p:nvPr/>
        </p:nvSpPr>
        <p:spPr bwMode="ltGray">
          <a:xfrm>
            <a:off x="7086600" y="2971800"/>
            <a:ext cx="2057400" cy="457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graphicFrame>
        <p:nvGraphicFramePr>
          <p:cNvPr id="6" name="Object 30"/>
          <p:cNvGraphicFramePr>
            <a:graphicFrameLocks noChangeAspect="1"/>
          </p:cNvGraphicFramePr>
          <p:nvPr/>
        </p:nvGraphicFramePr>
        <p:xfrm>
          <a:off x="0" y="3429000"/>
          <a:ext cx="3009900" cy="1824038"/>
        </p:xfrm>
        <a:graphic>
          <a:graphicData uri="http://schemas.openxmlformats.org/presentationml/2006/ole">
            <mc:AlternateContent xmlns:mc="http://schemas.openxmlformats.org/markup-compatibility/2006">
              <mc:Choice xmlns:v="urn:schemas-microsoft-com:vml" Requires="v">
                <p:oleObj spid="_x0000_s2473" name="Image" r:id="rId3" imgW="6920635" imgH="4139683" progId="Photoshop.Image.6">
                  <p:embed/>
                </p:oleObj>
              </mc:Choice>
              <mc:Fallback>
                <p:oleObj name="Image" r:id="rId3" imgW="6920635" imgH="4139683"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0" y="3429000"/>
                        <a:ext cx="30099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31"/>
          <p:cNvGraphicFramePr>
            <a:graphicFrameLocks noChangeAspect="1"/>
          </p:cNvGraphicFramePr>
          <p:nvPr/>
        </p:nvGraphicFramePr>
        <p:xfrm>
          <a:off x="3028950" y="3429000"/>
          <a:ext cx="4035425" cy="1828800"/>
        </p:xfrm>
        <a:graphic>
          <a:graphicData uri="http://schemas.openxmlformats.org/presentationml/2006/ole">
            <mc:AlternateContent xmlns:mc="http://schemas.openxmlformats.org/markup-compatibility/2006">
              <mc:Choice xmlns:v="urn:schemas-microsoft-com:vml" Requires="v">
                <p:oleObj spid="_x0000_s2474" name="Image" r:id="rId5" imgW="9155556" imgH="3733333" progId="Photoshop.Image.6">
                  <p:embed/>
                </p:oleObj>
              </mc:Choice>
              <mc:Fallback>
                <p:oleObj name="Image" r:id="rId5" imgW="9155556" imgH="3733333" progId="Photoshop.Image.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gray">
                      <a:xfrm>
                        <a:off x="3028950" y="3429000"/>
                        <a:ext cx="40354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32"/>
          <p:cNvGraphicFramePr>
            <a:graphicFrameLocks noChangeAspect="1"/>
          </p:cNvGraphicFramePr>
          <p:nvPr/>
        </p:nvGraphicFramePr>
        <p:xfrm>
          <a:off x="7086600" y="3429000"/>
          <a:ext cx="2057400" cy="1828800"/>
        </p:xfrm>
        <a:graphic>
          <a:graphicData uri="http://schemas.openxmlformats.org/presentationml/2006/ole">
            <mc:AlternateContent xmlns:mc="http://schemas.openxmlformats.org/markup-compatibility/2006">
              <mc:Choice xmlns:v="urn:schemas-microsoft-com:vml" Requires="v">
                <p:oleObj spid="_x0000_s2475" name="Image" r:id="rId7" imgW="3250794" imgH="3276190" progId="Photoshop.Image.6">
                  <p:embed/>
                </p:oleObj>
              </mc:Choice>
              <mc:Fallback>
                <p:oleObj name="Image" r:id="rId7" imgW="3250794" imgH="3276190" progId="Photoshop.Image.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7086600" y="3429000"/>
                        <a:ext cx="2057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33" descr="glaba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gray">
          <a:xfrm>
            <a:off x="7391400" y="1905000"/>
            <a:ext cx="1316038"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AutoShape 34"/>
          <p:cNvSpPr>
            <a:spLocks noChangeArrowheads="1"/>
          </p:cNvSpPr>
          <p:nvPr/>
        </p:nvSpPr>
        <p:spPr bwMode="gray">
          <a:xfrm rot="5400000">
            <a:off x="163513" y="3070225"/>
            <a:ext cx="381000" cy="228600"/>
          </a:xfrm>
          <a:prstGeom prst="triangle">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11" name="AutoShape 35"/>
          <p:cNvSpPr>
            <a:spLocks noChangeArrowheads="1"/>
          </p:cNvSpPr>
          <p:nvPr/>
        </p:nvSpPr>
        <p:spPr bwMode="gray">
          <a:xfrm rot="5400000">
            <a:off x="468313" y="3070225"/>
            <a:ext cx="381000" cy="228600"/>
          </a:xfrm>
          <a:prstGeom prst="triangle">
            <a:avLst>
              <a:gd name="adj" fmla="val 50000"/>
            </a:avLst>
          </a:prstGeom>
          <a:solidFill>
            <a:schemeClr val="bg2">
              <a:alpha val="8392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12" name="AutoShape 36"/>
          <p:cNvSpPr>
            <a:spLocks noChangeArrowheads="1"/>
          </p:cNvSpPr>
          <p:nvPr/>
        </p:nvSpPr>
        <p:spPr bwMode="gray">
          <a:xfrm rot="5400000">
            <a:off x="773113" y="3070225"/>
            <a:ext cx="381000" cy="228600"/>
          </a:xfrm>
          <a:prstGeom prst="triangle">
            <a:avLst>
              <a:gd name="adj" fmla="val 50000"/>
            </a:avLst>
          </a:prstGeom>
          <a:solidFill>
            <a:schemeClr val="bg2">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13" name="AutoShape 37"/>
          <p:cNvSpPr>
            <a:spLocks noChangeArrowheads="1"/>
          </p:cNvSpPr>
          <p:nvPr/>
        </p:nvSpPr>
        <p:spPr bwMode="gray">
          <a:xfrm rot="5400000">
            <a:off x="1077913" y="3070225"/>
            <a:ext cx="381000" cy="228600"/>
          </a:xfrm>
          <a:prstGeom prst="triangle">
            <a:avLst>
              <a:gd name="adj" fmla="val 50000"/>
            </a:avLst>
          </a:prstGeom>
          <a:solidFill>
            <a:schemeClr val="bg2">
              <a:alpha val="2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3074" name="Rectangle 2"/>
          <p:cNvSpPr>
            <a:spLocks noGrp="1" noChangeArrowheads="1"/>
          </p:cNvSpPr>
          <p:nvPr>
            <p:ph type="ctrTitle"/>
          </p:nvPr>
        </p:nvSpPr>
        <p:spPr bwMode="black">
          <a:xfrm>
            <a:off x="1143000" y="1676402"/>
            <a:ext cx="6172200" cy="1241425"/>
          </a:xfrm>
        </p:spPr>
        <p:txBody>
          <a:bodyPr/>
          <a:lstStyle>
            <a:lvl1pPr>
              <a:defRPr sz="4400">
                <a:solidFill>
                  <a:schemeClr val="tx2"/>
                </a:solidFill>
              </a:defRPr>
            </a:lvl1pPr>
          </a:lstStyle>
          <a:p>
            <a:r>
              <a:rPr lang="en-US"/>
              <a:t>Asıl başlık stili için tıklatın</a:t>
            </a:r>
          </a:p>
        </p:txBody>
      </p:sp>
      <p:sp>
        <p:nvSpPr>
          <p:cNvPr id="3075" name="Rectangle 3"/>
          <p:cNvSpPr>
            <a:spLocks noGrp="1" noChangeArrowheads="1"/>
          </p:cNvSpPr>
          <p:nvPr>
            <p:ph type="subTitle" idx="1"/>
          </p:nvPr>
        </p:nvSpPr>
        <p:spPr bwMode="white">
          <a:xfrm>
            <a:off x="1524000" y="2971800"/>
            <a:ext cx="5410200" cy="381000"/>
          </a:xfrm>
        </p:spPr>
        <p:txBody>
          <a:bodyPr/>
          <a:lstStyle>
            <a:lvl1pPr marL="0" indent="0" algn="ctr">
              <a:buFont typeface="Wingdings" pitchFamily="2" charset="2"/>
              <a:buNone/>
              <a:defRPr sz="2000">
                <a:solidFill>
                  <a:schemeClr val="bg1"/>
                </a:solidFill>
              </a:defRPr>
            </a:lvl1pPr>
          </a:lstStyle>
          <a:p>
            <a:r>
              <a:rPr lang="en-US"/>
              <a:t>Asıl alt başlık stilini düzenlemek için tıklatın</a:t>
            </a:r>
          </a:p>
        </p:txBody>
      </p:sp>
      <p:sp>
        <p:nvSpPr>
          <p:cNvPr id="14" name="Rectangle 4"/>
          <p:cNvSpPr>
            <a:spLocks noGrp="1" noChangeArrowheads="1"/>
          </p:cNvSpPr>
          <p:nvPr>
            <p:ph type="dt" sz="half" idx="10"/>
          </p:nvPr>
        </p:nvSpPr>
        <p:spPr>
          <a:xfrm>
            <a:off x="457200" y="6477002"/>
            <a:ext cx="2133600" cy="244475"/>
          </a:xfrm>
        </p:spPr>
        <p:txBody>
          <a:bodyPr/>
          <a:lstStyle>
            <a:lvl1pPr>
              <a:defRPr sz="1200"/>
            </a:lvl1pPr>
          </a:lstStyle>
          <a:p>
            <a:pPr>
              <a:defRPr/>
            </a:pPr>
            <a:fld id="{B21F4FC7-134A-46DD-8ACE-37789F841DE8}" type="datetime1">
              <a:rPr lang="tr-TR">
                <a:solidFill>
                  <a:srgbClr val="000000"/>
                </a:solidFill>
              </a:rPr>
              <a:pPr>
                <a:defRPr/>
              </a:pPr>
              <a:t>23.03.2016</a:t>
            </a:fld>
            <a:endParaRPr lang="tr-TR" dirty="0">
              <a:solidFill>
                <a:srgbClr val="000000"/>
              </a:solidFill>
            </a:endParaRPr>
          </a:p>
        </p:txBody>
      </p:sp>
      <p:sp>
        <p:nvSpPr>
          <p:cNvPr id="15" name="Rectangle 5"/>
          <p:cNvSpPr>
            <a:spLocks noGrp="1" noChangeArrowheads="1"/>
          </p:cNvSpPr>
          <p:nvPr>
            <p:ph type="ftr" sz="quarter" idx="11"/>
          </p:nvPr>
        </p:nvSpPr>
        <p:spPr>
          <a:xfrm>
            <a:off x="3124200" y="6477002"/>
            <a:ext cx="2895600" cy="244475"/>
          </a:xfrm>
        </p:spPr>
        <p:txBody>
          <a:bodyPr/>
          <a:lstStyle>
            <a:lvl1pPr>
              <a:defRPr sz="1200"/>
            </a:lvl1pPr>
          </a:lstStyle>
          <a:p>
            <a:pPr>
              <a:defRPr/>
            </a:pPr>
            <a:r>
              <a:rPr lang="tr-TR" dirty="0">
                <a:solidFill>
                  <a:srgbClr val="000000"/>
                </a:solidFill>
              </a:rPr>
              <a:t> </a:t>
            </a:r>
          </a:p>
        </p:txBody>
      </p:sp>
      <p:sp>
        <p:nvSpPr>
          <p:cNvPr id="16" name="Rectangle 6"/>
          <p:cNvSpPr>
            <a:spLocks noGrp="1" noChangeArrowheads="1"/>
          </p:cNvSpPr>
          <p:nvPr>
            <p:ph type="sldNum" sz="quarter" idx="12"/>
          </p:nvPr>
        </p:nvSpPr>
        <p:spPr>
          <a:xfrm>
            <a:off x="6553200" y="6477002"/>
            <a:ext cx="2133600" cy="244475"/>
          </a:xfrm>
        </p:spPr>
        <p:txBody>
          <a:bodyPr/>
          <a:lstStyle>
            <a:lvl1pPr>
              <a:defRPr sz="1200"/>
            </a:lvl1pPr>
          </a:lstStyle>
          <a:p>
            <a:pPr>
              <a:defRPr/>
            </a:pPr>
            <a:fld id="{CCA059D1-CD96-4F29-B969-DA8B2F2918F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2114364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12CEBFFF-FE9D-4789-95CC-88222B6D90B4}" type="datetime1">
              <a:rPr lang="tr-TR">
                <a:solidFill>
                  <a:srgbClr val="000000"/>
                </a:solidFill>
              </a:rPr>
              <a:pPr>
                <a:defRPr/>
              </a:pPr>
              <a:t>23.03.2016</a:t>
            </a:fld>
            <a:endParaRPr lang="tr-T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dirty="0">
                <a:solidFill>
                  <a:srgbClr val="000000"/>
                </a:solidFill>
              </a:rPr>
              <a:t> </a:t>
            </a:r>
          </a:p>
        </p:txBody>
      </p:sp>
      <p:sp>
        <p:nvSpPr>
          <p:cNvPr id="6" name="Rectangle 6"/>
          <p:cNvSpPr>
            <a:spLocks noGrp="1" noChangeArrowheads="1"/>
          </p:cNvSpPr>
          <p:nvPr>
            <p:ph type="sldNum" sz="quarter" idx="12"/>
          </p:nvPr>
        </p:nvSpPr>
        <p:spPr>
          <a:ln/>
        </p:spPr>
        <p:txBody>
          <a:bodyPr/>
          <a:lstStyle>
            <a:lvl1pPr>
              <a:defRPr/>
            </a:lvl1pPr>
          </a:lstStyle>
          <a:p>
            <a:pPr>
              <a:defRPr/>
            </a:pPr>
            <a:fld id="{C9000832-609B-48E6-8FB0-89D0853A295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6722989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590550"/>
            <a:ext cx="2057400" cy="573405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590550"/>
            <a:ext cx="6019800" cy="57340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90B4B46D-ED54-496A-AD21-DA64BE0ABB29}" type="datetime1">
              <a:rPr lang="tr-TR">
                <a:solidFill>
                  <a:srgbClr val="000000"/>
                </a:solidFill>
              </a:rPr>
              <a:pPr>
                <a:defRPr/>
              </a:pPr>
              <a:t>23.03.2016</a:t>
            </a:fld>
            <a:endParaRPr lang="tr-T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dirty="0">
                <a:solidFill>
                  <a:srgbClr val="000000"/>
                </a:solidFill>
              </a:rPr>
              <a:t> </a:t>
            </a:r>
          </a:p>
        </p:txBody>
      </p:sp>
      <p:sp>
        <p:nvSpPr>
          <p:cNvPr id="6" name="Rectangle 6"/>
          <p:cNvSpPr>
            <a:spLocks noGrp="1" noChangeArrowheads="1"/>
          </p:cNvSpPr>
          <p:nvPr>
            <p:ph type="sldNum" sz="quarter" idx="12"/>
          </p:nvPr>
        </p:nvSpPr>
        <p:spPr>
          <a:ln/>
        </p:spPr>
        <p:txBody>
          <a:bodyPr/>
          <a:lstStyle>
            <a:lvl1pPr>
              <a:defRPr/>
            </a:lvl1pPr>
          </a:lstStyle>
          <a:p>
            <a:pPr>
              <a:defRPr/>
            </a:pPr>
            <a:fld id="{0E325396-033B-471A-8D9F-8E0C9FE0DED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4033879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40"/>
            <a:ext cx="8229600" cy="58515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
          <p:cNvSpPr>
            <a:spLocks noGrp="1" noChangeArrowheads="1"/>
          </p:cNvSpPr>
          <p:nvPr>
            <p:ph type="dt" sz="half" idx="10"/>
          </p:nvPr>
        </p:nvSpPr>
        <p:spPr/>
        <p:txBody>
          <a:bodyPr/>
          <a:lstStyle>
            <a:lvl1pPr>
              <a:defRPr/>
            </a:lvl1pPr>
          </a:lstStyle>
          <a:p>
            <a:pPr>
              <a:defRPr/>
            </a:pPr>
            <a:fld id="{EDCEBFBE-0EDB-4F68-BC96-FAAB3E06C3FD}" type="datetime1">
              <a:rPr lang="tr-TR">
                <a:solidFill>
                  <a:srgbClr val="000000"/>
                </a:solidFill>
              </a:rPr>
              <a:pPr>
                <a:defRPr/>
              </a:pPr>
              <a:t>23.03.2016</a:t>
            </a:fld>
            <a:endParaRPr lang="tr-TR"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tr-TR" dirty="0">
                <a:solidFill>
                  <a:srgbClr val="000000"/>
                </a:solidFill>
              </a:rPr>
              <a:t> </a:t>
            </a:r>
          </a:p>
        </p:txBody>
      </p:sp>
      <p:sp>
        <p:nvSpPr>
          <p:cNvPr id="5" name="Rectangle 6"/>
          <p:cNvSpPr>
            <a:spLocks noGrp="1" noChangeArrowheads="1"/>
          </p:cNvSpPr>
          <p:nvPr>
            <p:ph type="sldNum" sz="quarter" idx="12"/>
          </p:nvPr>
        </p:nvSpPr>
        <p:spPr/>
        <p:txBody>
          <a:bodyPr/>
          <a:lstStyle>
            <a:lvl1pPr>
              <a:defRPr/>
            </a:lvl1pPr>
          </a:lstStyle>
          <a:p>
            <a:pPr>
              <a:defRPr/>
            </a:pPr>
            <a:fld id="{9F257CCE-73EE-4320-9E59-8FE882C89E97}" type="slidenum">
              <a:rPr lang="tr-TR">
                <a:solidFill>
                  <a:srgbClr val="000000"/>
                </a:solidFill>
              </a:rPr>
              <a:pPr>
                <a:defRPr/>
              </a:pPr>
              <a:t>‹#›</a:t>
            </a:fld>
            <a:endParaRPr lang="tr-TR" dirty="0">
              <a:solidFill>
                <a:srgbClr val="000000"/>
              </a:solidFill>
            </a:endParaRPr>
          </a:p>
        </p:txBody>
      </p:sp>
    </p:spTree>
    <p:extLst>
      <p:ext uri="{BB962C8B-B14F-4D97-AF65-F5344CB8AC3E}">
        <p14:creationId xmlns:p14="http://schemas.microsoft.com/office/powerpoint/2010/main" val="1529200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27199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07381764-16EA-415E-BAEC-07E8618D17C9}" type="datetime1">
              <a:rPr lang="tr-TR">
                <a:solidFill>
                  <a:srgbClr val="000000">
                    <a:tint val="75000"/>
                  </a:srgbClr>
                </a:solidFill>
              </a:rPr>
              <a:pPr>
                <a:defRPr/>
              </a:pPr>
              <a:t>23.03.2016</a:t>
            </a:fld>
            <a:endParaRPr lang="tr-TR" dirty="0">
              <a:solidFill>
                <a:srgbClr val="000000">
                  <a:tint val="75000"/>
                </a:srgb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dirty="0"/>
          </a:p>
        </p:txBody>
      </p:sp>
      <p:sp>
        <p:nvSpPr>
          <p:cNvPr id="6" name="5 Slayt Numarası Yer Tutucusu"/>
          <p:cNvSpPr>
            <a:spLocks noGrp="1"/>
          </p:cNvSpPr>
          <p:nvPr>
            <p:ph type="sldNum" sz="quarter" idx="12"/>
          </p:nvPr>
        </p:nvSpPr>
        <p:spPr/>
        <p:txBody>
          <a:bodyPr/>
          <a:lstStyle>
            <a:lvl1pPr>
              <a:defRPr/>
            </a:lvl1pPr>
          </a:lstStyle>
          <a:p>
            <a:pPr>
              <a:defRPr/>
            </a:pPr>
            <a:fld id="{5936E62B-A295-4F2F-A0CD-CBECD34FBF4C}" type="slidenum">
              <a:rPr lang="tr-TR">
                <a:solidFill>
                  <a:srgbClr val="000000">
                    <a:tint val="75000"/>
                  </a:srgbClr>
                </a:solidFill>
              </a:rPr>
              <a:pPr>
                <a:defRPr/>
              </a:pPr>
              <a:t>‹#›</a:t>
            </a:fld>
            <a:endParaRPr lang="tr-TR" dirty="0">
              <a:solidFill>
                <a:srgbClr val="000000">
                  <a:tint val="75000"/>
                </a:srgbClr>
              </a:solidFill>
            </a:endParaRPr>
          </a:p>
        </p:txBody>
      </p:sp>
    </p:spTree>
    <p:extLst>
      <p:ext uri="{BB962C8B-B14F-4D97-AF65-F5344CB8AC3E}">
        <p14:creationId xmlns:p14="http://schemas.microsoft.com/office/powerpoint/2010/main" val="4147983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435" y="4406903"/>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7D34D5CD-2AF1-459D-A4A5-8DDDE3EA2857}" type="datetime1">
              <a:rPr lang="tr-TR">
                <a:solidFill>
                  <a:srgbClr val="000000">
                    <a:tint val="75000"/>
                  </a:srgbClr>
                </a:solidFill>
              </a:rPr>
              <a:pPr>
                <a:defRPr/>
              </a:pPr>
              <a:t>23.03.2016</a:t>
            </a:fld>
            <a:endParaRPr lang="tr-TR" dirty="0">
              <a:solidFill>
                <a:srgbClr val="000000">
                  <a:tint val="75000"/>
                </a:srgb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dirty="0"/>
          </a:p>
        </p:txBody>
      </p:sp>
      <p:sp>
        <p:nvSpPr>
          <p:cNvPr id="6" name="5 Slayt Numarası Yer Tutucusu"/>
          <p:cNvSpPr>
            <a:spLocks noGrp="1"/>
          </p:cNvSpPr>
          <p:nvPr>
            <p:ph type="sldNum" sz="quarter" idx="12"/>
          </p:nvPr>
        </p:nvSpPr>
        <p:spPr/>
        <p:txBody>
          <a:bodyPr/>
          <a:lstStyle>
            <a:lvl1pPr>
              <a:defRPr/>
            </a:lvl1pPr>
          </a:lstStyle>
          <a:p>
            <a:pPr>
              <a:defRPr/>
            </a:pPr>
            <a:fld id="{FB92110A-CED3-422E-9FF8-70D3AD0FFA0B}" type="slidenum">
              <a:rPr lang="tr-TR">
                <a:solidFill>
                  <a:srgbClr val="000000">
                    <a:tint val="75000"/>
                  </a:srgbClr>
                </a:solidFill>
              </a:rPr>
              <a:pPr>
                <a:defRPr/>
              </a:pPr>
              <a:t>‹#›</a:t>
            </a:fld>
            <a:endParaRPr lang="tr-TR" dirty="0">
              <a:solidFill>
                <a:srgbClr val="000000">
                  <a:tint val="75000"/>
                </a:srgbClr>
              </a:solidFill>
            </a:endParaRPr>
          </a:p>
        </p:txBody>
      </p:sp>
    </p:spTree>
    <p:extLst>
      <p:ext uri="{BB962C8B-B14F-4D97-AF65-F5344CB8AC3E}">
        <p14:creationId xmlns:p14="http://schemas.microsoft.com/office/powerpoint/2010/main" val="1147528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1" y="1600203"/>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2338" y="1600203"/>
            <a:ext cx="404446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A62D17DD-4E6A-46FF-A712-651CA2F57F1A}" type="datetime1">
              <a:rPr lang="tr-TR">
                <a:solidFill>
                  <a:srgbClr val="000000">
                    <a:tint val="75000"/>
                  </a:srgbClr>
                </a:solidFill>
              </a:rPr>
              <a:pPr>
                <a:defRPr/>
              </a:pPr>
              <a:t>23.03.2016</a:t>
            </a:fld>
            <a:endParaRPr lang="tr-TR" dirty="0">
              <a:solidFill>
                <a:srgbClr val="000000">
                  <a:tint val="75000"/>
                </a:srgb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dirty="0"/>
          </a:p>
        </p:txBody>
      </p:sp>
      <p:sp>
        <p:nvSpPr>
          <p:cNvPr id="7" name="5 Slayt Numarası Yer Tutucusu"/>
          <p:cNvSpPr>
            <a:spLocks noGrp="1"/>
          </p:cNvSpPr>
          <p:nvPr>
            <p:ph type="sldNum" sz="quarter" idx="12"/>
          </p:nvPr>
        </p:nvSpPr>
        <p:spPr/>
        <p:txBody>
          <a:bodyPr/>
          <a:lstStyle>
            <a:lvl1pPr>
              <a:defRPr/>
            </a:lvl1pPr>
          </a:lstStyle>
          <a:p>
            <a:pPr>
              <a:defRPr/>
            </a:pPr>
            <a:fld id="{2A94A2F2-8DD4-4AFE-92B7-303661899732}" type="slidenum">
              <a:rPr lang="tr-TR">
                <a:solidFill>
                  <a:srgbClr val="000000">
                    <a:tint val="75000"/>
                  </a:srgbClr>
                </a:solidFill>
              </a:rPr>
              <a:pPr>
                <a:defRPr/>
              </a:pPr>
              <a:t>‹#›</a:t>
            </a:fld>
            <a:endParaRPr lang="tr-TR" dirty="0">
              <a:solidFill>
                <a:srgbClr val="000000">
                  <a:tint val="75000"/>
                </a:srgbClr>
              </a:solidFill>
            </a:endParaRPr>
          </a:p>
        </p:txBody>
      </p:sp>
    </p:spTree>
    <p:extLst>
      <p:ext uri="{BB962C8B-B14F-4D97-AF65-F5344CB8AC3E}">
        <p14:creationId xmlns:p14="http://schemas.microsoft.com/office/powerpoint/2010/main" val="1300412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271"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271"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7B590154-2F6B-4D88-ADBE-6E6E1B375DB0}" type="datetime1">
              <a:rPr lang="tr-TR">
                <a:solidFill>
                  <a:srgbClr val="000000">
                    <a:tint val="75000"/>
                  </a:srgbClr>
                </a:solidFill>
              </a:rPr>
              <a:pPr>
                <a:defRPr/>
              </a:pPr>
              <a:t>23.03.2016</a:t>
            </a:fld>
            <a:endParaRPr lang="tr-TR" dirty="0">
              <a:solidFill>
                <a:srgbClr val="000000">
                  <a:tint val="75000"/>
                </a:srgb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en-US" dirty="0"/>
          </a:p>
        </p:txBody>
      </p:sp>
      <p:sp>
        <p:nvSpPr>
          <p:cNvPr id="9" name="5 Slayt Numarası Yer Tutucusu"/>
          <p:cNvSpPr>
            <a:spLocks noGrp="1"/>
          </p:cNvSpPr>
          <p:nvPr>
            <p:ph type="sldNum" sz="quarter" idx="12"/>
          </p:nvPr>
        </p:nvSpPr>
        <p:spPr/>
        <p:txBody>
          <a:bodyPr/>
          <a:lstStyle>
            <a:lvl1pPr>
              <a:defRPr/>
            </a:lvl1pPr>
          </a:lstStyle>
          <a:p>
            <a:pPr>
              <a:defRPr/>
            </a:pPr>
            <a:fld id="{99FE8743-013B-4124-B262-9322BE7C424C}" type="slidenum">
              <a:rPr lang="tr-TR">
                <a:solidFill>
                  <a:srgbClr val="000000">
                    <a:tint val="75000"/>
                  </a:srgbClr>
                </a:solidFill>
              </a:rPr>
              <a:pPr>
                <a:defRPr/>
              </a:pPr>
              <a:t>‹#›</a:t>
            </a:fld>
            <a:endParaRPr lang="tr-TR" dirty="0">
              <a:solidFill>
                <a:srgbClr val="000000">
                  <a:tint val="75000"/>
                </a:srgbClr>
              </a:solidFill>
            </a:endParaRPr>
          </a:p>
        </p:txBody>
      </p:sp>
    </p:spTree>
    <p:extLst>
      <p:ext uri="{BB962C8B-B14F-4D97-AF65-F5344CB8AC3E}">
        <p14:creationId xmlns:p14="http://schemas.microsoft.com/office/powerpoint/2010/main" val="559908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B2F42C1-B729-4335-A396-3D49199AB304}" type="datetime1">
              <a:rPr lang="tr-TR">
                <a:solidFill>
                  <a:srgbClr val="000000">
                    <a:tint val="75000"/>
                  </a:srgbClr>
                </a:solidFill>
              </a:rPr>
              <a:pPr>
                <a:defRPr/>
              </a:pPr>
              <a:t>23.03.2016</a:t>
            </a:fld>
            <a:endParaRPr lang="tr-TR" dirty="0">
              <a:solidFill>
                <a:srgbClr val="000000">
                  <a:tint val="75000"/>
                </a:srgb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en-US" dirty="0"/>
          </a:p>
        </p:txBody>
      </p:sp>
      <p:sp>
        <p:nvSpPr>
          <p:cNvPr id="5" name="5 Slayt Numarası Yer Tutucusu"/>
          <p:cNvSpPr>
            <a:spLocks noGrp="1"/>
          </p:cNvSpPr>
          <p:nvPr>
            <p:ph type="sldNum" sz="quarter" idx="12"/>
          </p:nvPr>
        </p:nvSpPr>
        <p:spPr/>
        <p:txBody>
          <a:bodyPr/>
          <a:lstStyle>
            <a:lvl1pPr>
              <a:defRPr/>
            </a:lvl1pPr>
          </a:lstStyle>
          <a:p>
            <a:pPr>
              <a:defRPr/>
            </a:pPr>
            <a:fld id="{F9B3FDE1-FD9D-42CD-9038-1A9208AA9DDC}" type="slidenum">
              <a:rPr lang="tr-TR">
                <a:solidFill>
                  <a:srgbClr val="000000">
                    <a:tint val="75000"/>
                  </a:srgbClr>
                </a:solidFill>
              </a:rPr>
              <a:pPr>
                <a:defRPr/>
              </a:pPr>
              <a:t>‹#›</a:t>
            </a:fld>
            <a:endParaRPr lang="tr-TR" dirty="0">
              <a:solidFill>
                <a:srgbClr val="000000">
                  <a:tint val="75000"/>
                </a:srgbClr>
              </a:solidFill>
            </a:endParaRPr>
          </a:p>
        </p:txBody>
      </p:sp>
    </p:spTree>
    <p:extLst>
      <p:ext uri="{BB962C8B-B14F-4D97-AF65-F5344CB8AC3E}">
        <p14:creationId xmlns:p14="http://schemas.microsoft.com/office/powerpoint/2010/main" val="2949917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C90026C0-AAB5-4DD2-81FE-BCBC46839794}" type="datetime1">
              <a:rPr lang="tr-TR">
                <a:solidFill>
                  <a:srgbClr val="000000">
                    <a:tint val="75000"/>
                  </a:srgbClr>
                </a:solidFill>
              </a:rPr>
              <a:pPr>
                <a:defRPr/>
              </a:pPr>
              <a:t>23.03.2016</a:t>
            </a:fld>
            <a:endParaRPr lang="tr-TR" dirty="0">
              <a:solidFill>
                <a:srgbClr val="000000">
                  <a:tint val="75000"/>
                </a:srgb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en-US" dirty="0"/>
          </a:p>
        </p:txBody>
      </p:sp>
      <p:sp>
        <p:nvSpPr>
          <p:cNvPr id="4" name="5 Slayt Numarası Yer Tutucusu"/>
          <p:cNvSpPr>
            <a:spLocks noGrp="1"/>
          </p:cNvSpPr>
          <p:nvPr>
            <p:ph type="sldNum" sz="quarter" idx="12"/>
          </p:nvPr>
        </p:nvSpPr>
        <p:spPr/>
        <p:txBody>
          <a:bodyPr/>
          <a:lstStyle>
            <a:lvl1pPr>
              <a:defRPr/>
            </a:lvl1pPr>
          </a:lstStyle>
          <a:p>
            <a:pPr>
              <a:defRPr/>
            </a:pPr>
            <a:fld id="{08898F93-F311-4A76-BC3F-B988CEF59FED}" type="slidenum">
              <a:rPr lang="tr-TR">
                <a:solidFill>
                  <a:srgbClr val="000000">
                    <a:tint val="75000"/>
                  </a:srgbClr>
                </a:solidFill>
              </a:rPr>
              <a:pPr>
                <a:defRPr/>
              </a:pPr>
              <a:t>‹#›</a:t>
            </a:fld>
            <a:endParaRPr lang="tr-TR" dirty="0">
              <a:solidFill>
                <a:srgbClr val="000000">
                  <a:tint val="75000"/>
                </a:srgbClr>
              </a:solidFill>
            </a:endParaRPr>
          </a:p>
        </p:txBody>
      </p:sp>
    </p:spTree>
    <p:extLst>
      <p:ext uri="{BB962C8B-B14F-4D97-AF65-F5344CB8AC3E}">
        <p14:creationId xmlns:p14="http://schemas.microsoft.com/office/powerpoint/2010/main" val="2058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111BC441-343D-4313-B720-040F3195E8A0}" type="datetime1">
              <a:rPr lang="tr-TR">
                <a:solidFill>
                  <a:srgbClr val="000000"/>
                </a:solidFill>
              </a:rPr>
              <a:pPr>
                <a:defRPr/>
              </a:pPr>
              <a:t>23.03.2016</a:t>
            </a:fld>
            <a:endParaRPr lang="tr-T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dirty="0">
                <a:solidFill>
                  <a:srgbClr val="000000"/>
                </a:solidFill>
              </a:rPr>
              <a:t> </a:t>
            </a:r>
          </a:p>
        </p:txBody>
      </p:sp>
      <p:sp>
        <p:nvSpPr>
          <p:cNvPr id="6" name="Rectangle 6"/>
          <p:cNvSpPr>
            <a:spLocks noGrp="1" noChangeArrowheads="1"/>
          </p:cNvSpPr>
          <p:nvPr>
            <p:ph type="sldNum" sz="quarter" idx="12"/>
          </p:nvPr>
        </p:nvSpPr>
        <p:spPr>
          <a:ln/>
        </p:spPr>
        <p:txBody>
          <a:bodyPr/>
          <a:lstStyle>
            <a:lvl1pPr>
              <a:defRPr/>
            </a:lvl1pPr>
          </a:lstStyle>
          <a:p>
            <a:pPr>
              <a:defRPr/>
            </a:pPr>
            <a:fld id="{BD1BBD7C-8591-4E89-879D-CCC282E3719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9955072"/>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73050"/>
            <a:ext cx="3008435"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538" y="273053"/>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72E0E59C-E2C9-43F6-B8FF-3A4B64675F2C}" type="datetime1">
              <a:rPr lang="tr-TR">
                <a:solidFill>
                  <a:srgbClr val="000000">
                    <a:tint val="75000"/>
                  </a:srgbClr>
                </a:solidFill>
              </a:rPr>
              <a:pPr>
                <a:defRPr/>
              </a:pPr>
              <a:t>23.03.2016</a:t>
            </a:fld>
            <a:endParaRPr lang="tr-TR" dirty="0">
              <a:solidFill>
                <a:srgbClr val="000000">
                  <a:tint val="75000"/>
                </a:srgb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dirty="0"/>
          </a:p>
        </p:txBody>
      </p:sp>
      <p:sp>
        <p:nvSpPr>
          <p:cNvPr id="7" name="5 Slayt Numarası Yer Tutucusu"/>
          <p:cNvSpPr>
            <a:spLocks noGrp="1"/>
          </p:cNvSpPr>
          <p:nvPr>
            <p:ph type="sldNum" sz="quarter" idx="12"/>
          </p:nvPr>
        </p:nvSpPr>
        <p:spPr/>
        <p:txBody>
          <a:bodyPr/>
          <a:lstStyle>
            <a:lvl1pPr>
              <a:defRPr/>
            </a:lvl1pPr>
          </a:lstStyle>
          <a:p>
            <a:pPr>
              <a:defRPr/>
            </a:pPr>
            <a:fld id="{43E508AD-E61D-44D7-888A-098E2D48F22D}" type="slidenum">
              <a:rPr lang="tr-TR">
                <a:solidFill>
                  <a:srgbClr val="000000">
                    <a:tint val="75000"/>
                  </a:srgbClr>
                </a:solidFill>
              </a:rPr>
              <a:pPr>
                <a:defRPr/>
              </a:pPr>
              <a:t>‹#›</a:t>
            </a:fld>
            <a:endParaRPr lang="tr-TR" dirty="0">
              <a:solidFill>
                <a:srgbClr val="000000">
                  <a:tint val="75000"/>
                </a:srgbClr>
              </a:solidFill>
            </a:endParaRPr>
          </a:p>
        </p:txBody>
      </p:sp>
    </p:spTree>
    <p:extLst>
      <p:ext uri="{BB962C8B-B14F-4D97-AF65-F5344CB8AC3E}">
        <p14:creationId xmlns:p14="http://schemas.microsoft.com/office/powerpoint/2010/main" val="116970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166"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9429D726-2009-44DA-BBFB-9A76E6BEF8A0}" type="datetime1">
              <a:rPr lang="tr-TR">
                <a:solidFill>
                  <a:srgbClr val="000000">
                    <a:tint val="75000"/>
                  </a:srgbClr>
                </a:solidFill>
              </a:rPr>
              <a:pPr>
                <a:defRPr/>
              </a:pPr>
              <a:t>23.03.2016</a:t>
            </a:fld>
            <a:endParaRPr lang="tr-TR" dirty="0">
              <a:solidFill>
                <a:srgbClr val="000000">
                  <a:tint val="75000"/>
                </a:srgb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dirty="0"/>
          </a:p>
        </p:txBody>
      </p:sp>
      <p:sp>
        <p:nvSpPr>
          <p:cNvPr id="7" name="5 Slayt Numarası Yer Tutucusu"/>
          <p:cNvSpPr>
            <a:spLocks noGrp="1"/>
          </p:cNvSpPr>
          <p:nvPr>
            <p:ph type="sldNum" sz="quarter" idx="12"/>
          </p:nvPr>
        </p:nvSpPr>
        <p:spPr/>
        <p:txBody>
          <a:bodyPr/>
          <a:lstStyle>
            <a:lvl1pPr>
              <a:defRPr/>
            </a:lvl1pPr>
          </a:lstStyle>
          <a:p>
            <a:pPr>
              <a:defRPr/>
            </a:pPr>
            <a:fld id="{978B653D-3413-4401-A487-302C9F76E1C4}" type="slidenum">
              <a:rPr lang="tr-TR">
                <a:solidFill>
                  <a:srgbClr val="000000">
                    <a:tint val="75000"/>
                  </a:srgbClr>
                </a:solidFill>
              </a:rPr>
              <a:pPr>
                <a:defRPr/>
              </a:pPr>
              <a:t>‹#›</a:t>
            </a:fld>
            <a:endParaRPr lang="tr-TR" dirty="0">
              <a:solidFill>
                <a:srgbClr val="000000">
                  <a:tint val="75000"/>
                </a:srgbClr>
              </a:solidFill>
            </a:endParaRPr>
          </a:p>
        </p:txBody>
      </p:sp>
    </p:spTree>
    <p:extLst>
      <p:ext uri="{BB962C8B-B14F-4D97-AF65-F5344CB8AC3E}">
        <p14:creationId xmlns:p14="http://schemas.microsoft.com/office/powerpoint/2010/main" val="494580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712F21E-4192-4C39-BBCD-F28A62F40FFC}" type="datetime1">
              <a:rPr lang="tr-TR">
                <a:solidFill>
                  <a:srgbClr val="000000">
                    <a:tint val="75000"/>
                  </a:srgbClr>
                </a:solidFill>
              </a:rPr>
              <a:pPr>
                <a:defRPr/>
              </a:pPr>
              <a:t>23.03.2016</a:t>
            </a:fld>
            <a:endParaRPr lang="tr-TR" dirty="0">
              <a:solidFill>
                <a:srgbClr val="000000">
                  <a:tint val="75000"/>
                </a:srgb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dirty="0"/>
          </a:p>
        </p:txBody>
      </p:sp>
      <p:sp>
        <p:nvSpPr>
          <p:cNvPr id="6" name="5 Slayt Numarası Yer Tutucusu"/>
          <p:cNvSpPr>
            <a:spLocks noGrp="1"/>
          </p:cNvSpPr>
          <p:nvPr>
            <p:ph type="sldNum" sz="quarter" idx="12"/>
          </p:nvPr>
        </p:nvSpPr>
        <p:spPr/>
        <p:txBody>
          <a:bodyPr/>
          <a:lstStyle>
            <a:lvl1pPr>
              <a:defRPr/>
            </a:lvl1pPr>
          </a:lstStyle>
          <a:p>
            <a:pPr>
              <a:defRPr/>
            </a:pPr>
            <a:fld id="{B6096EA5-28E2-4F07-BF58-E34A081D4F84}" type="slidenum">
              <a:rPr lang="tr-TR">
                <a:solidFill>
                  <a:srgbClr val="000000">
                    <a:tint val="75000"/>
                  </a:srgbClr>
                </a:solidFill>
              </a:rPr>
              <a:pPr>
                <a:defRPr/>
              </a:pPr>
              <a:t>‹#›</a:t>
            </a:fld>
            <a:endParaRPr lang="tr-TR" dirty="0">
              <a:solidFill>
                <a:srgbClr val="000000">
                  <a:tint val="75000"/>
                </a:srgbClr>
              </a:solidFill>
            </a:endParaRPr>
          </a:p>
        </p:txBody>
      </p:sp>
    </p:spTree>
    <p:extLst>
      <p:ext uri="{BB962C8B-B14F-4D97-AF65-F5344CB8AC3E}">
        <p14:creationId xmlns:p14="http://schemas.microsoft.com/office/powerpoint/2010/main" val="714643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41"/>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1" y="274641"/>
            <a:ext cx="6031523"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6901296A-4452-4F96-84AA-A1B3732BF194}" type="datetime1">
              <a:rPr lang="tr-TR">
                <a:solidFill>
                  <a:srgbClr val="000000">
                    <a:tint val="75000"/>
                  </a:srgbClr>
                </a:solidFill>
              </a:rPr>
              <a:pPr>
                <a:defRPr/>
              </a:pPr>
              <a:t>23.03.2016</a:t>
            </a:fld>
            <a:endParaRPr lang="tr-TR" dirty="0">
              <a:solidFill>
                <a:srgbClr val="000000">
                  <a:tint val="75000"/>
                </a:srgb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dirty="0"/>
          </a:p>
        </p:txBody>
      </p:sp>
      <p:sp>
        <p:nvSpPr>
          <p:cNvPr id="6" name="5 Slayt Numarası Yer Tutucusu"/>
          <p:cNvSpPr>
            <a:spLocks noGrp="1"/>
          </p:cNvSpPr>
          <p:nvPr>
            <p:ph type="sldNum" sz="quarter" idx="12"/>
          </p:nvPr>
        </p:nvSpPr>
        <p:spPr/>
        <p:txBody>
          <a:bodyPr/>
          <a:lstStyle>
            <a:lvl1pPr>
              <a:defRPr/>
            </a:lvl1pPr>
          </a:lstStyle>
          <a:p>
            <a:pPr>
              <a:defRPr/>
            </a:pPr>
            <a:fld id="{43DCEB88-CF86-4513-AC4A-73750D9A4D3C}" type="slidenum">
              <a:rPr lang="tr-TR">
                <a:solidFill>
                  <a:srgbClr val="000000">
                    <a:tint val="75000"/>
                  </a:srgbClr>
                </a:solidFill>
              </a:rPr>
              <a:pPr>
                <a:defRPr/>
              </a:pPr>
              <a:t>‹#›</a:t>
            </a:fld>
            <a:endParaRPr lang="tr-TR" dirty="0">
              <a:solidFill>
                <a:srgbClr val="000000">
                  <a:tint val="75000"/>
                </a:srgbClr>
              </a:solidFill>
            </a:endParaRPr>
          </a:p>
        </p:txBody>
      </p:sp>
    </p:spTree>
    <p:extLst>
      <p:ext uri="{BB962C8B-B14F-4D97-AF65-F5344CB8AC3E}">
        <p14:creationId xmlns:p14="http://schemas.microsoft.com/office/powerpoint/2010/main" val="4144038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1" y="1600203"/>
            <a:ext cx="4044462"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2338" y="1600203"/>
            <a:ext cx="4044462"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E9AF2FDF-DB04-474B-9148-8C131CC9ED9F}" type="datetime1">
              <a:rPr lang="tr-TR">
                <a:solidFill>
                  <a:srgbClr val="000000">
                    <a:tint val="75000"/>
                  </a:srgbClr>
                </a:solidFill>
              </a:rPr>
              <a:pPr>
                <a:defRPr/>
              </a:pPr>
              <a:t>23.03.2016</a:t>
            </a:fld>
            <a:endParaRPr lang="tr-TR" dirty="0">
              <a:solidFill>
                <a:srgbClr val="000000">
                  <a:tint val="75000"/>
                </a:srgb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en-US" dirty="0"/>
          </a:p>
        </p:txBody>
      </p:sp>
      <p:sp>
        <p:nvSpPr>
          <p:cNvPr id="7" name="5 Slayt Numarası Yer Tutucusu"/>
          <p:cNvSpPr>
            <a:spLocks noGrp="1"/>
          </p:cNvSpPr>
          <p:nvPr>
            <p:ph type="sldNum" sz="quarter" idx="12"/>
          </p:nvPr>
        </p:nvSpPr>
        <p:spPr/>
        <p:txBody>
          <a:bodyPr/>
          <a:lstStyle>
            <a:lvl1pPr>
              <a:defRPr/>
            </a:lvl1pPr>
          </a:lstStyle>
          <a:p>
            <a:pPr>
              <a:defRPr/>
            </a:pPr>
            <a:fld id="{8E512F1C-9135-46D9-98B9-0D4CC824ED38}" type="slidenum">
              <a:rPr lang="tr-TR">
                <a:solidFill>
                  <a:srgbClr val="000000">
                    <a:tint val="75000"/>
                  </a:srgbClr>
                </a:solidFill>
              </a:rPr>
              <a:pPr>
                <a:defRPr/>
              </a:pPr>
              <a:t>‹#›</a:t>
            </a:fld>
            <a:endParaRPr lang="tr-TR" dirty="0">
              <a:solidFill>
                <a:srgbClr val="000000">
                  <a:tint val="75000"/>
                </a:srgbClr>
              </a:solidFill>
            </a:endParaRPr>
          </a:p>
        </p:txBody>
      </p:sp>
    </p:spTree>
    <p:extLst>
      <p:ext uri="{BB962C8B-B14F-4D97-AF65-F5344CB8AC3E}">
        <p14:creationId xmlns:p14="http://schemas.microsoft.com/office/powerpoint/2010/main" val="509237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3"/>
            <a:ext cx="8229600" cy="4525963"/>
          </a:xfrm>
        </p:spPr>
        <p:txBody>
          <a:bodyPr/>
          <a:lstStyle/>
          <a:p>
            <a:pPr lvl="0"/>
            <a:endParaRPr lang="tr-TR" noProof="0" dirty="0" smtClean="0"/>
          </a:p>
        </p:txBody>
      </p:sp>
      <p:sp>
        <p:nvSpPr>
          <p:cNvPr id="4" name="3 Veri Yer Tutucusu"/>
          <p:cNvSpPr>
            <a:spLocks noGrp="1"/>
          </p:cNvSpPr>
          <p:nvPr>
            <p:ph type="dt" sz="half" idx="10"/>
          </p:nvPr>
        </p:nvSpPr>
        <p:spPr/>
        <p:txBody>
          <a:bodyPr/>
          <a:lstStyle>
            <a:lvl1pPr>
              <a:defRPr/>
            </a:lvl1pPr>
          </a:lstStyle>
          <a:p>
            <a:pPr>
              <a:defRPr/>
            </a:pPr>
            <a:fld id="{7AE6A9AD-0081-42EE-9EAC-1DC1D3087FE5}" type="datetime1">
              <a:rPr lang="tr-TR">
                <a:solidFill>
                  <a:srgbClr val="000000">
                    <a:tint val="75000"/>
                  </a:srgbClr>
                </a:solidFill>
              </a:rPr>
              <a:pPr>
                <a:defRPr/>
              </a:pPr>
              <a:t>23.03.2016</a:t>
            </a:fld>
            <a:endParaRPr lang="tr-TR" dirty="0">
              <a:solidFill>
                <a:srgbClr val="000000">
                  <a:tint val="75000"/>
                </a:srgb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en-US" dirty="0"/>
          </a:p>
        </p:txBody>
      </p:sp>
      <p:sp>
        <p:nvSpPr>
          <p:cNvPr id="6" name="5 Slayt Numarası Yer Tutucusu"/>
          <p:cNvSpPr>
            <a:spLocks noGrp="1"/>
          </p:cNvSpPr>
          <p:nvPr>
            <p:ph type="sldNum" sz="quarter" idx="12"/>
          </p:nvPr>
        </p:nvSpPr>
        <p:spPr/>
        <p:txBody>
          <a:bodyPr/>
          <a:lstStyle>
            <a:lvl1pPr>
              <a:defRPr/>
            </a:lvl1pPr>
          </a:lstStyle>
          <a:p>
            <a:pPr>
              <a:defRPr/>
            </a:pPr>
            <a:fld id="{5D03AA28-C856-4749-9F89-D1547C301439}" type="slidenum">
              <a:rPr lang="tr-TR">
                <a:solidFill>
                  <a:srgbClr val="000000">
                    <a:tint val="75000"/>
                  </a:srgbClr>
                </a:solidFill>
              </a:rPr>
              <a:pPr>
                <a:defRPr/>
              </a:pPr>
              <a:t>‹#›</a:t>
            </a:fld>
            <a:endParaRPr lang="tr-TR" dirty="0">
              <a:solidFill>
                <a:srgbClr val="000000">
                  <a:tint val="75000"/>
                </a:srgbClr>
              </a:solidFill>
            </a:endParaRPr>
          </a:p>
        </p:txBody>
      </p:sp>
    </p:spTree>
    <p:extLst>
      <p:ext uri="{BB962C8B-B14F-4D97-AF65-F5344CB8AC3E}">
        <p14:creationId xmlns:p14="http://schemas.microsoft.com/office/powerpoint/2010/main" val="1198933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2"/>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A1517C2F-2A47-474A-98B8-17D034300727}" type="datetime1">
              <a:rPr lang="tr-TR">
                <a:solidFill>
                  <a:srgbClr val="000000"/>
                </a:solidFill>
              </a:rPr>
              <a:pPr>
                <a:defRPr/>
              </a:pPr>
              <a:t>23.03.2016</a:t>
            </a:fld>
            <a:endParaRPr lang="tr-TR"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dirty="0">
                <a:solidFill>
                  <a:srgbClr val="000000"/>
                </a:solidFill>
              </a:rPr>
              <a:t> </a:t>
            </a:r>
          </a:p>
        </p:txBody>
      </p:sp>
      <p:sp>
        <p:nvSpPr>
          <p:cNvPr id="6" name="Rectangle 6"/>
          <p:cNvSpPr>
            <a:spLocks noGrp="1" noChangeArrowheads="1"/>
          </p:cNvSpPr>
          <p:nvPr>
            <p:ph type="sldNum" sz="quarter" idx="12"/>
          </p:nvPr>
        </p:nvSpPr>
        <p:spPr>
          <a:ln/>
        </p:spPr>
        <p:txBody>
          <a:bodyPr/>
          <a:lstStyle>
            <a:lvl1pPr>
              <a:defRPr/>
            </a:lvl1pPr>
          </a:lstStyle>
          <a:p>
            <a:pPr>
              <a:defRPr/>
            </a:pPr>
            <a:fld id="{1A7733F2-2432-473C-9C15-F51FE0D8755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6739817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B1CF8CF4-FC25-46EF-A073-23BD54E44180}" type="datetime1">
              <a:rPr lang="tr-TR">
                <a:solidFill>
                  <a:srgbClr val="000000"/>
                </a:solidFill>
              </a:rPr>
              <a:pPr>
                <a:defRPr/>
              </a:pPr>
              <a:t>23.03.2016</a:t>
            </a:fld>
            <a:endParaRPr lang="tr-T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dirty="0">
                <a:solidFill>
                  <a:srgbClr val="000000"/>
                </a:solidFill>
              </a:rPr>
              <a:t> </a:t>
            </a:r>
          </a:p>
        </p:txBody>
      </p:sp>
      <p:sp>
        <p:nvSpPr>
          <p:cNvPr id="7" name="Rectangle 6"/>
          <p:cNvSpPr>
            <a:spLocks noGrp="1" noChangeArrowheads="1"/>
          </p:cNvSpPr>
          <p:nvPr>
            <p:ph type="sldNum" sz="quarter" idx="12"/>
          </p:nvPr>
        </p:nvSpPr>
        <p:spPr>
          <a:ln/>
        </p:spPr>
        <p:txBody>
          <a:bodyPr/>
          <a:lstStyle>
            <a:lvl1pPr>
              <a:defRPr/>
            </a:lvl1pPr>
          </a:lstStyle>
          <a:p>
            <a:pPr>
              <a:defRPr/>
            </a:pPr>
            <a:fld id="{734FD224-1F84-468A-B23E-A699C62CDA6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8962659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BDF9C9E9-23E0-4CEF-BA89-82305D6DE06A}" type="datetime1">
              <a:rPr lang="tr-TR">
                <a:solidFill>
                  <a:srgbClr val="000000"/>
                </a:solidFill>
              </a:rPr>
              <a:pPr>
                <a:defRPr/>
              </a:pPr>
              <a:t>23.03.2016</a:t>
            </a:fld>
            <a:endParaRPr lang="tr-TR"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dirty="0">
                <a:solidFill>
                  <a:srgbClr val="000000"/>
                </a:solidFill>
              </a:rPr>
              <a:t> </a:t>
            </a:r>
          </a:p>
        </p:txBody>
      </p:sp>
      <p:sp>
        <p:nvSpPr>
          <p:cNvPr id="9" name="Rectangle 6"/>
          <p:cNvSpPr>
            <a:spLocks noGrp="1" noChangeArrowheads="1"/>
          </p:cNvSpPr>
          <p:nvPr>
            <p:ph type="sldNum" sz="quarter" idx="12"/>
          </p:nvPr>
        </p:nvSpPr>
        <p:spPr>
          <a:ln/>
        </p:spPr>
        <p:txBody>
          <a:bodyPr/>
          <a:lstStyle>
            <a:lvl1pPr>
              <a:defRPr/>
            </a:lvl1pPr>
          </a:lstStyle>
          <a:p>
            <a:pPr>
              <a:defRPr/>
            </a:pPr>
            <a:fld id="{91B0CD7E-AE72-4302-80E4-BBCE809C7C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6100691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1044E72C-2B97-48B5-BBB7-88125D4F3AFF}" type="datetime1">
              <a:rPr lang="tr-TR">
                <a:solidFill>
                  <a:srgbClr val="000000"/>
                </a:solidFill>
              </a:rPr>
              <a:pPr>
                <a:defRPr/>
              </a:pPr>
              <a:t>23.03.2016</a:t>
            </a:fld>
            <a:endParaRPr lang="tr-TR"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dirty="0">
                <a:solidFill>
                  <a:srgbClr val="000000"/>
                </a:solidFill>
              </a:rPr>
              <a:t> </a:t>
            </a:r>
          </a:p>
        </p:txBody>
      </p:sp>
      <p:sp>
        <p:nvSpPr>
          <p:cNvPr id="5" name="Rectangle 6"/>
          <p:cNvSpPr>
            <a:spLocks noGrp="1" noChangeArrowheads="1"/>
          </p:cNvSpPr>
          <p:nvPr>
            <p:ph type="sldNum" sz="quarter" idx="12"/>
          </p:nvPr>
        </p:nvSpPr>
        <p:spPr>
          <a:ln/>
        </p:spPr>
        <p:txBody>
          <a:bodyPr/>
          <a:lstStyle>
            <a:lvl1pPr>
              <a:defRPr/>
            </a:lvl1pPr>
          </a:lstStyle>
          <a:p>
            <a:pPr>
              <a:defRPr/>
            </a:pPr>
            <a:fld id="{0455E90A-B41B-4E55-B919-CD6364A0B2C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08158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274F21F-6807-4346-AB4E-0D66601EAA43}" type="datetime1">
              <a:rPr lang="tr-TR">
                <a:solidFill>
                  <a:srgbClr val="000000"/>
                </a:solidFill>
              </a:rPr>
              <a:pPr>
                <a:defRPr/>
              </a:pPr>
              <a:t>23.03.2016</a:t>
            </a:fld>
            <a:endParaRPr lang="tr-TR"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dirty="0">
                <a:solidFill>
                  <a:srgbClr val="000000"/>
                </a:solidFill>
              </a:rPr>
              <a:t> </a:t>
            </a:r>
          </a:p>
        </p:txBody>
      </p:sp>
      <p:sp>
        <p:nvSpPr>
          <p:cNvPr id="4" name="Rectangle 6"/>
          <p:cNvSpPr>
            <a:spLocks noGrp="1" noChangeArrowheads="1"/>
          </p:cNvSpPr>
          <p:nvPr>
            <p:ph type="sldNum" sz="quarter" idx="12"/>
          </p:nvPr>
        </p:nvSpPr>
        <p:spPr>
          <a:ln/>
        </p:spPr>
        <p:txBody>
          <a:bodyPr/>
          <a:lstStyle>
            <a:lvl1pPr>
              <a:defRPr/>
            </a:lvl1pPr>
          </a:lstStyle>
          <a:p>
            <a:pPr>
              <a:defRPr/>
            </a:pPr>
            <a:fld id="{B510BBEA-A408-4933-88B8-697DE31D64B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736160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CA1159C6-52EF-4352-822E-48F7F76ED400}" type="datetime1">
              <a:rPr lang="tr-TR">
                <a:solidFill>
                  <a:srgbClr val="000000"/>
                </a:solidFill>
              </a:rPr>
              <a:pPr>
                <a:defRPr/>
              </a:pPr>
              <a:t>23.03.2016</a:t>
            </a:fld>
            <a:endParaRPr lang="tr-T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dirty="0">
                <a:solidFill>
                  <a:srgbClr val="000000"/>
                </a:solidFill>
              </a:rPr>
              <a:t> </a:t>
            </a:r>
          </a:p>
        </p:txBody>
      </p:sp>
      <p:sp>
        <p:nvSpPr>
          <p:cNvPr id="7" name="Rectangle 6"/>
          <p:cNvSpPr>
            <a:spLocks noGrp="1" noChangeArrowheads="1"/>
          </p:cNvSpPr>
          <p:nvPr>
            <p:ph type="sldNum" sz="quarter" idx="12"/>
          </p:nvPr>
        </p:nvSpPr>
        <p:spPr>
          <a:ln/>
        </p:spPr>
        <p:txBody>
          <a:bodyPr/>
          <a:lstStyle>
            <a:lvl1pPr>
              <a:defRPr/>
            </a:lvl1pPr>
          </a:lstStyle>
          <a:p>
            <a:pPr>
              <a:defRPr/>
            </a:pPr>
            <a:fld id="{2B2EE5BE-332C-490E-80D3-C132981303E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724367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98AAF070-2B9C-4D53-8F08-F67560731C39}" type="datetime1">
              <a:rPr lang="tr-TR">
                <a:solidFill>
                  <a:srgbClr val="000000"/>
                </a:solidFill>
              </a:rPr>
              <a:pPr>
                <a:defRPr/>
              </a:pPr>
              <a:t>23.03.2016</a:t>
            </a:fld>
            <a:endParaRPr lang="tr-TR"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dirty="0">
                <a:solidFill>
                  <a:srgbClr val="000000"/>
                </a:solidFill>
              </a:rPr>
              <a:t> </a:t>
            </a:r>
          </a:p>
        </p:txBody>
      </p:sp>
      <p:sp>
        <p:nvSpPr>
          <p:cNvPr id="7" name="Rectangle 6"/>
          <p:cNvSpPr>
            <a:spLocks noGrp="1" noChangeArrowheads="1"/>
          </p:cNvSpPr>
          <p:nvPr>
            <p:ph type="sldNum" sz="quarter" idx="12"/>
          </p:nvPr>
        </p:nvSpPr>
        <p:spPr>
          <a:ln/>
        </p:spPr>
        <p:txBody>
          <a:bodyPr/>
          <a:lstStyle>
            <a:lvl1pPr>
              <a:defRPr/>
            </a:lvl1pPr>
          </a:lstStyle>
          <a:p>
            <a:pPr>
              <a:defRPr/>
            </a:pPr>
            <a:fld id="{E640E0FE-1F5C-43AD-9D16-CB231D68389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0283899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9"/>
          <p:cNvSpPr>
            <a:spLocks noChangeArrowheads="1"/>
          </p:cNvSpPr>
          <p:nvPr/>
        </p:nvSpPr>
        <p:spPr bwMode="gray">
          <a:xfrm>
            <a:off x="1447800" y="561977"/>
            <a:ext cx="7696200" cy="646113"/>
          </a:xfrm>
          <a:prstGeom prst="rect">
            <a:avLst/>
          </a:prstGeom>
          <a:solidFill>
            <a:schemeClr val="tx1"/>
          </a:solidFill>
          <a:ln w="9525">
            <a:solidFill>
              <a:schemeClr val="tx1"/>
            </a:solidFill>
            <a:miter lim="800000"/>
            <a:headEnd/>
            <a:tailEnd/>
          </a:ln>
        </p:spPr>
        <p:txBody>
          <a:bodyPr wrap="none" anchor="ctr"/>
          <a:lstStyle/>
          <a:p>
            <a:pPr fontAlgn="base">
              <a:spcBef>
                <a:spcPct val="0"/>
              </a:spcBef>
              <a:spcAft>
                <a:spcPct val="0"/>
              </a:spcAft>
            </a:pPr>
            <a:endParaRPr lang="tr-TR" dirty="0" smtClean="0">
              <a:solidFill>
                <a:srgbClr val="000000"/>
              </a:solidFill>
            </a:endParaRPr>
          </a:p>
        </p:txBody>
      </p:sp>
      <p:sp>
        <p:nvSpPr>
          <p:cNvPr id="1027" name="Rectangle 30"/>
          <p:cNvSpPr>
            <a:spLocks noChangeArrowheads="1"/>
          </p:cNvSpPr>
          <p:nvPr/>
        </p:nvSpPr>
        <p:spPr bwMode="ltGray">
          <a:xfrm>
            <a:off x="0" y="558800"/>
            <a:ext cx="1447800" cy="660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pic>
        <p:nvPicPr>
          <p:cNvPr id="1028" name="Picture 31" descr="glaba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gray">
          <a:xfrm>
            <a:off x="7924800" y="304800"/>
            <a:ext cx="10937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AutoShape 32"/>
          <p:cNvSpPr>
            <a:spLocks noChangeArrowheads="1"/>
          </p:cNvSpPr>
          <p:nvPr/>
        </p:nvSpPr>
        <p:spPr bwMode="gray">
          <a:xfrm rot="5400000">
            <a:off x="239713" y="185738"/>
            <a:ext cx="381000" cy="228600"/>
          </a:xfrm>
          <a:prstGeom prst="triangle">
            <a:avLst>
              <a:gd name="adj" fmla="val 5000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1030" name="AutoShape 33"/>
          <p:cNvSpPr>
            <a:spLocks noChangeArrowheads="1"/>
          </p:cNvSpPr>
          <p:nvPr/>
        </p:nvSpPr>
        <p:spPr bwMode="gray">
          <a:xfrm rot="5400000">
            <a:off x="544513" y="185738"/>
            <a:ext cx="381000" cy="228600"/>
          </a:xfrm>
          <a:prstGeom prst="triangle">
            <a:avLst>
              <a:gd name="adj" fmla="val 50000"/>
            </a:avLst>
          </a:prstGeom>
          <a:solidFill>
            <a:schemeClr val="bg2">
              <a:alpha val="8392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1031" name="AutoShape 34"/>
          <p:cNvSpPr>
            <a:spLocks noChangeArrowheads="1"/>
          </p:cNvSpPr>
          <p:nvPr/>
        </p:nvSpPr>
        <p:spPr bwMode="gray">
          <a:xfrm rot="5400000">
            <a:off x="849313" y="185738"/>
            <a:ext cx="381000" cy="228600"/>
          </a:xfrm>
          <a:prstGeom prst="triangle">
            <a:avLst>
              <a:gd name="adj" fmla="val 50000"/>
            </a:avLst>
          </a:prstGeom>
          <a:solidFill>
            <a:schemeClr val="bg2">
              <a:alpha val="5607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1032" name="AutoShape 35"/>
          <p:cNvSpPr>
            <a:spLocks noChangeArrowheads="1"/>
          </p:cNvSpPr>
          <p:nvPr/>
        </p:nvSpPr>
        <p:spPr bwMode="gray">
          <a:xfrm rot="5400000">
            <a:off x="1154113" y="185738"/>
            <a:ext cx="381000" cy="228600"/>
          </a:xfrm>
          <a:prstGeom prst="triangle">
            <a:avLst>
              <a:gd name="adj" fmla="val 50000"/>
            </a:avLst>
          </a:prstGeom>
          <a:solidFill>
            <a:schemeClr val="bg2">
              <a:alpha val="2705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1033" name="Rectangle 3"/>
          <p:cNvSpPr>
            <a:spLocks noGrp="1" noChangeArrowheads="1"/>
          </p:cNvSpPr>
          <p:nvPr>
            <p:ph type="body" idx="1"/>
          </p:nvPr>
        </p:nvSpPr>
        <p:spPr bwMode="auto">
          <a:xfrm>
            <a:off x="457200" y="12954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Asıl metin stillerini düzenlemek için tıklatın</a:t>
            </a:r>
          </a:p>
          <a:p>
            <a:pPr lvl="1"/>
            <a:r>
              <a:rPr lang="en-US" smtClean="0"/>
              <a:t>İkinci düzey</a:t>
            </a:r>
          </a:p>
          <a:p>
            <a:pPr lvl="2"/>
            <a:r>
              <a:rPr lang="en-US" smtClean="0"/>
              <a:t>Üçüncü düzey</a:t>
            </a:r>
          </a:p>
          <a:p>
            <a:pPr lvl="3"/>
            <a:r>
              <a:rPr lang="en-US" smtClean="0"/>
              <a:t>Dördüncü düzey</a:t>
            </a:r>
          </a:p>
          <a:p>
            <a:pPr lvl="4"/>
            <a:r>
              <a:rPr lang="en-US" smtClean="0"/>
              <a:t>Beşinci düzey</a:t>
            </a:r>
          </a:p>
        </p:txBody>
      </p:sp>
      <p:sp>
        <p:nvSpPr>
          <p:cNvPr id="2" name="Rectangle 4"/>
          <p:cNvSpPr>
            <a:spLocks noGrp="1" noChangeArrowheads="1"/>
          </p:cNvSpPr>
          <p:nvPr>
            <p:ph type="dt" sz="half" idx="2"/>
          </p:nvPr>
        </p:nvSpPr>
        <p:spPr bwMode="auto">
          <a:xfrm>
            <a:off x="457200" y="6400802"/>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fontAlgn="base">
              <a:spcBef>
                <a:spcPct val="0"/>
              </a:spcBef>
              <a:spcAft>
                <a:spcPct val="0"/>
              </a:spcAft>
              <a:defRPr/>
            </a:pPr>
            <a:fld id="{5E704452-84A3-47D6-B80B-2FEA601A6B4C}" type="datetime1">
              <a:rPr lang="tr-TR">
                <a:solidFill>
                  <a:srgbClr val="000000"/>
                </a:solidFill>
              </a:rPr>
              <a:pPr fontAlgn="base">
                <a:spcBef>
                  <a:spcPct val="0"/>
                </a:spcBef>
                <a:spcAft>
                  <a:spcPct val="0"/>
                </a:spcAft>
                <a:defRPr/>
              </a:pPr>
              <a:t>23.03.2016</a:t>
            </a:fld>
            <a:endParaRPr lang="tr-TR" dirty="0">
              <a:solidFill>
                <a:srgbClr val="000000"/>
              </a:solidFill>
            </a:endParaRPr>
          </a:p>
        </p:txBody>
      </p:sp>
      <p:sp>
        <p:nvSpPr>
          <p:cNvPr id="3" name="Rectangle 5"/>
          <p:cNvSpPr>
            <a:spLocks noGrp="1" noChangeArrowheads="1"/>
          </p:cNvSpPr>
          <p:nvPr>
            <p:ph type="ftr" sz="quarter" idx="3"/>
          </p:nvPr>
        </p:nvSpPr>
        <p:spPr bwMode="auto">
          <a:xfrm>
            <a:off x="3124200" y="6400802"/>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defRPr>
            </a:lvl1pPr>
          </a:lstStyle>
          <a:p>
            <a:pPr fontAlgn="base">
              <a:spcBef>
                <a:spcPct val="0"/>
              </a:spcBef>
              <a:spcAft>
                <a:spcPct val="0"/>
              </a:spcAft>
              <a:defRPr/>
            </a:pPr>
            <a:r>
              <a:rPr lang="tr-TR" dirty="0">
                <a:solidFill>
                  <a:srgbClr val="000000"/>
                </a:solidFill>
              </a:rPr>
              <a:t> </a:t>
            </a:r>
          </a:p>
        </p:txBody>
      </p:sp>
      <p:sp>
        <p:nvSpPr>
          <p:cNvPr id="4" name="Rectangle 6"/>
          <p:cNvSpPr>
            <a:spLocks noGrp="1" noChangeArrowheads="1"/>
          </p:cNvSpPr>
          <p:nvPr>
            <p:ph type="sldNum" sz="quarter" idx="4"/>
          </p:nvPr>
        </p:nvSpPr>
        <p:spPr bwMode="auto">
          <a:xfrm>
            <a:off x="6553200" y="6400802"/>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fontAlgn="base">
              <a:spcBef>
                <a:spcPct val="0"/>
              </a:spcBef>
              <a:spcAft>
                <a:spcPct val="0"/>
              </a:spcAft>
              <a:defRPr/>
            </a:pPr>
            <a:fld id="{CAAC5E16-253F-4D61-BEE8-D5B322061C38}" type="slidenum">
              <a:rPr lang="en-US">
                <a:solidFill>
                  <a:srgbClr val="000000"/>
                </a:solidFill>
              </a:rPr>
              <a:pPr fontAlgn="base">
                <a:spcBef>
                  <a:spcPct val="0"/>
                </a:spcBef>
                <a:spcAft>
                  <a:spcPct val="0"/>
                </a:spcAft>
                <a:defRPr/>
              </a:pPr>
              <a:t>‹#›</a:t>
            </a:fld>
            <a:endParaRPr lang="en-US" dirty="0">
              <a:solidFill>
                <a:srgbClr val="000000"/>
              </a:solidFill>
            </a:endParaRPr>
          </a:p>
        </p:txBody>
      </p:sp>
      <p:sp>
        <p:nvSpPr>
          <p:cNvPr id="1037" name="Rectangle 2"/>
          <p:cNvSpPr>
            <a:spLocks noGrp="1" noChangeArrowheads="1"/>
          </p:cNvSpPr>
          <p:nvPr>
            <p:ph type="title"/>
          </p:nvPr>
        </p:nvSpPr>
        <p:spPr bwMode="white">
          <a:xfrm>
            <a:off x="1885950" y="590552"/>
            <a:ext cx="5943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Asıl başlık stili için tıklatın</a:t>
            </a:r>
          </a:p>
        </p:txBody>
      </p:sp>
    </p:spTree>
    <p:extLst>
      <p:ext uri="{BB962C8B-B14F-4D97-AF65-F5344CB8AC3E}">
        <p14:creationId xmlns:p14="http://schemas.microsoft.com/office/powerpoint/2010/main" val="5403316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fade/>
  </p:transition>
  <p:hf sldNum="0" hdr="0" dt="0"/>
  <p:txStyles>
    <p:title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chemeClr val="tx1">
                    <a:tint val="75000"/>
                  </a:schemeClr>
                </a:solidFill>
                <a:effectLst/>
                <a:latin typeface="+mn-lt"/>
              </a:defRPr>
            </a:lvl1pPr>
          </a:lstStyle>
          <a:p>
            <a:pPr>
              <a:defRPr/>
            </a:pPr>
            <a:fld id="{C8766E4A-89A0-4688-96FF-C84AB4D300C0}" type="datetime1">
              <a:rPr lang="tr-TR">
                <a:solidFill>
                  <a:srgbClr val="000000">
                    <a:tint val="75000"/>
                  </a:srgbClr>
                </a:solidFill>
              </a:rPr>
              <a:pPr>
                <a:defRPr/>
              </a:pPr>
              <a:t>23.03.2016</a:t>
            </a:fld>
            <a:endParaRPr lang="tr-TR" dirty="0">
              <a:solidFill>
                <a:srgbClr val="000000">
                  <a:tint val="75000"/>
                </a:srgbClr>
              </a:solidFill>
            </a:endParaRPr>
          </a:p>
        </p:txBody>
      </p:sp>
      <p:sp>
        <p:nvSpPr>
          <p:cNvPr id="5" name="4 Altbilgi Yer Tutucusu"/>
          <p:cNvSpPr>
            <a:spLocks noGrp="1"/>
          </p:cNvSpPr>
          <p:nvPr>
            <p:ph type="ftr" sz="quarter" idx="3"/>
          </p:nvPr>
        </p:nvSpPr>
        <p:spPr>
          <a:xfrm>
            <a:off x="3124200" y="6356353"/>
            <a:ext cx="2895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b="0">
                <a:solidFill>
                  <a:srgbClr val="898989"/>
                </a:solidFill>
                <a:effectLst/>
                <a:latin typeface="+mn-lt"/>
              </a:defRPr>
            </a:lvl1pPr>
          </a:lstStyle>
          <a:p>
            <a:pPr algn="ctr" fontAlgn="base">
              <a:spcBef>
                <a:spcPct val="0"/>
              </a:spcBef>
              <a:spcAft>
                <a:spcPct val="0"/>
              </a:spcAft>
              <a:defRPr/>
            </a:pPr>
            <a:endParaRPr lang="en-US" dirty="0"/>
          </a:p>
        </p:txBody>
      </p:sp>
      <p:sp>
        <p:nvSpPr>
          <p:cNvPr id="6" name="5 Slayt Numarası Yer Tutucusu"/>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b="0">
                <a:solidFill>
                  <a:schemeClr val="tx1">
                    <a:tint val="75000"/>
                  </a:schemeClr>
                </a:solidFill>
                <a:effectLst/>
                <a:latin typeface="+mn-lt"/>
              </a:defRPr>
            </a:lvl1pPr>
          </a:lstStyle>
          <a:p>
            <a:pPr>
              <a:defRPr/>
            </a:pPr>
            <a:fld id="{D86D7EE7-B8BE-4314-BF53-4762018C3856}" type="slidenum">
              <a:rPr lang="tr-TR">
                <a:solidFill>
                  <a:srgbClr val="000000">
                    <a:tint val="75000"/>
                  </a:srgbClr>
                </a:solidFill>
              </a:rPr>
              <a:pPr>
                <a:defRPr/>
              </a:pPr>
              <a:t>‹#›</a:t>
            </a:fld>
            <a:endParaRPr lang="tr-TR" dirty="0">
              <a:solidFill>
                <a:srgbClr val="000000">
                  <a:tint val="75000"/>
                </a:srgbClr>
              </a:solidFill>
            </a:endParaRPr>
          </a:p>
        </p:txBody>
      </p:sp>
    </p:spTree>
    <p:extLst>
      <p:ext uri="{BB962C8B-B14F-4D97-AF65-F5344CB8AC3E}">
        <p14:creationId xmlns:p14="http://schemas.microsoft.com/office/powerpoint/2010/main" val="24844891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mn-lt"/>
        </a:defRPr>
      </a:lvl2pPr>
      <a:lvl3pPr marL="1143000" indent="-228600" algn="l" rtl="0" eaLnBrk="0" fontAlgn="base" hangingPunct="0">
        <a:spcBef>
          <a:spcPct val="20000"/>
        </a:spcBef>
        <a:spcAft>
          <a:spcPct val="0"/>
        </a:spcAft>
        <a:buFont typeface="Arial" charset="0"/>
        <a:buChar char="•"/>
        <a:defRPr sz="2400">
          <a:solidFill>
            <a:schemeClr val="tx1"/>
          </a:solidFill>
          <a:latin typeface="+mn-lt"/>
        </a:defRPr>
      </a:lvl3pPr>
      <a:lvl4pPr marL="1600200" indent="-228600" algn="l" rtl="0" eaLnBrk="0" fontAlgn="base" hangingPunct="0">
        <a:spcBef>
          <a:spcPct val="20000"/>
        </a:spcBef>
        <a:spcAft>
          <a:spcPct val="0"/>
        </a:spcAft>
        <a:buFont typeface="Arial" charset="0"/>
        <a:buChar char="–"/>
        <a:defRPr sz="2000">
          <a:solidFill>
            <a:schemeClr val="tx1"/>
          </a:solidFill>
          <a:latin typeface="+mn-lt"/>
        </a:defRPr>
      </a:lvl4pPr>
      <a:lvl5pPr marL="2057400" indent="-228600" algn="l" rtl="0" eaLnBrk="0" fontAlgn="base" hangingPunct="0">
        <a:spcBef>
          <a:spcPct val="20000"/>
        </a:spcBef>
        <a:spcAft>
          <a:spcPct val="0"/>
        </a:spcAft>
        <a:buFont typeface="Arial" charset="0"/>
        <a:buChar char="»"/>
        <a:defRPr sz="2000">
          <a:solidFill>
            <a:schemeClr val="tx1"/>
          </a:solidFill>
          <a:latin typeface="+mn-lt"/>
        </a:defRPr>
      </a:lvl5pPr>
      <a:lvl6pPr marL="2514600" indent="-228600" algn="l" rtl="0" eaLnBrk="0" fontAlgn="base" hangingPunct="0">
        <a:spcBef>
          <a:spcPct val="20000"/>
        </a:spcBef>
        <a:spcAft>
          <a:spcPct val="0"/>
        </a:spcAft>
        <a:buFont typeface="Arial" charset="0"/>
        <a:buChar char="»"/>
        <a:defRPr sz="2000">
          <a:solidFill>
            <a:schemeClr val="tx1"/>
          </a:solidFill>
          <a:latin typeface="+mn-lt"/>
        </a:defRPr>
      </a:lvl6pPr>
      <a:lvl7pPr marL="2971800" indent="-228600" algn="l" rtl="0" eaLnBrk="0" fontAlgn="base" hangingPunct="0">
        <a:spcBef>
          <a:spcPct val="20000"/>
        </a:spcBef>
        <a:spcAft>
          <a:spcPct val="0"/>
        </a:spcAft>
        <a:buFont typeface="Arial" charset="0"/>
        <a:buChar char="»"/>
        <a:defRPr sz="2000">
          <a:solidFill>
            <a:schemeClr val="tx1"/>
          </a:solidFill>
          <a:latin typeface="+mn-lt"/>
        </a:defRPr>
      </a:lvl7pPr>
      <a:lvl8pPr marL="3429000" indent="-228600" algn="l" rtl="0" eaLnBrk="0" fontAlgn="base" hangingPunct="0">
        <a:spcBef>
          <a:spcPct val="20000"/>
        </a:spcBef>
        <a:spcAft>
          <a:spcPct val="0"/>
        </a:spcAft>
        <a:buFont typeface="Arial" charset="0"/>
        <a:buChar char="»"/>
        <a:defRPr sz="2000">
          <a:solidFill>
            <a:schemeClr val="tx1"/>
          </a:solidFill>
          <a:latin typeface="+mn-lt"/>
        </a:defRPr>
      </a:lvl8pPr>
      <a:lvl9pPr marL="3886200" indent="-228600" algn="l" rtl="0" eaLnBrk="0" fontAlgn="base" hangingPunct="0">
        <a:spcBef>
          <a:spcPct val="20000"/>
        </a:spcBef>
        <a:spcAft>
          <a:spcPct val="0"/>
        </a:spcAft>
        <a:buFont typeface="Arial" charset="0"/>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4.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solidFill>
                  <a:srgbClr val="000000"/>
                </a:solidFill>
              </a:rPr>
              <a:t> </a:t>
            </a:r>
            <a:endParaRPr lang="tr-TR" dirty="0">
              <a:solidFill>
                <a:srgbClr val="000000"/>
              </a:solidFill>
            </a:endParaRPr>
          </a:p>
        </p:txBody>
      </p:sp>
      <p:sp>
        <p:nvSpPr>
          <p:cNvPr id="5" name="Rectangle 2"/>
          <p:cNvSpPr txBox="1">
            <a:spLocks noChangeArrowheads="1"/>
          </p:cNvSpPr>
          <p:nvPr/>
        </p:nvSpPr>
        <p:spPr bwMode="white">
          <a:xfrm>
            <a:off x="107504" y="1196752"/>
            <a:ext cx="8712968"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pPr>
              <a:buNone/>
            </a:pPr>
            <a:endParaRPr lang="tr-TR" sz="2000" dirty="0" smtClean="0">
              <a:solidFill>
                <a:schemeClr val="tx1"/>
              </a:solidFill>
            </a:endParaRPr>
          </a:p>
          <a:p>
            <a:pPr>
              <a:buNone/>
            </a:pPr>
            <a:r>
              <a:rPr lang="tr-TR" sz="3500" dirty="0" smtClean="0">
                <a:solidFill>
                  <a:schemeClr val="tx1"/>
                </a:solidFill>
                <a:latin typeface="Times New Roman" pitchFamily="18" charset="0"/>
                <a:cs typeface="Times New Roman" pitchFamily="18" charset="0"/>
              </a:rPr>
              <a:t>BU SUNUM </a:t>
            </a:r>
          </a:p>
          <a:p>
            <a:pPr>
              <a:buNone/>
            </a:pPr>
            <a:endParaRPr lang="tr-TR" sz="2000" dirty="0" smtClean="0">
              <a:solidFill>
                <a:srgbClr val="FF0000"/>
              </a:solidFill>
              <a:latin typeface="Times New Roman" pitchFamily="18" charset="0"/>
              <a:cs typeface="Times New Roman" pitchFamily="18" charset="0"/>
            </a:endParaRPr>
          </a:p>
          <a:p>
            <a:pPr>
              <a:buNone/>
            </a:pPr>
            <a:r>
              <a:rPr lang="tr-TR" sz="2000" dirty="0" smtClean="0">
                <a:solidFill>
                  <a:srgbClr val="FF0000"/>
                </a:solidFill>
                <a:latin typeface="Times New Roman" pitchFamily="18" charset="0"/>
                <a:cs typeface="Times New Roman" pitchFamily="18" charset="0"/>
              </a:rPr>
              <a:t>5018 </a:t>
            </a:r>
            <a:r>
              <a:rPr lang="tr-TR" sz="2000" dirty="0">
                <a:solidFill>
                  <a:srgbClr val="FF0000"/>
                </a:solidFill>
                <a:latin typeface="Times New Roman" pitchFamily="18" charset="0"/>
                <a:cs typeface="Times New Roman" pitchFamily="18" charset="0"/>
              </a:rPr>
              <a:t>sayılı </a:t>
            </a:r>
          </a:p>
          <a:p>
            <a:pPr>
              <a:buNone/>
            </a:pPr>
            <a:r>
              <a:rPr lang="tr-TR" sz="2000" dirty="0">
                <a:solidFill>
                  <a:srgbClr val="FF0000"/>
                </a:solidFill>
                <a:latin typeface="Times New Roman" pitchFamily="18" charset="0"/>
                <a:cs typeface="Times New Roman" pitchFamily="18" charset="0"/>
              </a:rPr>
              <a:t> KAMU MALİ YÖNETİMİ ve KONTROL </a:t>
            </a:r>
            <a:r>
              <a:rPr lang="tr-TR" sz="2000" dirty="0" smtClean="0">
                <a:solidFill>
                  <a:srgbClr val="FF0000"/>
                </a:solidFill>
                <a:latin typeface="Times New Roman" pitchFamily="18" charset="0"/>
                <a:cs typeface="Times New Roman" pitchFamily="18" charset="0"/>
              </a:rPr>
              <a:t>KANUNUNA DAYANILARAK ÇIKARILAN </a:t>
            </a:r>
            <a:endParaRPr lang="tr-TR" sz="2000" dirty="0">
              <a:solidFill>
                <a:srgbClr val="FF0000"/>
              </a:solidFill>
              <a:latin typeface="Times New Roman" pitchFamily="18" charset="0"/>
              <a:cs typeface="Times New Roman" pitchFamily="18" charset="0"/>
            </a:endParaRPr>
          </a:p>
          <a:p>
            <a:pPr>
              <a:buNone/>
            </a:pPr>
            <a:endParaRPr lang="tr-TR" sz="2000" dirty="0">
              <a:solidFill>
                <a:schemeClr val="tx1"/>
              </a:solidFill>
            </a:endParaRPr>
          </a:p>
          <a:p>
            <a:pPr>
              <a:buNone/>
            </a:pPr>
            <a:endParaRPr lang="tr-TR" sz="2000" dirty="0" smtClean="0">
              <a:solidFill>
                <a:schemeClr val="tx1"/>
              </a:solidFill>
              <a:effectLst>
                <a:outerShdw blurRad="38100" dist="38100" dir="2700000" algn="tl">
                  <a:srgbClr val="000000">
                    <a:alpha val="43137"/>
                  </a:srgbClr>
                </a:outerShdw>
              </a:effectLst>
            </a:endParaRPr>
          </a:p>
          <a:p>
            <a:pPr>
              <a:buNone/>
            </a:pPr>
            <a:endParaRPr lang="tr-TR" sz="2000" dirty="0">
              <a:solidFill>
                <a:schemeClr val="tx1"/>
              </a:solidFill>
              <a:latin typeface="Times New Roman" pitchFamily="18" charset="0"/>
              <a:cs typeface="Times New Roman" pitchFamily="18" charset="0"/>
            </a:endParaRPr>
          </a:p>
          <a:p>
            <a:pPr>
              <a:buNone/>
            </a:pPr>
            <a:r>
              <a:rPr lang="tr-TR" sz="2000" dirty="0" smtClean="0">
                <a:solidFill>
                  <a:schemeClr val="tx1"/>
                </a:solidFill>
                <a:latin typeface="Times New Roman" pitchFamily="18" charset="0"/>
                <a:cs typeface="Times New Roman" pitchFamily="18" charset="0"/>
              </a:rPr>
              <a:t>MERKEZİ </a:t>
            </a:r>
            <a:r>
              <a:rPr lang="tr-TR" sz="2000" dirty="0">
                <a:solidFill>
                  <a:schemeClr val="tx1"/>
                </a:solidFill>
                <a:latin typeface="Times New Roman" pitchFamily="18" charset="0"/>
                <a:cs typeface="Times New Roman" pitchFamily="18" charset="0"/>
              </a:rPr>
              <a:t>YÖNETİM HARCAMA BELGELERİ </a:t>
            </a:r>
            <a:r>
              <a:rPr lang="tr-TR" sz="2000" dirty="0" smtClean="0">
                <a:solidFill>
                  <a:schemeClr val="tx1"/>
                </a:solidFill>
                <a:latin typeface="Times New Roman" pitchFamily="18" charset="0"/>
                <a:cs typeface="Times New Roman" pitchFamily="18" charset="0"/>
              </a:rPr>
              <a:t>YÖNETMELİĞİ </a:t>
            </a:r>
          </a:p>
          <a:p>
            <a:pPr algn="l">
              <a:buNone/>
            </a:pPr>
            <a:endParaRPr lang="tr-TR" sz="1600" dirty="0" smtClean="0">
              <a:solidFill>
                <a:schemeClr val="tx1"/>
              </a:solidFill>
            </a:endParaRPr>
          </a:p>
          <a:p>
            <a:pPr algn="l" eaLnBrk="1" hangingPunct="1">
              <a:defRPr/>
            </a:pPr>
            <a:r>
              <a:rPr lang="tr-TR" sz="2000" dirty="0" smtClean="0">
                <a:solidFill>
                  <a:schemeClr val="tx1"/>
                </a:solidFill>
                <a:effectLst>
                  <a:outerShdw blurRad="38100" dist="38100" dir="2700000" algn="tl">
                    <a:srgbClr val="C0C0C0"/>
                  </a:outerShdw>
                </a:effectLst>
                <a:sym typeface="Wingdings" pitchFamily="2" charset="2"/>
              </a:rPr>
              <a:t/>
            </a:r>
            <a:br>
              <a:rPr lang="tr-TR" sz="2000" dirty="0" smtClean="0">
                <a:solidFill>
                  <a:schemeClr val="tx1"/>
                </a:solidFill>
                <a:effectLst>
                  <a:outerShdw blurRad="38100" dist="38100" dir="2700000" algn="tl">
                    <a:srgbClr val="C0C0C0"/>
                  </a:outerShdw>
                </a:effectLst>
                <a:sym typeface="Wingdings" pitchFamily="2" charset="2"/>
              </a:rPr>
            </a:br>
            <a:endParaRPr lang="en-US" sz="2000" dirty="0" smtClean="0">
              <a:solidFill>
                <a:schemeClr val="tx1"/>
              </a:solidFill>
              <a:effectLst>
                <a:outerShdw blurRad="38100" dist="38100" dir="2700000" algn="tl">
                  <a:srgbClr val="C0C0C0"/>
                </a:outerShdw>
              </a:effectLst>
              <a:sym typeface="Wingdings" pitchFamily="2" charset="2"/>
            </a:endParaRPr>
          </a:p>
        </p:txBody>
      </p:sp>
    </p:spTree>
    <p:extLst>
      <p:ext uri="{BB962C8B-B14F-4D97-AF65-F5344CB8AC3E}">
        <p14:creationId xmlns:p14="http://schemas.microsoft.com/office/powerpoint/2010/main" val="9885684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1000"/>
                                        <p:tgtEl>
                                          <p:spTgt spid="5">
                                            <p:txEl>
                                              <p:pRg st="4" end="4"/>
                                            </p:txEl>
                                          </p:spTgt>
                                        </p:tgtEl>
                                      </p:cBhvr>
                                    </p:animEffect>
                                    <p:anim calcmode="lin" valueType="num">
                                      <p:cBhvr>
                                        <p:cTn id="2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1000"/>
                                        <p:tgtEl>
                                          <p:spTgt spid="5">
                                            <p:txEl>
                                              <p:pRg st="8" end="8"/>
                                            </p:txEl>
                                          </p:spTgt>
                                        </p:tgtEl>
                                      </p:cBhvr>
                                    </p:animEffect>
                                    <p:anim calcmode="lin" valueType="num">
                                      <p:cBhvr>
                                        <p:cTn id="28"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graphicFrame>
        <p:nvGraphicFramePr>
          <p:cNvPr id="5122" name="Object 2"/>
          <p:cNvGraphicFramePr>
            <a:graphicFrameLocks noGrp="1" noChangeAspect="1"/>
          </p:cNvGraphicFramePr>
          <p:nvPr>
            <p:ph idx="1"/>
          </p:nvPr>
        </p:nvGraphicFramePr>
        <p:xfrm>
          <a:off x="1258889" y="1295400"/>
          <a:ext cx="6192837" cy="5373688"/>
        </p:xfrm>
        <a:graphic>
          <a:graphicData uri="http://schemas.openxmlformats.org/presentationml/2006/ole">
            <mc:AlternateContent xmlns:mc="http://schemas.openxmlformats.org/markup-compatibility/2006">
              <mc:Choice xmlns:v="urn:schemas-microsoft-com:vml" Requires="v">
                <p:oleObj spid="_x0000_s6287" name="Belge" r:id="rId3" imgW="5787591" imgH="8875365" progId="Word.Document.8">
                  <p:embed/>
                </p:oleObj>
              </mc:Choice>
              <mc:Fallback>
                <p:oleObj name="Belge" r:id="rId3" imgW="5787591" imgH="8875365"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889" y="1295400"/>
                        <a:ext cx="6192837" cy="537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045882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ssolve">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4" name="Altbilgi Yer Tutucusu 3"/>
          <p:cNvSpPr>
            <a:spLocks noGrp="1"/>
          </p:cNvSpPr>
          <p:nvPr>
            <p:ph type="ftr" sz="quarter" idx="11"/>
          </p:nvPr>
        </p:nvSpPr>
        <p:spPr/>
        <p:txBody>
          <a:bodyPr/>
          <a:lstStyle/>
          <a:p>
            <a:pPr>
              <a:defRPr/>
            </a:pPr>
            <a:r>
              <a:rPr lang="tr-TR" smtClean="0">
                <a:solidFill>
                  <a:srgbClr val="000000"/>
                </a:solidFill>
              </a:rPr>
              <a:t> </a:t>
            </a:r>
            <a:endParaRPr lang="tr-TR" dirty="0">
              <a:solidFill>
                <a:srgbClr val="000000"/>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5680009"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2359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16387" name="Rectangle 2"/>
          <p:cNvSpPr>
            <a:spLocks noGrp="1" noChangeArrowheads="1"/>
          </p:cNvSpPr>
          <p:nvPr>
            <p:ph type="body" idx="1"/>
          </p:nvPr>
        </p:nvSpPr>
        <p:spPr>
          <a:xfrm>
            <a:off x="395288" y="188913"/>
            <a:ext cx="8424862" cy="6553200"/>
          </a:xfrm>
        </p:spPr>
        <p:txBody>
          <a:bodyPr/>
          <a:lstStyle/>
          <a:p>
            <a:pPr marL="609600" indent="-609600" algn="just">
              <a:lnSpc>
                <a:spcPct val="160000"/>
              </a:lnSpc>
              <a:buFontTx/>
              <a:buNone/>
            </a:pPr>
            <a:r>
              <a:rPr lang="tr-TR" sz="2800" dirty="0" smtClean="0">
                <a:solidFill>
                  <a:schemeClr val="hlink"/>
                </a:solidFill>
                <a:latin typeface="Verdana" pitchFamily="34" charset="0"/>
              </a:rPr>
              <a:t>	</a:t>
            </a:r>
            <a:endParaRPr lang="tr-TR" sz="3600" dirty="0" smtClean="0">
              <a:latin typeface="Verdana" pitchFamily="34" charset="0"/>
            </a:endParaRPr>
          </a:p>
        </p:txBody>
      </p:sp>
      <p:sp>
        <p:nvSpPr>
          <p:cNvPr id="266243" name="AutoShape 3"/>
          <p:cNvSpPr>
            <a:spLocks noChangeArrowheads="1"/>
          </p:cNvSpPr>
          <p:nvPr/>
        </p:nvSpPr>
        <p:spPr bwMode="auto">
          <a:xfrm>
            <a:off x="250826" y="476252"/>
            <a:ext cx="2519363" cy="1370013"/>
          </a:xfrm>
          <a:prstGeom prst="roundRect">
            <a:avLst>
              <a:gd name="adj" fmla="val 16667"/>
            </a:avLst>
          </a:prstGeom>
          <a:solidFill>
            <a:schemeClr val="accent1"/>
          </a:solidFill>
          <a:ln w="9525">
            <a:round/>
            <a:headEnd/>
            <a:tailEnd/>
          </a:ln>
          <a:scene3d>
            <a:camera prst="legacyObliqueTopLeft"/>
            <a:lightRig rig="legacyFlat3" dir="t"/>
          </a:scene3d>
          <a:sp3d extrusionH="430200" prstMaterial="legacyMatte">
            <a:bevelT w="13500" h="13500" prst="angle"/>
            <a:bevelB w="13500" h="13500" prst="angle"/>
            <a:extrusionClr>
              <a:schemeClr val="accent1"/>
            </a:extrusionClr>
          </a:sp3d>
        </p:spPr>
        <p:txBody>
          <a:bodyPr wrap="none" anchor="ctr">
            <a:flatTx/>
          </a:bodyPr>
          <a:lstStyle/>
          <a:p>
            <a:pPr algn="ctr" fontAlgn="base">
              <a:spcBef>
                <a:spcPct val="0"/>
              </a:spcBef>
              <a:spcAft>
                <a:spcPct val="0"/>
              </a:spcAft>
            </a:pPr>
            <a:r>
              <a:rPr lang="tr-TR" dirty="0" smtClean="0">
                <a:solidFill>
                  <a:srgbClr val="FFFFFF"/>
                </a:solidFill>
                <a:latin typeface="Times New Roman" pitchFamily="18" charset="0"/>
                <a:cs typeface="Times New Roman" pitchFamily="18" charset="0"/>
              </a:rPr>
              <a:t>HARCAMA</a:t>
            </a:r>
          </a:p>
          <a:p>
            <a:pPr algn="ctr" fontAlgn="base">
              <a:spcBef>
                <a:spcPct val="0"/>
              </a:spcBef>
              <a:spcAft>
                <a:spcPct val="0"/>
              </a:spcAft>
            </a:pPr>
            <a:r>
              <a:rPr lang="tr-TR" dirty="0" smtClean="0">
                <a:solidFill>
                  <a:srgbClr val="FFFFFF"/>
                </a:solidFill>
                <a:latin typeface="Times New Roman" pitchFamily="18" charset="0"/>
                <a:cs typeface="Times New Roman" pitchFamily="18" charset="0"/>
              </a:rPr>
              <a:t>YETKİLİSİ</a:t>
            </a:r>
          </a:p>
          <a:p>
            <a:pPr algn="ctr" fontAlgn="base">
              <a:spcBef>
                <a:spcPct val="0"/>
              </a:spcBef>
              <a:spcAft>
                <a:spcPct val="0"/>
              </a:spcAft>
            </a:pPr>
            <a:r>
              <a:rPr lang="tr-TR" dirty="0" smtClean="0">
                <a:solidFill>
                  <a:srgbClr val="FFFFFF"/>
                </a:solidFill>
                <a:latin typeface="Times New Roman" pitchFamily="18" charset="0"/>
                <a:cs typeface="Times New Roman" pitchFamily="18" charset="0"/>
              </a:rPr>
              <a:t>TALİMATI</a:t>
            </a:r>
          </a:p>
        </p:txBody>
      </p:sp>
      <p:sp>
        <p:nvSpPr>
          <p:cNvPr id="266244" name="Line 4"/>
          <p:cNvSpPr>
            <a:spLocks noChangeShapeType="1"/>
          </p:cNvSpPr>
          <p:nvPr/>
        </p:nvSpPr>
        <p:spPr bwMode="auto">
          <a:xfrm>
            <a:off x="468313" y="1916115"/>
            <a:ext cx="0" cy="3889375"/>
          </a:xfrm>
          <a:prstGeom prst="line">
            <a:avLst/>
          </a:prstGeom>
          <a:noFill/>
          <a:ln w="76200" cap="sq">
            <a:solidFill>
              <a:srgbClr val="00CCFF"/>
            </a:solidFill>
            <a:miter lim="800000"/>
            <a:headEnd type="none" w="sm" len="sm"/>
            <a:tailEnd type="none" w="sm" len="sm"/>
          </a:ln>
        </p:spPr>
        <p:txBody>
          <a:bodyPr wrap="none"/>
          <a:lstStyle/>
          <a:p>
            <a:pPr fontAlgn="base">
              <a:spcBef>
                <a:spcPct val="0"/>
              </a:spcBef>
              <a:spcAft>
                <a:spcPct val="0"/>
              </a:spcAft>
              <a:defRPr/>
            </a:pPr>
            <a:endParaRPr lang="tr-TR" dirty="0">
              <a:solidFill>
                <a:srgbClr val="000000"/>
              </a:solidFill>
              <a:effectLst>
                <a:outerShdw blurRad="38100" dist="38100" dir="2700000" algn="tl">
                  <a:srgbClr val="000000">
                    <a:alpha val="43137"/>
                  </a:srgbClr>
                </a:outerShdw>
              </a:effectLst>
            </a:endParaRPr>
          </a:p>
        </p:txBody>
      </p:sp>
      <p:sp>
        <p:nvSpPr>
          <p:cNvPr id="266245" name="AutoShape 5"/>
          <p:cNvSpPr>
            <a:spLocks noChangeArrowheads="1"/>
          </p:cNvSpPr>
          <p:nvPr/>
        </p:nvSpPr>
        <p:spPr bwMode="auto">
          <a:xfrm>
            <a:off x="1331913" y="2133600"/>
            <a:ext cx="1619250" cy="865188"/>
          </a:xfrm>
          <a:prstGeom prst="roundRect">
            <a:avLst>
              <a:gd name="adj" fmla="val 16667"/>
            </a:avLst>
          </a:prstGeom>
          <a:solidFill>
            <a:schemeClr val="folHlink"/>
          </a:solidFill>
          <a:ln w="9525">
            <a:round/>
            <a:headEnd/>
            <a:tailEnd/>
          </a:ln>
          <a:scene3d>
            <a:camera prst="legacyObliqueTopLeft"/>
            <a:lightRig rig="legacyFlat3" dir="t"/>
          </a:scene3d>
          <a:sp3d extrusionH="430200" prstMaterial="legacyMatte">
            <a:bevelT w="13500" h="13500" prst="angle"/>
            <a:bevelB w="13500" h="13500" prst="angle"/>
            <a:extrusionClr>
              <a:schemeClr val="folHlink"/>
            </a:extrusionClr>
          </a:sp3d>
        </p:spPr>
        <p:txBody>
          <a:bodyPr wrap="none" anchor="ctr">
            <a:flatTx/>
          </a:bodyPr>
          <a:lstStyle/>
          <a:p>
            <a:pPr algn="ctr" fontAlgn="base">
              <a:spcBef>
                <a:spcPct val="0"/>
              </a:spcBef>
              <a:spcAft>
                <a:spcPct val="0"/>
              </a:spcAft>
            </a:pPr>
            <a:r>
              <a:rPr lang="tr-TR" sz="1400" dirty="0" smtClean="0">
                <a:solidFill>
                  <a:srgbClr val="FFFFFF"/>
                </a:solidFill>
                <a:latin typeface="Times New Roman" pitchFamily="18" charset="0"/>
                <a:cs typeface="Times New Roman" pitchFamily="18" charset="0"/>
              </a:rPr>
              <a:t>İHALE ONAY</a:t>
            </a:r>
          </a:p>
          <a:p>
            <a:pPr algn="ctr" fontAlgn="base">
              <a:spcBef>
                <a:spcPct val="0"/>
              </a:spcBef>
              <a:spcAft>
                <a:spcPct val="0"/>
              </a:spcAft>
            </a:pPr>
            <a:r>
              <a:rPr lang="tr-TR" sz="1400" dirty="0" smtClean="0">
                <a:solidFill>
                  <a:srgbClr val="FFFFFF"/>
                </a:solidFill>
                <a:latin typeface="Times New Roman" pitchFamily="18" charset="0"/>
                <a:cs typeface="Times New Roman" pitchFamily="18" charset="0"/>
              </a:rPr>
              <a:t>BELGESİ</a:t>
            </a:r>
          </a:p>
        </p:txBody>
      </p:sp>
      <p:sp>
        <p:nvSpPr>
          <p:cNvPr id="266246" name="AutoShape 6"/>
          <p:cNvSpPr>
            <a:spLocks noChangeArrowheads="1"/>
          </p:cNvSpPr>
          <p:nvPr/>
        </p:nvSpPr>
        <p:spPr bwMode="auto">
          <a:xfrm>
            <a:off x="1331913" y="3716340"/>
            <a:ext cx="1655762" cy="865187"/>
          </a:xfrm>
          <a:prstGeom prst="roundRect">
            <a:avLst>
              <a:gd name="adj" fmla="val 16667"/>
            </a:avLst>
          </a:prstGeom>
          <a:solidFill>
            <a:schemeClr val="folHlink"/>
          </a:solidFill>
          <a:ln w="9525">
            <a:round/>
            <a:headEnd/>
            <a:tailEnd/>
          </a:ln>
          <a:scene3d>
            <a:camera prst="legacyObliqueTopLeft"/>
            <a:lightRig rig="legacyFlat3" dir="t"/>
          </a:scene3d>
          <a:sp3d extrusionH="430200" prstMaterial="legacyMatte">
            <a:bevelT w="13500" h="13500" prst="angle"/>
            <a:bevelB w="13500" h="13500" prst="angle"/>
            <a:extrusionClr>
              <a:schemeClr val="folHlink"/>
            </a:extrusionClr>
          </a:sp3d>
        </p:spPr>
        <p:txBody>
          <a:bodyPr wrap="none" anchor="ctr">
            <a:flatTx/>
          </a:bodyPr>
          <a:lstStyle/>
          <a:p>
            <a:pPr algn="ctr" fontAlgn="base">
              <a:spcBef>
                <a:spcPct val="0"/>
              </a:spcBef>
              <a:spcAft>
                <a:spcPct val="0"/>
              </a:spcAft>
            </a:pPr>
            <a:r>
              <a:rPr lang="tr-TR" sz="1400" dirty="0" smtClean="0">
                <a:solidFill>
                  <a:srgbClr val="FFFFFF"/>
                </a:solidFill>
                <a:latin typeface="Times New Roman" pitchFamily="18" charset="0"/>
                <a:cs typeface="Times New Roman" pitchFamily="18" charset="0"/>
              </a:rPr>
              <a:t>ONAY BELGESİ</a:t>
            </a:r>
          </a:p>
        </p:txBody>
      </p:sp>
      <p:sp>
        <p:nvSpPr>
          <p:cNvPr id="266247" name="AutoShape 7"/>
          <p:cNvSpPr>
            <a:spLocks noChangeArrowheads="1"/>
          </p:cNvSpPr>
          <p:nvPr/>
        </p:nvSpPr>
        <p:spPr bwMode="auto">
          <a:xfrm>
            <a:off x="1331914" y="5516565"/>
            <a:ext cx="1727200" cy="865187"/>
          </a:xfrm>
          <a:prstGeom prst="roundRect">
            <a:avLst>
              <a:gd name="adj" fmla="val 16667"/>
            </a:avLst>
          </a:prstGeom>
          <a:solidFill>
            <a:schemeClr val="folHlink"/>
          </a:solidFill>
          <a:ln w="9525">
            <a:round/>
            <a:headEnd/>
            <a:tailEnd/>
          </a:ln>
          <a:scene3d>
            <a:camera prst="legacyObliqueTopLeft"/>
            <a:lightRig rig="legacyFlat3" dir="t"/>
          </a:scene3d>
          <a:sp3d extrusionH="430200" prstMaterial="legacyMatte">
            <a:bevelT w="13500" h="13500" prst="angle"/>
            <a:bevelB w="13500" h="13500" prst="angle"/>
            <a:extrusionClr>
              <a:schemeClr val="folHlink"/>
            </a:extrusionClr>
          </a:sp3d>
        </p:spPr>
        <p:txBody>
          <a:bodyPr wrap="none" anchor="ctr">
            <a:flatTx/>
          </a:bodyPr>
          <a:lstStyle/>
          <a:p>
            <a:pPr algn="ctr" fontAlgn="base">
              <a:spcBef>
                <a:spcPct val="0"/>
              </a:spcBef>
              <a:spcAft>
                <a:spcPct val="0"/>
              </a:spcAft>
            </a:pPr>
            <a:r>
              <a:rPr lang="tr-TR" sz="1400" dirty="0" smtClean="0">
                <a:solidFill>
                  <a:srgbClr val="FFFFFF"/>
                </a:solidFill>
                <a:latin typeface="Times New Roman" pitchFamily="18" charset="0"/>
                <a:cs typeface="Times New Roman" pitchFamily="18" charset="0"/>
              </a:rPr>
              <a:t>HARCAMA</a:t>
            </a:r>
          </a:p>
          <a:p>
            <a:pPr algn="ctr" fontAlgn="base">
              <a:spcBef>
                <a:spcPct val="0"/>
              </a:spcBef>
              <a:spcAft>
                <a:spcPct val="0"/>
              </a:spcAft>
            </a:pPr>
            <a:r>
              <a:rPr lang="tr-TR" sz="1400" dirty="0" smtClean="0">
                <a:solidFill>
                  <a:srgbClr val="FFFFFF"/>
                </a:solidFill>
                <a:latin typeface="Times New Roman" pitchFamily="18" charset="0"/>
                <a:cs typeface="Times New Roman" pitchFamily="18" charset="0"/>
              </a:rPr>
              <a:t>TALİMATI</a:t>
            </a:r>
          </a:p>
        </p:txBody>
      </p:sp>
      <p:sp>
        <p:nvSpPr>
          <p:cNvPr id="266248" name="AutoShape 8"/>
          <p:cNvSpPr>
            <a:spLocks noChangeArrowheads="1"/>
          </p:cNvSpPr>
          <p:nvPr/>
        </p:nvSpPr>
        <p:spPr bwMode="auto">
          <a:xfrm>
            <a:off x="468313" y="2349502"/>
            <a:ext cx="647700" cy="144463"/>
          </a:xfrm>
          <a:prstGeom prst="rightArrow">
            <a:avLst>
              <a:gd name="adj1" fmla="val 50000"/>
              <a:gd name="adj2" fmla="val 112088"/>
            </a:avLst>
          </a:prstGeom>
          <a:solidFill>
            <a:srgbClr val="00CCFF"/>
          </a:solidFill>
          <a:ln w="12700" cap="sq">
            <a:solidFill>
              <a:srgbClr val="00CCFF"/>
            </a:solidFill>
            <a:miter lim="800000"/>
            <a:headEnd type="none" w="sm" len="sm"/>
            <a:tailEnd type="none" w="sm" len="sm"/>
          </a:ln>
        </p:spPr>
        <p:txBody>
          <a:bodyPr wrap="none" anchor="ctr"/>
          <a:lstStyle/>
          <a:p>
            <a:pPr fontAlgn="base">
              <a:spcBef>
                <a:spcPct val="0"/>
              </a:spcBef>
              <a:spcAft>
                <a:spcPct val="0"/>
              </a:spcAft>
            </a:pPr>
            <a:endParaRPr lang="tr-TR" dirty="0" smtClean="0">
              <a:solidFill>
                <a:srgbClr val="000000"/>
              </a:solidFill>
            </a:endParaRPr>
          </a:p>
        </p:txBody>
      </p:sp>
      <p:sp>
        <p:nvSpPr>
          <p:cNvPr id="266249" name="AutoShape 9"/>
          <p:cNvSpPr>
            <a:spLocks noChangeArrowheads="1"/>
          </p:cNvSpPr>
          <p:nvPr/>
        </p:nvSpPr>
        <p:spPr bwMode="auto">
          <a:xfrm>
            <a:off x="468313" y="3933825"/>
            <a:ext cx="647700" cy="144463"/>
          </a:xfrm>
          <a:prstGeom prst="rightArrow">
            <a:avLst>
              <a:gd name="adj1" fmla="val 50000"/>
              <a:gd name="adj2" fmla="val 112088"/>
            </a:avLst>
          </a:prstGeom>
          <a:solidFill>
            <a:srgbClr val="00CCFF"/>
          </a:solidFill>
          <a:ln w="12700" cap="sq">
            <a:solidFill>
              <a:srgbClr val="00CCFF"/>
            </a:solidFill>
            <a:miter lim="800000"/>
            <a:headEnd type="none" w="sm" len="sm"/>
            <a:tailEnd type="none" w="sm" len="sm"/>
          </a:ln>
        </p:spPr>
        <p:txBody>
          <a:bodyPr wrap="none" anchor="ctr"/>
          <a:lstStyle/>
          <a:p>
            <a:pPr fontAlgn="base">
              <a:spcBef>
                <a:spcPct val="0"/>
              </a:spcBef>
              <a:spcAft>
                <a:spcPct val="0"/>
              </a:spcAft>
            </a:pPr>
            <a:endParaRPr lang="tr-TR" dirty="0" smtClean="0">
              <a:solidFill>
                <a:srgbClr val="000000"/>
              </a:solidFill>
            </a:endParaRPr>
          </a:p>
        </p:txBody>
      </p:sp>
      <p:sp>
        <p:nvSpPr>
          <p:cNvPr id="266250" name="AutoShape 10"/>
          <p:cNvSpPr>
            <a:spLocks noChangeArrowheads="1"/>
          </p:cNvSpPr>
          <p:nvPr/>
        </p:nvSpPr>
        <p:spPr bwMode="auto">
          <a:xfrm>
            <a:off x="468313" y="5734052"/>
            <a:ext cx="647700" cy="144463"/>
          </a:xfrm>
          <a:prstGeom prst="rightArrow">
            <a:avLst>
              <a:gd name="adj1" fmla="val 50000"/>
              <a:gd name="adj2" fmla="val 112088"/>
            </a:avLst>
          </a:prstGeom>
          <a:solidFill>
            <a:srgbClr val="00CCFF"/>
          </a:solidFill>
          <a:ln w="12700" cap="sq">
            <a:solidFill>
              <a:srgbClr val="00CCFF"/>
            </a:solidFill>
            <a:miter lim="800000"/>
            <a:headEnd type="none" w="sm" len="sm"/>
            <a:tailEnd type="none" w="sm" len="sm"/>
          </a:ln>
        </p:spPr>
        <p:txBody>
          <a:bodyPr wrap="none" anchor="ctr"/>
          <a:lstStyle/>
          <a:p>
            <a:pPr fontAlgn="base">
              <a:spcBef>
                <a:spcPct val="0"/>
              </a:spcBef>
              <a:spcAft>
                <a:spcPct val="0"/>
              </a:spcAft>
            </a:pPr>
            <a:endParaRPr lang="tr-TR" dirty="0" smtClean="0">
              <a:solidFill>
                <a:srgbClr val="000000"/>
              </a:solidFill>
            </a:endParaRPr>
          </a:p>
        </p:txBody>
      </p:sp>
      <p:sp>
        <p:nvSpPr>
          <p:cNvPr id="266251" name="AutoShape 11"/>
          <p:cNvSpPr>
            <a:spLocks noChangeArrowheads="1"/>
          </p:cNvSpPr>
          <p:nvPr/>
        </p:nvSpPr>
        <p:spPr bwMode="auto">
          <a:xfrm>
            <a:off x="3851275" y="1989138"/>
            <a:ext cx="5113338" cy="1079500"/>
          </a:xfrm>
          <a:prstGeom prst="roundRect">
            <a:avLst>
              <a:gd name="adj" fmla="val 16667"/>
            </a:avLst>
          </a:prstGeom>
          <a:solidFill>
            <a:srgbClr val="00CCFF"/>
          </a:solidFill>
          <a:ln w="9525">
            <a:round/>
            <a:headEnd/>
            <a:tailEnd/>
          </a:ln>
          <a:scene3d>
            <a:camera prst="legacyObliqueTopLeft"/>
            <a:lightRig rig="legacyFlat3" dir="t"/>
          </a:scene3d>
          <a:sp3d extrusionH="430200" prstMaterial="legacyMatte">
            <a:bevelT w="13500" h="13500" prst="angle"/>
            <a:bevelB w="13500" h="13500" prst="angle"/>
            <a:extrusionClr>
              <a:srgbClr val="00CCFF"/>
            </a:extrusionClr>
          </a:sp3d>
        </p:spPr>
        <p:txBody>
          <a:bodyPr wrap="none" anchor="ctr">
            <a:flatTx/>
          </a:bodyPr>
          <a:lstStyle/>
          <a:p>
            <a:pPr algn="just" fontAlgn="base">
              <a:spcBef>
                <a:spcPct val="0"/>
              </a:spcBef>
              <a:spcAft>
                <a:spcPct val="0"/>
              </a:spcAft>
            </a:pPr>
            <a:r>
              <a:rPr lang="tr-TR" sz="1400" dirty="0" smtClean="0">
                <a:solidFill>
                  <a:srgbClr val="FFFFFF"/>
                </a:solidFill>
                <a:latin typeface="Times New Roman" pitchFamily="18" charset="0"/>
                <a:cs typeface="Times New Roman" pitchFamily="18" charset="0"/>
              </a:rPr>
              <a:t>Kamu ihale mevzuatı gereğince ihale usulleri uygulanmak </a:t>
            </a:r>
          </a:p>
          <a:p>
            <a:pPr algn="just" fontAlgn="base">
              <a:spcBef>
                <a:spcPct val="0"/>
              </a:spcBef>
              <a:spcAft>
                <a:spcPct val="0"/>
              </a:spcAft>
            </a:pPr>
            <a:r>
              <a:rPr lang="tr-TR" sz="1400" dirty="0" smtClean="0">
                <a:solidFill>
                  <a:srgbClr val="FFFFFF"/>
                </a:solidFill>
                <a:latin typeface="Times New Roman" pitchFamily="18" charset="0"/>
                <a:cs typeface="Times New Roman" pitchFamily="18" charset="0"/>
              </a:rPr>
              <a:t>Suretiyle yapılacak mal ve hizmet alımları ile yapım işlerinde</a:t>
            </a:r>
          </a:p>
          <a:p>
            <a:pPr algn="just" fontAlgn="base">
              <a:spcBef>
                <a:spcPct val="0"/>
              </a:spcBef>
              <a:spcAft>
                <a:spcPct val="0"/>
              </a:spcAft>
            </a:pPr>
            <a:r>
              <a:rPr lang="tr-TR" sz="1400" dirty="0" smtClean="0">
                <a:solidFill>
                  <a:srgbClr val="FFFFFF"/>
                </a:solidFill>
                <a:latin typeface="Times New Roman" pitchFamily="18" charset="0"/>
                <a:cs typeface="Times New Roman" pitchFamily="18" charset="0"/>
              </a:rPr>
              <a:t> ilgili uygulama yönetmeliklerinin ekinde standart form olarak </a:t>
            </a:r>
          </a:p>
          <a:p>
            <a:pPr algn="just" fontAlgn="base">
              <a:spcBef>
                <a:spcPct val="0"/>
              </a:spcBef>
              <a:spcAft>
                <a:spcPct val="0"/>
              </a:spcAft>
            </a:pPr>
            <a:r>
              <a:rPr lang="tr-TR" sz="1400" dirty="0" smtClean="0">
                <a:solidFill>
                  <a:srgbClr val="FFFFFF"/>
                </a:solidFill>
                <a:latin typeface="Times New Roman" pitchFamily="18" charset="0"/>
                <a:cs typeface="Times New Roman" pitchFamily="18" charset="0"/>
              </a:rPr>
              <a:t>belirlenen  ihale onay belgesidir. </a:t>
            </a:r>
          </a:p>
        </p:txBody>
      </p:sp>
      <p:sp>
        <p:nvSpPr>
          <p:cNvPr id="266252" name="AutoShape 12"/>
          <p:cNvSpPr>
            <a:spLocks noChangeArrowheads="1"/>
          </p:cNvSpPr>
          <p:nvPr/>
        </p:nvSpPr>
        <p:spPr bwMode="auto">
          <a:xfrm>
            <a:off x="2989263" y="2422527"/>
            <a:ext cx="647700" cy="144463"/>
          </a:xfrm>
          <a:prstGeom prst="rightArrow">
            <a:avLst>
              <a:gd name="adj1" fmla="val 50000"/>
              <a:gd name="adj2" fmla="val 112088"/>
            </a:avLst>
          </a:prstGeom>
          <a:solidFill>
            <a:srgbClr val="00CCFF"/>
          </a:solidFill>
          <a:ln w="12700" cap="sq">
            <a:solidFill>
              <a:srgbClr val="00CCFF"/>
            </a:solidFill>
            <a:miter lim="800000"/>
            <a:headEnd type="none" w="sm" len="sm"/>
            <a:tailEnd type="none" w="sm" len="sm"/>
          </a:ln>
        </p:spPr>
        <p:txBody>
          <a:bodyPr wrap="none" anchor="ctr"/>
          <a:lstStyle/>
          <a:p>
            <a:pPr fontAlgn="base">
              <a:spcBef>
                <a:spcPct val="0"/>
              </a:spcBef>
              <a:spcAft>
                <a:spcPct val="0"/>
              </a:spcAft>
            </a:pPr>
            <a:endParaRPr lang="tr-TR" dirty="0" smtClean="0">
              <a:solidFill>
                <a:srgbClr val="000000"/>
              </a:solidFill>
            </a:endParaRPr>
          </a:p>
        </p:txBody>
      </p:sp>
      <p:sp>
        <p:nvSpPr>
          <p:cNvPr id="266253" name="AutoShape 13"/>
          <p:cNvSpPr>
            <a:spLocks noChangeArrowheads="1"/>
          </p:cNvSpPr>
          <p:nvPr/>
        </p:nvSpPr>
        <p:spPr bwMode="auto">
          <a:xfrm>
            <a:off x="3924301" y="3716338"/>
            <a:ext cx="5040313" cy="1008062"/>
          </a:xfrm>
          <a:prstGeom prst="roundRect">
            <a:avLst>
              <a:gd name="adj" fmla="val 16667"/>
            </a:avLst>
          </a:prstGeom>
          <a:solidFill>
            <a:srgbClr val="00CCFF"/>
          </a:solidFill>
          <a:ln w="9525">
            <a:round/>
            <a:headEnd/>
            <a:tailEnd/>
          </a:ln>
          <a:scene3d>
            <a:camera prst="legacyObliqueTopLeft"/>
            <a:lightRig rig="legacyFlat3" dir="t"/>
          </a:scene3d>
          <a:sp3d extrusionH="430200" prstMaterial="legacyMatte">
            <a:bevelT w="13500" h="13500" prst="angle"/>
            <a:bevelB w="13500" h="13500" prst="angle"/>
            <a:extrusionClr>
              <a:srgbClr val="00CCFF"/>
            </a:extrusionClr>
          </a:sp3d>
        </p:spPr>
        <p:txBody>
          <a:bodyPr wrap="none" anchor="ctr">
            <a:flatTx/>
          </a:bodyPr>
          <a:lstStyle/>
          <a:p>
            <a:pPr algn="just" fontAlgn="base">
              <a:spcBef>
                <a:spcPct val="0"/>
              </a:spcBef>
              <a:spcAft>
                <a:spcPct val="0"/>
              </a:spcAft>
            </a:pPr>
            <a:r>
              <a:rPr lang="tr-TR" sz="1400" dirty="0" smtClean="0">
                <a:solidFill>
                  <a:srgbClr val="FFFFFF"/>
                </a:solidFill>
                <a:latin typeface="Times New Roman" pitchFamily="18" charset="0"/>
                <a:cs typeface="Times New Roman" pitchFamily="18" charset="0"/>
              </a:rPr>
              <a:t>Kamu ihale mevzuatı gereğince doğrudan temin usulüyle </a:t>
            </a:r>
          </a:p>
          <a:p>
            <a:pPr algn="just" fontAlgn="base">
              <a:spcBef>
                <a:spcPct val="0"/>
              </a:spcBef>
              <a:spcAft>
                <a:spcPct val="0"/>
              </a:spcAft>
            </a:pPr>
            <a:r>
              <a:rPr lang="tr-TR" sz="1400" dirty="0" smtClean="0">
                <a:solidFill>
                  <a:srgbClr val="FFFFFF"/>
                </a:solidFill>
                <a:latin typeface="Times New Roman" pitchFamily="18" charset="0"/>
                <a:cs typeface="Times New Roman" pitchFamily="18" charset="0"/>
              </a:rPr>
              <a:t>Yapılacak veya 4734 sayılı Kamu İhale Kanununun </a:t>
            </a:r>
            <a:r>
              <a:rPr lang="tr-TR" sz="1400" dirty="0" smtClean="0">
                <a:solidFill>
                  <a:srgbClr val="000000"/>
                </a:solidFill>
                <a:latin typeface="Times New Roman" pitchFamily="18" charset="0"/>
                <a:cs typeface="Times New Roman" pitchFamily="18" charset="0"/>
              </a:rPr>
              <a:t>3 üncü </a:t>
            </a:r>
          </a:p>
          <a:p>
            <a:pPr algn="just" fontAlgn="base">
              <a:spcBef>
                <a:spcPct val="0"/>
              </a:spcBef>
              <a:spcAft>
                <a:spcPct val="0"/>
              </a:spcAft>
            </a:pPr>
            <a:r>
              <a:rPr lang="tr-TR" sz="1400" dirty="0" smtClean="0">
                <a:solidFill>
                  <a:srgbClr val="000000"/>
                </a:solidFill>
                <a:latin typeface="Times New Roman" pitchFamily="18" charset="0"/>
                <a:cs typeface="Times New Roman" pitchFamily="18" charset="0"/>
              </a:rPr>
              <a:t>Maddesinde</a:t>
            </a:r>
            <a:r>
              <a:rPr lang="tr-TR" sz="1400" dirty="0" smtClean="0">
                <a:solidFill>
                  <a:srgbClr val="FFFFFF"/>
                </a:solidFill>
                <a:latin typeface="Times New Roman" pitchFamily="18" charset="0"/>
                <a:cs typeface="Times New Roman" pitchFamily="18" charset="0"/>
              </a:rPr>
              <a:t> bu Kanuna tabi olmadığı belirtilen işlerde </a:t>
            </a:r>
          </a:p>
          <a:p>
            <a:pPr algn="just" fontAlgn="base">
              <a:spcBef>
                <a:spcPct val="0"/>
              </a:spcBef>
              <a:spcAft>
                <a:spcPct val="0"/>
              </a:spcAft>
            </a:pPr>
            <a:r>
              <a:rPr lang="tr-TR" sz="1400" dirty="0" smtClean="0">
                <a:solidFill>
                  <a:srgbClr val="FFFFFF"/>
                </a:solidFill>
                <a:latin typeface="Times New Roman" pitchFamily="18" charset="0"/>
                <a:cs typeface="Times New Roman" pitchFamily="18" charset="0"/>
              </a:rPr>
              <a:t>onay belgesidir.</a:t>
            </a:r>
          </a:p>
        </p:txBody>
      </p:sp>
      <p:sp>
        <p:nvSpPr>
          <p:cNvPr id="266254" name="AutoShape 14"/>
          <p:cNvSpPr>
            <a:spLocks noChangeArrowheads="1"/>
          </p:cNvSpPr>
          <p:nvPr/>
        </p:nvSpPr>
        <p:spPr bwMode="auto">
          <a:xfrm>
            <a:off x="3924301" y="5445127"/>
            <a:ext cx="5040313" cy="1152525"/>
          </a:xfrm>
          <a:prstGeom prst="roundRect">
            <a:avLst>
              <a:gd name="adj" fmla="val 16667"/>
            </a:avLst>
          </a:prstGeom>
          <a:solidFill>
            <a:srgbClr val="00CCFF"/>
          </a:solidFill>
          <a:ln w="9525">
            <a:round/>
            <a:headEnd/>
            <a:tailEnd/>
          </a:ln>
          <a:scene3d>
            <a:camera prst="legacyObliqueTopLeft"/>
            <a:lightRig rig="legacyFlat3" dir="t"/>
          </a:scene3d>
          <a:sp3d extrusionH="430200" prstMaterial="legacyMatte">
            <a:bevelT w="13500" h="13500" prst="angle"/>
            <a:bevelB w="13500" h="13500" prst="angle"/>
            <a:extrusionClr>
              <a:srgbClr val="00CCFF"/>
            </a:extrusionClr>
          </a:sp3d>
        </p:spPr>
        <p:txBody>
          <a:bodyPr wrap="none" anchor="ctr">
            <a:flatTx/>
          </a:bodyPr>
          <a:lstStyle/>
          <a:p>
            <a:pPr algn="just" fontAlgn="base">
              <a:spcBef>
                <a:spcPct val="0"/>
              </a:spcBef>
              <a:spcAft>
                <a:spcPct val="0"/>
              </a:spcAft>
            </a:pPr>
            <a:r>
              <a:rPr lang="tr-TR" sz="1400" dirty="0" smtClean="0">
                <a:solidFill>
                  <a:srgbClr val="FFFFFF"/>
                </a:solidFill>
                <a:latin typeface="Times New Roman" pitchFamily="18" charset="0"/>
                <a:cs typeface="Times New Roman" pitchFamily="18" charset="0"/>
              </a:rPr>
              <a:t>İlgili mevzuata göre ödenmesi gereken</a:t>
            </a:r>
            <a:r>
              <a:rPr lang="tr-TR" sz="1400" dirty="0" smtClean="0">
                <a:solidFill>
                  <a:srgbClr val="000000"/>
                </a:solidFill>
                <a:latin typeface="Times New Roman" pitchFamily="18" charset="0"/>
                <a:cs typeface="Times New Roman" pitchFamily="18" charset="0"/>
              </a:rPr>
              <a:t> geçici görev yolluğu,</a:t>
            </a:r>
          </a:p>
          <a:p>
            <a:pPr algn="just" fontAlgn="base">
              <a:spcBef>
                <a:spcPct val="0"/>
              </a:spcBef>
              <a:spcAft>
                <a:spcPct val="0"/>
              </a:spcAft>
            </a:pPr>
            <a:r>
              <a:rPr lang="tr-TR" sz="1400" dirty="0" smtClean="0">
                <a:solidFill>
                  <a:srgbClr val="000000"/>
                </a:solidFill>
                <a:latin typeface="Times New Roman" pitchFamily="18" charset="0"/>
                <a:cs typeface="Times New Roman" pitchFamily="18" charset="0"/>
              </a:rPr>
              <a:t>görevden uzaklaştırılmış olanların açıkta kaldıkları sürelere ait</a:t>
            </a:r>
          </a:p>
          <a:p>
            <a:pPr algn="just" fontAlgn="base">
              <a:spcBef>
                <a:spcPct val="0"/>
              </a:spcBef>
              <a:spcAft>
                <a:spcPct val="0"/>
              </a:spcAft>
            </a:pPr>
            <a:r>
              <a:rPr lang="tr-TR" sz="1400" dirty="0" smtClean="0">
                <a:solidFill>
                  <a:srgbClr val="000000"/>
                </a:solidFill>
                <a:latin typeface="Times New Roman" pitchFamily="18" charset="0"/>
                <a:cs typeface="Times New Roman" pitchFamily="18" charset="0"/>
              </a:rPr>
              <a:t>aylıkları, kıdem tazminatı, huzur ücreti, konferans ücreti,</a:t>
            </a:r>
          </a:p>
          <a:p>
            <a:pPr algn="just" fontAlgn="base">
              <a:spcBef>
                <a:spcPct val="0"/>
              </a:spcBef>
              <a:spcAft>
                <a:spcPct val="0"/>
              </a:spcAft>
            </a:pPr>
            <a:r>
              <a:rPr lang="tr-TR" sz="1400" dirty="0" smtClean="0">
                <a:solidFill>
                  <a:srgbClr val="000000"/>
                </a:solidFill>
                <a:latin typeface="Times New Roman" pitchFamily="18" charset="0"/>
                <a:cs typeface="Times New Roman" pitchFamily="18" charset="0"/>
              </a:rPr>
              <a:t>ikramiye ve teşvik primleri ve benzeri ödemelerde </a:t>
            </a:r>
            <a:r>
              <a:rPr lang="tr-TR" sz="1400" dirty="0" smtClean="0">
                <a:solidFill>
                  <a:srgbClr val="FFFFFF"/>
                </a:solidFill>
                <a:latin typeface="Times New Roman" pitchFamily="18" charset="0"/>
                <a:cs typeface="Times New Roman" pitchFamily="18" charset="0"/>
              </a:rPr>
              <a:t>ise</a:t>
            </a:r>
          </a:p>
          <a:p>
            <a:pPr algn="just" fontAlgn="base">
              <a:spcBef>
                <a:spcPct val="0"/>
              </a:spcBef>
              <a:spcAft>
                <a:spcPct val="0"/>
              </a:spcAft>
            </a:pPr>
            <a:r>
              <a:rPr lang="tr-TR" sz="1400" dirty="0" smtClean="0">
                <a:solidFill>
                  <a:srgbClr val="FFFFFF"/>
                </a:solidFill>
                <a:latin typeface="Times New Roman" pitchFamily="18" charset="0"/>
                <a:cs typeface="Times New Roman" pitchFamily="18" charset="0"/>
              </a:rPr>
              <a:t>harcama talimatı düzenlenir</a:t>
            </a:r>
            <a:r>
              <a:rPr lang="tr-TR" sz="1400" dirty="0" smtClean="0">
                <a:solidFill>
                  <a:srgbClr val="FFFFFF"/>
                </a:solidFill>
              </a:rPr>
              <a:t>.</a:t>
            </a:r>
          </a:p>
        </p:txBody>
      </p:sp>
      <p:sp>
        <p:nvSpPr>
          <p:cNvPr id="266255" name="AutoShape 15"/>
          <p:cNvSpPr>
            <a:spLocks noChangeArrowheads="1"/>
          </p:cNvSpPr>
          <p:nvPr/>
        </p:nvSpPr>
        <p:spPr bwMode="auto">
          <a:xfrm>
            <a:off x="2989263" y="4076702"/>
            <a:ext cx="647700" cy="144463"/>
          </a:xfrm>
          <a:prstGeom prst="rightArrow">
            <a:avLst>
              <a:gd name="adj1" fmla="val 50000"/>
              <a:gd name="adj2" fmla="val 112088"/>
            </a:avLst>
          </a:prstGeom>
          <a:solidFill>
            <a:srgbClr val="00CCFF"/>
          </a:solidFill>
          <a:ln w="12700" cap="sq">
            <a:solidFill>
              <a:srgbClr val="00CCFF"/>
            </a:solidFill>
            <a:miter lim="800000"/>
            <a:headEnd type="none" w="sm" len="sm"/>
            <a:tailEnd type="none" w="sm" len="sm"/>
          </a:ln>
        </p:spPr>
        <p:txBody>
          <a:bodyPr wrap="none" anchor="ctr"/>
          <a:lstStyle/>
          <a:p>
            <a:pPr fontAlgn="base">
              <a:spcBef>
                <a:spcPct val="0"/>
              </a:spcBef>
              <a:spcAft>
                <a:spcPct val="0"/>
              </a:spcAft>
            </a:pPr>
            <a:endParaRPr lang="tr-TR" dirty="0" smtClean="0">
              <a:solidFill>
                <a:srgbClr val="000000"/>
              </a:solidFill>
            </a:endParaRPr>
          </a:p>
        </p:txBody>
      </p:sp>
      <p:sp>
        <p:nvSpPr>
          <p:cNvPr id="266256" name="AutoShape 16"/>
          <p:cNvSpPr>
            <a:spLocks noChangeArrowheads="1"/>
          </p:cNvSpPr>
          <p:nvPr/>
        </p:nvSpPr>
        <p:spPr bwMode="auto">
          <a:xfrm>
            <a:off x="3060700" y="5876927"/>
            <a:ext cx="647700" cy="144463"/>
          </a:xfrm>
          <a:prstGeom prst="rightArrow">
            <a:avLst>
              <a:gd name="adj1" fmla="val 50000"/>
              <a:gd name="adj2" fmla="val 112088"/>
            </a:avLst>
          </a:prstGeom>
          <a:solidFill>
            <a:srgbClr val="00CCFF"/>
          </a:solidFill>
          <a:ln w="12700" cap="sq">
            <a:solidFill>
              <a:srgbClr val="00CCFF"/>
            </a:solidFill>
            <a:miter lim="800000"/>
            <a:headEnd type="none" w="sm" len="sm"/>
            <a:tailEnd type="none" w="sm" len="sm"/>
          </a:ln>
        </p:spPr>
        <p:txBody>
          <a:bodyPr wrap="none" anchor="ctr"/>
          <a:lstStyle/>
          <a:p>
            <a:pPr fontAlgn="base">
              <a:spcBef>
                <a:spcPct val="0"/>
              </a:spcBef>
              <a:spcAft>
                <a:spcPct val="0"/>
              </a:spcAft>
            </a:pPr>
            <a:endParaRPr lang="tr-TR" dirty="0" smtClean="0">
              <a:solidFill>
                <a:srgbClr val="000000"/>
              </a:solidFill>
            </a:endParaRPr>
          </a:p>
        </p:txBody>
      </p:sp>
    </p:spTree>
    <p:extLst>
      <p:ext uri="{BB962C8B-B14F-4D97-AF65-F5344CB8AC3E}">
        <p14:creationId xmlns:p14="http://schemas.microsoft.com/office/powerpoint/2010/main" val="35054398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66243"/>
                                        </p:tgtEl>
                                        <p:attrNameLst>
                                          <p:attrName>style.visibility</p:attrName>
                                        </p:attrNameLst>
                                      </p:cBhvr>
                                      <p:to>
                                        <p:strVal val="visible"/>
                                      </p:to>
                                    </p:set>
                                    <p:animEffect transition="in" filter="box(in)">
                                      <p:cBhvr>
                                        <p:cTn id="7" dur="500"/>
                                        <p:tgtEl>
                                          <p:spTgt spid="266243"/>
                                        </p:tgtEl>
                                      </p:cBhvr>
                                    </p:animEffect>
                                  </p:childTnLst>
                                </p:cTn>
                              </p:par>
                              <p:par>
                                <p:cTn id="8" presetID="4" presetClass="entr" presetSubtype="16" fill="hold" nodeType="withEffect">
                                  <p:stCondLst>
                                    <p:cond delay="0"/>
                                  </p:stCondLst>
                                  <p:childTnLst>
                                    <p:set>
                                      <p:cBhvr>
                                        <p:cTn id="9" dur="1" fill="hold">
                                          <p:stCondLst>
                                            <p:cond delay="0"/>
                                          </p:stCondLst>
                                        </p:cTn>
                                        <p:tgtEl>
                                          <p:spTgt spid="266244"/>
                                        </p:tgtEl>
                                        <p:attrNameLst>
                                          <p:attrName>style.visibility</p:attrName>
                                        </p:attrNameLst>
                                      </p:cBhvr>
                                      <p:to>
                                        <p:strVal val="visible"/>
                                      </p:to>
                                    </p:set>
                                    <p:animEffect transition="in" filter="box(in)">
                                      <p:cBhvr>
                                        <p:cTn id="10" dur="500"/>
                                        <p:tgtEl>
                                          <p:spTgt spid="26624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66245"/>
                                        </p:tgtEl>
                                        <p:attrNameLst>
                                          <p:attrName>style.visibility</p:attrName>
                                        </p:attrNameLst>
                                      </p:cBhvr>
                                      <p:to>
                                        <p:strVal val="visible"/>
                                      </p:to>
                                    </p:set>
                                    <p:animEffect transition="in" filter="box(in)">
                                      <p:cBhvr>
                                        <p:cTn id="13" dur="500"/>
                                        <p:tgtEl>
                                          <p:spTgt spid="26624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66246"/>
                                        </p:tgtEl>
                                        <p:attrNameLst>
                                          <p:attrName>style.visibility</p:attrName>
                                        </p:attrNameLst>
                                      </p:cBhvr>
                                      <p:to>
                                        <p:strVal val="visible"/>
                                      </p:to>
                                    </p:set>
                                    <p:animEffect transition="in" filter="box(in)">
                                      <p:cBhvr>
                                        <p:cTn id="16" dur="500"/>
                                        <p:tgtEl>
                                          <p:spTgt spid="266246"/>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66247"/>
                                        </p:tgtEl>
                                        <p:attrNameLst>
                                          <p:attrName>style.visibility</p:attrName>
                                        </p:attrNameLst>
                                      </p:cBhvr>
                                      <p:to>
                                        <p:strVal val="visible"/>
                                      </p:to>
                                    </p:set>
                                    <p:animEffect transition="in" filter="box(in)">
                                      <p:cBhvr>
                                        <p:cTn id="19" dur="500"/>
                                        <p:tgtEl>
                                          <p:spTgt spid="26624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66248"/>
                                        </p:tgtEl>
                                        <p:attrNameLst>
                                          <p:attrName>style.visibility</p:attrName>
                                        </p:attrNameLst>
                                      </p:cBhvr>
                                      <p:to>
                                        <p:strVal val="visible"/>
                                      </p:to>
                                    </p:set>
                                    <p:animEffect transition="in" filter="box(in)">
                                      <p:cBhvr>
                                        <p:cTn id="22" dur="500"/>
                                        <p:tgtEl>
                                          <p:spTgt spid="266248"/>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66249"/>
                                        </p:tgtEl>
                                        <p:attrNameLst>
                                          <p:attrName>style.visibility</p:attrName>
                                        </p:attrNameLst>
                                      </p:cBhvr>
                                      <p:to>
                                        <p:strVal val="visible"/>
                                      </p:to>
                                    </p:set>
                                    <p:animEffect transition="in" filter="box(in)">
                                      <p:cBhvr>
                                        <p:cTn id="25" dur="500"/>
                                        <p:tgtEl>
                                          <p:spTgt spid="26624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66250"/>
                                        </p:tgtEl>
                                        <p:attrNameLst>
                                          <p:attrName>style.visibility</p:attrName>
                                        </p:attrNameLst>
                                      </p:cBhvr>
                                      <p:to>
                                        <p:strVal val="visible"/>
                                      </p:to>
                                    </p:set>
                                    <p:animEffect transition="in" filter="box(in)">
                                      <p:cBhvr>
                                        <p:cTn id="28" dur="500"/>
                                        <p:tgtEl>
                                          <p:spTgt spid="266250"/>
                                        </p:tgtEl>
                                      </p:cBhvr>
                                    </p:animEffect>
                                  </p:childTnLst>
                                </p:cTn>
                              </p:par>
                            </p:childTnLst>
                          </p:cTn>
                        </p:par>
                        <p:par>
                          <p:cTn id="29" fill="hold" nodeType="afterGroup">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266252"/>
                                        </p:tgtEl>
                                        <p:attrNameLst>
                                          <p:attrName>style.visibility</p:attrName>
                                        </p:attrNameLst>
                                      </p:cBhvr>
                                      <p:to>
                                        <p:strVal val="visible"/>
                                      </p:to>
                                    </p:set>
                                    <p:anim calcmode="lin" valueType="num">
                                      <p:cBhvr additive="base">
                                        <p:cTn id="32" dur="500" fill="hold"/>
                                        <p:tgtEl>
                                          <p:spTgt spid="266252"/>
                                        </p:tgtEl>
                                        <p:attrNameLst>
                                          <p:attrName>ppt_x</p:attrName>
                                        </p:attrNameLst>
                                      </p:cBhvr>
                                      <p:tavLst>
                                        <p:tav tm="0">
                                          <p:val>
                                            <p:strVal val="#ppt_x"/>
                                          </p:val>
                                        </p:tav>
                                        <p:tav tm="100000">
                                          <p:val>
                                            <p:strVal val="#ppt_x"/>
                                          </p:val>
                                        </p:tav>
                                      </p:tavLst>
                                    </p:anim>
                                    <p:anim calcmode="lin" valueType="num">
                                      <p:cBhvr additive="base">
                                        <p:cTn id="33" dur="500" fill="hold"/>
                                        <p:tgtEl>
                                          <p:spTgt spid="266252"/>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66251"/>
                                        </p:tgtEl>
                                        <p:attrNameLst>
                                          <p:attrName>style.visibility</p:attrName>
                                        </p:attrNameLst>
                                      </p:cBhvr>
                                      <p:to>
                                        <p:strVal val="visible"/>
                                      </p:to>
                                    </p:set>
                                    <p:anim calcmode="lin" valueType="num">
                                      <p:cBhvr additive="base">
                                        <p:cTn id="36" dur="500" fill="hold"/>
                                        <p:tgtEl>
                                          <p:spTgt spid="266251"/>
                                        </p:tgtEl>
                                        <p:attrNameLst>
                                          <p:attrName>ppt_x</p:attrName>
                                        </p:attrNameLst>
                                      </p:cBhvr>
                                      <p:tavLst>
                                        <p:tav tm="0">
                                          <p:val>
                                            <p:strVal val="#ppt_x"/>
                                          </p:val>
                                        </p:tav>
                                        <p:tav tm="100000">
                                          <p:val>
                                            <p:strVal val="#ppt_x"/>
                                          </p:val>
                                        </p:tav>
                                      </p:tavLst>
                                    </p:anim>
                                    <p:anim calcmode="lin" valueType="num">
                                      <p:cBhvr additive="base">
                                        <p:cTn id="37" dur="500" fill="hold"/>
                                        <p:tgtEl>
                                          <p:spTgt spid="266251"/>
                                        </p:tgtEl>
                                        <p:attrNameLst>
                                          <p:attrName>ppt_y</p:attrName>
                                        </p:attrNameLst>
                                      </p:cBhvr>
                                      <p:tavLst>
                                        <p:tav tm="0">
                                          <p:val>
                                            <p:strVal val="1+#ppt_h/2"/>
                                          </p:val>
                                        </p:tav>
                                        <p:tav tm="100000">
                                          <p:val>
                                            <p:strVal val="#ppt_y"/>
                                          </p:val>
                                        </p:tav>
                                      </p:tavLst>
                                    </p:anim>
                                  </p:childTnLst>
                                </p:cTn>
                              </p:par>
                            </p:childTnLst>
                          </p:cTn>
                        </p:par>
                        <p:par>
                          <p:cTn id="38" fill="hold" nodeType="afterGroup">
                            <p:stCondLst>
                              <p:cond delay="1000"/>
                            </p:stCondLst>
                            <p:childTnLst>
                              <p:par>
                                <p:cTn id="39" presetID="2" presetClass="entr" presetSubtype="4" fill="hold" grpId="0" nodeType="afterEffect">
                                  <p:stCondLst>
                                    <p:cond delay="0"/>
                                  </p:stCondLst>
                                  <p:childTnLst>
                                    <p:set>
                                      <p:cBhvr>
                                        <p:cTn id="40" dur="1" fill="hold">
                                          <p:stCondLst>
                                            <p:cond delay="0"/>
                                          </p:stCondLst>
                                        </p:cTn>
                                        <p:tgtEl>
                                          <p:spTgt spid="266255"/>
                                        </p:tgtEl>
                                        <p:attrNameLst>
                                          <p:attrName>style.visibility</p:attrName>
                                        </p:attrNameLst>
                                      </p:cBhvr>
                                      <p:to>
                                        <p:strVal val="visible"/>
                                      </p:to>
                                    </p:set>
                                    <p:anim calcmode="lin" valueType="num">
                                      <p:cBhvr additive="base">
                                        <p:cTn id="41" dur="500" fill="hold"/>
                                        <p:tgtEl>
                                          <p:spTgt spid="266255"/>
                                        </p:tgtEl>
                                        <p:attrNameLst>
                                          <p:attrName>ppt_x</p:attrName>
                                        </p:attrNameLst>
                                      </p:cBhvr>
                                      <p:tavLst>
                                        <p:tav tm="0">
                                          <p:val>
                                            <p:strVal val="#ppt_x"/>
                                          </p:val>
                                        </p:tav>
                                        <p:tav tm="100000">
                                          <p:val>
                                            <p:strVal val="#ppt_x"/>
                                          </p:val>
                                        </p:tav>
                                      </p:tavLst>
                                    </p:anim>
                                    <p:anim calcmode="lin" valueType="num">
                                      <p:cBhvr additive="base">
                                        <p:cTn id="42" dur="500" fill="hold"/>
                                        <p:tgtEl>
                                          <p:spTgt spid="2662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66253"/>
                                        </p:tgtEl>
                                        <p:attrNameLst>
                                          <p:attrName>style.visibility</p:attrName>
                                        </p:attrNameLst>
                                      </p:cBhvr>
                                      <p:to>
                                        <p:strVal val="visible"/>
                                      </p:to>
                                    </p:set>
                                    <p:anim calcmode="lin" valueType="num">
                                      <p:cBhvr additive="base">
                                        <p:cTn id="45" dur="500" fill="hold"/>
                                        <p:tgtEl>
                                          <p:spTgt spid="266253"/>
                                        </p:tgtEl>
                                        <p:attrNameLst>
                                          <p:attrName>ppt_x</p:attrName>
                                        </p:attrNameLst>
                                      </p:cBhvr>
                                      <p:tavLst>
                                        <p:tav tm="0">
                                          <p:val>
                                            <p:strVal val="#ppt_x"/>
                                          </p:val>
                                        </p:tav>
                                        <p:tav tm="100000">
                                          <p:val>
                                            <p:strVal val="#ppt_x"/>
                                          </p:val>
                                        </p:tav>
                                      </p:tavLst>
                                    </p:anim>
                                    <p:anim calcmode="lin" valueType="num">
                                      <p:cBhvr additive="base">
                                        <p:cTn id="46" dur="500" fill="hold"/>
                                        <p:tgtEl>
                                          <p:spTgt spid="266253"/>
                                        </p:tgtEl>
                                        <p:attrNameLst>
                                          <p:attrName>ppt_y</p:attrName>
                                        </p:attrNameLst>
                                      </p:cBhvr>
                                      <p:tavLst>
                                        <p:tav tm="0">
                                          <p:val>
                                            <p:strVal val="1+#ppt_h/2"/>
                                          </p:val>
                                        </p:tav>
                                        <p:tav tm="100000">
                                          <p:val>
                                            <p:strVal val="#ppt_y"/>
                                          </p:val>
                                        </p:tav>
                                      </p:tavLst>
                                    </p:anim>
                                  </p:childTnLst>
                                </p:cTn>
                              </p:par>
                            </p:childTnLst>
                          </p:cTn>
                        </p:par>
                        <p:par>
                          <p:cTn id="47" fill="hold" nodeType="afterGroup">
                            <p:stCondLst>
                              <p:cond delay="1500"/>
                            </p:stCondLst>
                            <p:childTnLst>
                              <p:par>
                                <p:cTn id="48" presetID="2" presetClass="entr" presetSubtype="4" fill="hold" grpId="0" nodeType="afterEffect">
                                  <p:stCondLst>
                                    <p:cond delay="0"/>
                                  </p:stCondLst>
                                  <p:childTnLst>
                                    <p:set>
                                      <p:cBhvr>
                                        <p:cTn id="49" dur="1" fill="hold">
                                          <p:stCondLst>
                                            <p:cond delay="0"/>
                                          </p:stCondLst>
                                        </p:cTn>
                                        <p:tgtEl>
                                          <p:spTgt spid="266256"/>
                                        </p:tgtEl>
                                        <p:attrNameLst>
                                          <p:attrName>style.visibility</p:attrName>
                                        </p:attrNameLst>
                                      </p:cBhvr>
                                      <p:to>
                                        <p:strVal val="visible"/>
                                      </p:to>
                                    </p:set>
                                    <p:anim calcmode="lin" valueType="num">
                                      <p:cBhvr additive="base">
                                        <p:cTn id="50" dur="500" fill="hold"/>
                                        <p:tgtEl>
                                          <p:spTgt spid="266256"/>
                                        </p:tgtEl>
                                        <p:attrNameLst>
                                          <p:attrName>ppt_x</p:attrName>
                                        </p:attrNameLst>
                                      </p:cBhvr>
                                      <p:tavLst>
                                        <p:tav tm="0">
                                          <p:val>
                                            <p:strVal val="#ppt_x"/>
                                          </p:val>
                                        </p:tav>
                                        <p:tav tm="100000">
                                          <p:val>
                                            <p:strVal val="#ppt_x"/>
                                          </p:val>
                                        </p:tav>
                                      </p:tavLst>
                                    </p:anim>
                                    <p:anim calcmode="lin" valueType="num">
                                      <p:cBhvr additive="base">
                                        <p:cTn id="51" dur="500" fill="hold"/>
                                        <p:tgtEl>
                                          <p:spTgt spid="266256"/>
                                        </p:tgtEl>
                                        <p:attrNameLst>
                                          <p:attrName>ppt_y</p:attrName>
                                        </p:attrNameLst>
                                      </p:cBhvr>
                                      <p:tavLst>
                                        <p:tav tm="0">
                                          <p:val>
                                            <p:strVal val="1+#ppt_h/2"/>
                                          </p:val>
                                        </p:tav>
                                        <p:tav tm="100000">
                                          <p:val>
                                            <p:strVal val="#ppt_y"/>
                                          </p:val>
                                        </p:tav>
                                      </p:tavLst>
                                    </p:anim>
                                  </p:childTnLst>
                                </p:cTn>
                              </p:par>
                            </p:childTnLst>
                          </p:cTn>
                        </p:par>
                        <p:par>
                          <p:cTn id="52" fill="hold" nodeType="afterGroup">
                            <p:stCondLst>
                              <p:cond delay="2000"/>
                            </p:stCondLst>
                            <p:childTnLst>
                              <p:par>
                                <p:cTn id="53" presetID="2" presetClass="entr" presetSubtype="4" fill="hold" grpId="0" nodeType="afterEffect">
                                  <p:stCondLst>
                                    <p:cond delay="0"/>
                                  </p:stCondLst>
                                  <p:childTnLst>
                                    <p:set>
                                      <p:cBhvr>
                                        <p:cTn id="54" dur="1" fill="hold">
                                          <p:stCondLst>
                                            <p:cond delay="0"/>
                                          </p:stCondLst>
                                        </p:cTn>
                                        <p:tgtEl>
                                          <p:spTgt spid="266254"/>
                                        </p:tgtEl>
                                        <p:attrNameLst>
                                          <p:attrName>style.visibility</p:attrName>
                                        </p:attrNameLst>
                                      </p:cBhvr>
                                      <p:to>
                                        <p:strVal val="visible"/>
                                      </p:to>
                                    </p:set>
                                    <p:anim calcmode="lin" valueType="num">
                                      <p:cBhvr additive="base">
                                        <p:cTn id="55" dur="500" fill="hold"/>
                                        <p:tgtEl>
                                          <p:spTgt spid="266254"/>
                                        </p:tgtEl>
                                        <p:attrNameLst>
                                          <p:attrName>ppt_x</p:attrName>
                                        </p:attrNameLst>
                                      </p:cBhvr>
                                      <p:tavLst>
                                        <p:tav tm="0">
                                          <p:val>
                                            <p:strVal val="#ppt_x"/>
                                          </p:val>
                                        </p:tav>
                                        <p:tav tm="100000">
                                          <p:val>
                                            <p:strVal val="#ppt_x"/>
                                          </p:val>
                                        </p:tav>
                                      </p:tavLst>
                                    </p:anim>
                                    <p:anim calcmode="lin" valueType="num">
                                      <p:cBhvr additive="base">
                                        <p:cTn id="56" dur="500" fill="hold"/>
                                        <p:tgtEl>
                                          <p:spTgt spid="2662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3" grpId="0" animBg="1"/>
      <p:bldP spid="266245" grpId="0" animBg="1"/>
      <p:bldP spid="266246" grpId="0" animBg="1"/>
      <p:bldP spid="266247" grpId="0" animBg="1"/>
      <p:bldP spid="266248" grpId="0" animBg="1"/>
      <p:bldP spid="266249" grpId="0" animBg="1"/>
      <p:bldP spid="266250" grpId="0" animBg="1"/>
      <p:bldP spid="266251" grpId="0" animBg="1"/>
      <p:bldP spid="266252" grpId="0" animBg="1"/>
      <p:bldP spid="266253" grpId="0" animBg="1"/>
      <p:bldP spid="266254" grpId="0" animBg="1"/>
      <p:bldP spid="266255" grpId="0" animBg="1"/>
      <p:bldP spid="2662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2" name="1 Başlık"/>
          <p:cNvSpPr>
            <a:spLocks noGrp="1"/>
          </p:cNvSpPr>
          <p:nvPr>
            <p:ph type="title"/>
          </p:nvPr>
        </p:nvSpPr>
        <p:spPr>
          <a:xfrm>
            <a:off x="1631950" y="590552"/>
            <a:ext cx="5943600" cy="563563"/>
          </a:xfrm>
        </p:spPr>
        <p:txBody>
          <a:bodyPr/>
          <a:lstStyle/>
          <a:p>
            <a:r>
              <a:rPr lang="tr-TR" dirty="0" smtClean="0"/>
              <a:t>FATURA</a:t>
            </a:r>
          </a:p>
        </p:txBody>
      </p:sp>
      <p:sp>
        <p:nvSpPr>
          <p:cNvPr id="17411" name="2 İçerik Yer Tutucusu"/>
          <p:cNvSpPr>
            <a:spLocks noGrp="1"/>
          </p:cNvSpPr>
          <p:nvPr>
            <p:ph idx="1"/>
          </p:nvPr>
        </p:nvSpPr>
        <p:spPr>
          <a:xfrm>
            <a:off x="179389" y="1484015"/>
            <a:ext cx="8785225" cy="5113337"/>
          </a:xfrm>
        </p:spPr>
        <p:txBody>
          <a:bodyPr/>
          <a:lstStyle/>
          <a:p>
            <a:pPr marL="0" indent="0" algn="just" eaLnBrk="1" hangingPunct="1">
              <a:lnSpc>
                <a:spcPct val="90000"/>
              </a:lnSpc>
              <a:buClr>
                <a:schemeClr val="tx2"/>
              </a:buClr>
              <a:buNone/>
            </a:pPr>
            <a:r>
              <a:rPr lang="tr-TR" sz="2400" b="1" dirty="0">
                <a:solidFill>
                  <a:srgbClr val="FF0000"/>
                </a:solidFill>
                <a:latin typeface="Times New Roman" pitchFamily="18" charset="0"/>
                <a:cs typeface="Times New Roman" pitchFamily="18" charset="0"/>
              </a:rPr>
              <a:t>İş, mal veya hizmet alımlarında, işin, malın veya hizmetin özelliğine veya alımın yapıldığı yere göre düzenlenmesi gereken belgelerden</a:t>
            </a:r>
            <a:r>
              <a:rPr lang="tr-TR" sz="2400" dirty="0">
                <a:solidFill>
                  <a:srgbClr val="FF0000"/>
                </a:solidFill>
                <a:latin typeface="Times New Roman" pitchFamily="18" charset="0"/>
                <a:cs typeface="Times New Roman" pitchFamily="18" charset="0"/>
              </a:rPr>
              <a:t>;</a:t>
            </a:r>
          </a:p>
          <a:p>
            <a:pPr marL="0" indent="0" algn="just" eaLnBrk="1" hangingPunct="1">
              <a:lnSpc>
                <a:spcPct val="90000"/>
              </a:lnSpc>
              <a:buClr>
                <a:schemeClr val="accent1"/>
              </a:buClr>
              <a:buNone/>
            </a:pPr>
            <a:r>
              <a:rPr lang="tr-TR" sz="2400" dirty="0">
                <a:latin typeface="Times New Roman" pitchFamily="18" charset="0"/>
                <a:cs typeface="Times New Roman" pitchFamily="18" charset="0"/>
              </a:rPr>
              <a:t>Faturayı, (Malın Teslimi veya hizmetin yapımından itibaren 7 gün içinde düzenlenir V.U.K-231. md)</a:t>
            </a:r>
          </a:p>
          <a:p>
            <a:pPr marL="0" indent="0" algn="just" eaLnBrk="1" hangingPunct="1">
              <a:lnSpc>
                <a:spcPct val="90000"/>
              </a:lnSpc>
              <a:buClr>
                <a:schemeClr val="accent1"/>
              </a:buClr>
              <a:buNone/>
            </a:pPr>
            <a:r>
              <a:rPr lang="tr-TR" sz="2400" b="1" dirty="0" smtClean="0">
                <a:solidFill>
                  <a:srgbClr val="FF0000"/>
                </a:solidFill>
                <a:latin typeface="Times New Roman" pitchFamily="18" charset="0"/>
                <a:cs typeface="Times New Roman" pitchFamily="18" charset="0"/>
              </a:rPr>
              <a:t>Fatura </a:t>
            </a:r>
            <a:r>
              <a:rPr lang="tr-TR" sz="2400" b="1" dirty="0">
                <a:solidFill>
                  <a:srgbClr val="FF0000"/>
                </a:solidFill>
                <a:latin typeface="Times New Roman" pitchFamily="18" charset="0"/>
                <a:cs typeface="Times New Roman" pitchFamily="18" charset="0"/>
              </a:rPr>
              <a:t>yerine geçen belgelerden </a:t>
            </a:r>
            <a:endParaRPr lang="tr-TR" sz="2400" b="1" dirty="0">
              <a:solidFill>
                <a:srgbClr val="FF0000"/>
              </a:solidFill>
              <a:latin typeface="Times New Roman" pitchFamily="18" charset="0"/>
            </a:endParaRPr>
          </a:p>
          <a:p>
            <a:pPr marL="0" indent="0" algn="just" eaLnBrk="1" hangingPunct="1">
              <a:lnSpc>
                <a:spcPct val="90000"/>
              </a:lnSpc>
              <a:buClr>
                <a:schemeClr val="accent1"/>
              </a:buClr>
              <a:buNone/>
            </a:pPr>
            <a:r>
              <a:rPr lang="tr-TR" sz="2400" dirty="0">
                <a:latin typeface="Times New Roman" pitchFamily="18" charset="0"/>
                <a:cs typeface="Times New Roman" pitchFamily="18" charset="0"/>
              </a:rPr>
              <a:t>S</a:t>
            </a:r>
            <a:r>
              <a:rPr lang="tr-TR" sz="2400" dirty="0" smtClean="0">
                <a:latin typeface="Times New Roman" pitchFamily="18" charset="0"/>
                <a:cs typeface="Times New Roman" pitchFamily="18" charset="0"/>
              </a:rPr>
              <a:t>erbest </a:t>
            </a:r>
            <a:r>
              <a:rPr lang="tr-TR" sz="2400" dirty="0">
                <a:latin typeface="Times New Roman" pitchFamily="18" charset="0"/>
                <a:cs typeface="Times New Roman" pitchFamily="18" charset="0"/>
              </a:rPr>
              <a:t>meslek makbuzu, </a:t>
            </a:r>
            <a:endParaRPr lang="tr-TR" sz="2400" dirty="0">
              <a:latin typeface="Times New Roman" pitchFamily="18" charset="0"/>
            </a:endParaRPr>
          </a:p>
          <a:p>
            <a:pPr marL="0" indent="0" algn="just" eaLnBrk="1" hangingPunct="1">
              <a:lnSpc>
                <a:spcPct val="90000"/>
              </a:lnSpc>
              <a:buClr>
                <a:schemeClr val="accent1"/>
              </a:buClr>
              <a:buNone/>
            </a:pPr>
            <a:r>
              <a:rPr lang="tr-TR" sz="2400" dirty="0" smtClean="0">
                <a:latin typeface="Times New Roman" pitchFamily="18" charset="0"/>
                <a:cs typeface="Times New Roman" pitchFamily="18" charset="0"/>
              </a:rPr>
              <a:t>Gider </a:t>
            </a:r>
            <a:r>
              <a:rPr lang="tr-TR" sz="2400" dirty="0">
                <a:latin typeface="Times New Roman" pitchFamily="18" charset="0"/>
                <a:cs typeface="Times New Roman" pitchFamily="18" charset="0"/>
              </a:rPr>
              <a:t>pusulası, </a:t>
            </a:r>
            <a:endParaRPr lang="tr-TR" sz="2400" dirty="0">
              <a:latin typeface="Times New Roman" pitchFamily="18" charset="0"/>
            </a:endParaRPr>
          </a:p>
          <a:p>
            <a:pPr marL="0" indent="0" algn="just" eaLnBrk="1" hangingPunct="1">
              <a:lnSpc>
                <a:spcPct val="90000"/>
              </a:lnSpc>
              <a:buClr>
                <a:schemeClr val="accent1"/>
              </a:buClr>
              <a:buNone/>
            </a:pPr>
            <a:r>
              <a:rPr lang="tr-TR" sz="2400" dirty="0" smtClean="0">
                <a:latin typeface="Times New Roman" pitchFamily="18" charset="0"/>
                <a:cs typeface="Times New Roman" pitchFamily="18" charset="0"/>
              </a:rPr>
              <a:t>Müstahsil </a:t>
            </a:r>
            <a:r>
              <a:rPr lang="tr-TR" sz="2400" dirty="0">
                <a:latin typeface="Times New Roman" pitchFamily="18" charset="0"/>
                <a:cs typeface="Times New Roman" pitchFamily="18" charset="0"/>
              </a:rPr>
              <a:t>makbuzu, </a:t>
            </a:r>
            <a:endParaRPr lang="tr-TR" sz="2400" dirty="0">
              <a:latin typeface="Times New Roman" pitchFamily="18" charset="0"/>
            </a:endParaRPr>
          </a:p>
          <a:p>
            <a:pPr marL="0" indent="0" algn="just" eaLnBrk="1" hangingPunct="1">
              <a:lnSpc>
                <a:spcPct val="90000"/>
              </a:lnSpc>
              <a:buClr>
                <a:schemeClr val="accent1"/>
              </a:buClr>
              <a:buNone/>
            </a:pPr>
            <a:r>
              <a:rPr lang="tr-TR" sz="2400" dirty="0" smtClean="0">
                <a:latin typeface="Times New Roman" pitchFamily="18" charset="0"/>
                <a:cs typeface="Times New Roman" pitchFamily="18" charset="0"/>
              </a:rPr>
              <a:t>Giriş </a:t>
            </a:r>
            <a:r>
              <a:rPr lang="tr-TR" sz="2400" dirty="0">
                <a:latin typeface="Times New Roman" pitchFamily="18" charset="0"/>
                <a:cs typeface="Times New Roman" pitchFamily="18" charset="0"/>
              </a:rPr>
              <a:t>ve </a:t>
            </a:r>
            <a:r>
              <a:rPr lang="tr-TR" sz="2400" dirty="0" smtClean="0">
                <a:latin typeface="Times New Roman" pitchFamily="18" charset="0"/>
                <a:cs typeface="Times New Roman" pitchFamily="18" charset="0"/>
              </a:rPr>
              <a:t>Yolcu </a:t>
            </a:r>
            <a:r>
              <a:rPr lang="tr-TR" sz="2400" dirty="0">
                <a:latin typeface="Times New Roman" pitchFamily="18" charset="0"/>
                <a:cs typeface="Times New Roman" pitchFamily="18" charset="0"/>
              </a:rPr>
              <a:t>taşıma biletleri ile Uluslararası Hava Taşıyıcıları Birliği üyesi şirketlerce düzenlenen elektronik yolcu biletlerini,</a:t>
            </a:r>
            <a:endParaRPr lang="tr-TR" sz="2400" dirty="0">
              <a:latin typeface="Times New Roman" pitchFamily="18" charset="0"/>
            </a:endParaRPr>
          </a:p>
          <a:p>
            <a:pPr algn="just" eaLnBrk="1" hangingPunct="1">
              <a:lnSpc>
                <a:spcPct val="80000"/>
              </a:lnSpc>
              <a:buFont typeface="Wingdings" pitchFamily="2" charset="2"/>
              <a:buNone/>
            </a:pPr>
            <a:endParaRPr lang="tr-TR" dirty="0" smtClean="0"/>
          </a:p>
        </p:txBody>
      </p:sp>
      <p:sp>
        <p:nvSpPr>
          <p:cNvPr id="5" name="1 Başlık"/>
          <p:cNvSpPr txBox="1">
            <a:spLocks/>
          </p:cNvSpPr>
          <p:nvPr/>
        </p:nvSpPr>
        <p:spPr bwMode="white">
          <a:xfrm>
            <a:off x="107504" y="604069"/>
            <a:ext cx="151216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3-a</a:t>
            </a:r>
          </a:p>
        </p:txBody>
      </p:sp>
    </p:spTree>
    <p:extLst>
      <p:ext uri="{BB962C8B-B14F-4D97-AF65-F5344CB8AC3E}">
        <p14:creationId xmlns:p14="http://schemas.microsoft.com/office/powerpoint/2010/main" val="97557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checkerboard(across)">
                                      <p:cBhvr>
                                        <p:cTn id="11" dur="500"/>
                                        <p:tgtEl>
                                          <p:spTgt spid="1741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11"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2" name="1 Başlık"/>
          <p:cNvSpPr>
            <a:spLocks noGrp="1"/>
          </p:cNvSpPr>
          <p:nvPr>
            <p:ph type="title"/>
          </p:nvPr>
        </p:nvSpPr>
        <p:spPr>
          <a:xfrm>
            <a:off x="1631950" y="590552"/>
            <a:ext cx="5943600" cy="563563"/>
          </a:xfrm>
        </p:spPr>
        <p:txBody>
          <a:bodyPr/>
          <a:lstStyle/>
          <a:p>
            <a:r>
              <a:rPr lang="tr-TR" dirty="0" smtClean="0"/>
              <a:t>FATURA</a:t>
            </a:r>
          </a:p>
        </p:txBody>
      </p:sp>
      <p:sp>
        <p:nvSpPr>
          <p:cNvPr id="17411" name="2 İçerik Yer Tutucusu"/>
          <p:cNvSpPr>
            <a:spLocks noGrp="1"/>
          </p:cNvSpPr>
          <p:nvPr>
            <p:ph idx="1"/>
          </p:nvPr>
        </p:nvSpPr>
        <p:spPr>
          <a:xfrm>
            <a:off x="179389" y="1772471"/>
            <a:ext cx="8785225" cy="4104801"/>
          </a:xfrm>
        </p:spPr>
        <p:txBody>
          <a:bodyPr/>
          <a:lstStyle/>
          <a:p>
            <a:pPr marL="0" indent="0" algn="just" eaLnBrk="1" hangingPunct="1">
              <a:buClr>
                <a:schemeClr val="accent1"/>
              </a:buClr>
              <a:buNone/>
            </a:pPr>
            <a:endParaRPr lang="tr-TR" sz="2400" b="1" dirty="0" smtClean="0">
              <a:latin typeface="Times New Roman" pitchFamily="18" charset="0"/>
              <a:cs typeface="Times New Roman" pitchFamily="18" charset="0"/>
            </a:endParaRPr>
          </a:p>
          <a:p>
            <a:pPr marL="0" indent="0" algn="just" eaLnBrk="1" hangingPunct="1">
              <a:buClr>
                <a:schemeClr val="accent1"/>
              </a:buClr>
              <a:buNone/>
            </a:pPr>
            <a:r>
              <a:rPr lang="tr-TR" sz="2400" dirty="0" smtClean="0">
                <a:latin typeface="Times New Roman" pitchFamily="18" charset="0"/>
                <a:cs typeface="Times New Roman" pitchFamily="18" charset="0"/>
              </a:rPr>
              <a:t>Kanunen </a:t>
            </a:r>
            <a:r>
              <a:rPr lang="tr-TR" sz="2400" dirty="0">
                <a:latin typeface="Times New Roman" pitchFamily="18" charset="0"/>
                <a:cs typeface="Times New Roman" pitchFamily="18" charset="0"/>
              </a:rPr>
              <a:t>yukarıdaki belgeleri düzenlemek zorunda olmayanlardan alınan bu Yönetmelik eki </a:t>
            </a:r>
            <a:r>
              <a:rPr lang="tr-TR" sz="2400" b="1" dirty="0">
                <a:solidFill>
                  <a:srgbClr val="FF0000"/>
                </a:solidFill>
                <a:latin typeface="Times New Roman" pitchFamily="18" charset="0"/>
                <a:cs typeface="Times New Roman" pitchFamily="18" charset="0"/>
              </a:rPr>
              <a:t>1 örnek numaralı Harcama Pusulasını</a:t>
            </a:r>
            <a:r>
              <a:rPr lang="tr-TR" sz="2400" b="1" dirty="0">
                <a:solidFill>
                  <a:srgbClr val="0033CC"/>
                </a:solidFill>
                <a:latin typeface="Times New Roman" pitchFamily="18" charset="0"/>
                <a:cs typeface="Times New Roman" pitchFamily="18" charset="0"/>
              </a:rPr>
              <a:t>, </a:t>
            </a:r>
          </a:p>
          <a:p>
            <a:pPr marL="0" indent="0" algn="just" eaLnBrk="1" hangingPunct="1">
              <a:buClr>
                <a:schemeClr val="accent1"/>
              </a:buClr>
              <a:buNone/>
            </a:pPr>
            <a:r>
              <a:rPr lang="tr-TR" sz="2400" dirty="0">
                <a:latin typeface="Times New Roman" pitchFamily="18" charset="0"/>
                <a:cs typeface="Times New Roman" pitchFamily="18" charset="0"/>
              </a:rPr>
              <a:t>Kamu kurum ve kuruluşlarınca düzenlenen  ve 5018 sayılı Kamu Malî Yönetimi ve Kontrol Kanununun 61 inci maddesi uyarınca düzenlenen muhasebe yetkilisi mutemetlerinin çalışma usul ve esaslarına ilişkin yönetmelikte belirlenen </a:t>
            </a:r>
            <a:r>
              <a:rPr lang="tr-TR" sz="2400" b="1" dirty="0">
                <a:solidFill>
                  <a:srgbClr val="FF0000"/>
                </a:solidFill>
                <a:latin typeface="Times New Roman" pitchFamily="18" charset="0"/>
                <a:cs typeface="Times New Roman" pitchFamily="18" charset="0"/>
              </a:rPr>
              <a:t>asgari bilgileri taşıyan alındıyı,</a:t>
            </a:r>
          </a:p>
          <a:p>
            <a:pPr algn="just" eaLnBrk="1" hangingPunct="1">
              <a:lnSpc>
                <a:spcPct val="80000"/>
              </a:lnSpc>
              <a:buFont typeface="Wingdings" pitchFamily="2" charset="2"/>
              <a:buNone/>
            </a:pPr>
            <a:endParaRPr lang="tr-TR" dirty="0" smtClean="0"/>
          </a:p>
        </p:txBody>
      </p:sp>
      <p:sp>
        <p:nvSpPr>
          <p:cNvPr id="6" name="1 Başlık"/>
          <p:cNvSpPr txBox="1">
            <a:spLocks/>
          </p:cNvSpPr>
          <p:nvPr/>
        </p:nvSpPr>
        <p:spPr bwMode="white">
          <a:xfrm>
            <a:off x="107504" y="620688"/>
            <a:ext cx="151216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3-b</a:t>
            </a:r>
          </a:p>
        </p:txBody>
      </p:sp>
    </p:spTree>
    <p:extLst>
      <p:ext uri="{BB962C8B-B14F-4D97-AF65-F5344CB8AC3E}">
        <p14:creationId xmlns:p14="http://schemas.microsoft.com/office/powerpoint/2010/main" val="87919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checkerboard(across)">
                                      <p:cBhvr>
                                        <p:cTn id="11" dur="500"/>
                                        <p:tgtEl>
                                          <p:spTgt spid="1741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11"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2" name="1 Başlık"/>
          <p:cNvSpPr>
            <a:spLocks noGrp="1"/>
          </p:cNvSpPr>
          <p:nvPr>
            <p:ph type="title"/>
          </p:nvPr>
        </p:nvSpPr>
        <p:spPr>
          <a:xfrm>
            <a:off x="1631950" y="590552"/>
            <a:ext cx="5943600" cy="563563"/>
          </a:xfrm>
        </p:spPr>
        <p:txBody>
          <a:bodyPr/>
          <a:lstStyle/>
          <a:p>
            <a:r>
              <a:rPr lang="tr-TR" dirty="0" smtClean="0"/>
              <a:t>FATURA</a:t>
            </a:r>
          </a:p>
        </p:txBody>
      </p:sp>
      <p:sp>
        <p:nvSpPr>
          <p:cNvPr id="17411" name="2 İçerik Yer Tutucusu"/>
          <p:cNvSpPr>
            <a:spLocks noGrp="1"/>
          </p:cNvSpPr>
          <p:nvPr>
            <p:ph idx="1"/>
          </p:nvPr>
        </p:nvSpPr>
        <p:spPr>
          <a:xfrm>
            <a:off x="179389" y="1268415"/>
            <a:ext cx="8785225" cy="5113337"/>
          </a:xfrm>
        </p:spPr>
        <p:txBody>
          <a:bodyPr/>
          <a:lstStyle/>
          <a:p>
            <a:pPr marL="0" indent="0" eaLnBrk="1" hangingPunct="1">
              <a:buClr>
                <a:schemeClr val="accent1"/>
              </a:buClr>
              <a:buNone/>
            </a:pPr>
            <a:endParaRPr lang="tr-TR" sz="2400" b="1" dirty="0" smtClean="0">
              <a:latin typeface="Times New Roman" pitchFamily="18" charset="0"/>
              <a:cs typeface="Times New Roman" pitchFamily="18" charset="0"/>
            </a:endParaRPr>
          </a:p>
          <a:p>
            <a:pPr>
              <a:buFont typeface="Arial" charset="0"/>
              <a:buNone/>
            </a:pPr>
            <a:r>
              <a:rPr lang="tr-TR" sz="2400" dirty="0" smtClean="0">
                <a:latin typeface="Times New Roman" pitchFamily="18" charset="0"/>
                <a:cs typeface="Times New Roman" pitchFamily="18" charset="0"/>
              </a:rPr>
              <a:t>-Perakende </a:t>
            </a:r>
            <a:r>
              <a:rPr lang="tr-TR" sz="2400" dirty="0">
                <a:latin typeface="Times New Roman" pitchFamily="18" charset="0"/>
                <a:cs typeface="Times New Roman" pitchFamily="18" charset="0"/>
              </a:rPr>
              <a:t>satış vesikası ile yazar kasa fişinde mal ve hizmeti </a:t>
            </a:r>
            <a:r>
              <a:rPr lang="tr-TR" sz="2400" dirty="0" smtClean="0">
                <a:latin typeface="Times New Roman" pitchFamily="18" charset="0"/>
                <a:cs typeface="Times New Roman" pitchFamily="18" charset="0"/>
              </a:rPr>
              <a:t>alan</a:t>
            </a:r>
          </a:p>
          <a:p>
            <a:pPr>
              <a:buFont typeface="Arial" charset="0"/>
              <a:buNone/>
            </a:pPr>
            <a:r>
              <a:rPr lang="tr-TR" sz="2400" dirty="0" smtClean="0">
                <a:latin typeface="Times New Roman" pitchFamily="18" charset="0"/>
                <a:cs typeface="Times New Roman" pitchFamily="18" charset="0"/>
              </a:rPr>
              <a:t>kişi </a:t>
            </a:r>
            <a:r>
              <a:rPr lang="tr-TR" sz="2400" dirty="0">
                <a:latin typeface="Times New Roman" pitchFamily="18" charset="0"/>
                <a:cs typeface="Times New Roman" pitchFamily="18" charset="0"/>
              </a:rPr>
              <a:t>ile idarenin adına ilişkin bilgi olmadığından fatura yerine </a:t>
            </a:r>
            <a:endParaRPr lang="tr-TR" sz="2400" dirty="0" smtClean="0">
              <a:latin typeface="Times New Roman" pitchFamily="18" charset="0"/>
              <a:cs typeface="Times New Roman" pitchFamily="18" charset="0"/>
            </a:endParaRPr>
          </a:p>
          <a:p>
            <a:pPr>
              <a:buFont typeface="Arial" charset="0"/>
              <a:buNone/>
            </a:pPr>
            <a:r>
              <a:rPr lang="tr-TR" sz="2400" dirty="0" smtClean="0">
                <a:latin typeface="Times New Roman" pitchFamily="18" charset="0"/>
                <a:cs typeface="Times New Roman" pitchFamily="18" charset="0"/>
              </a:rPr>
              <a:t>geçmez</a:t>
            </a:r>
            <a:r>
              <a:rPr lang="tr-TR" sz="2400" dirty="0">
                <a:latin typeface="Times New Roman" pitchFamily="18" charset="0"/>
                <a:cs typeface="Times New Roman" pitchFamily="18" charset="0"/>
              </a:rPr>
              <a:t>. Ancak mihmandarlar tarafından yapılan temsil ağırlama  </a:t>
            </a:r>
            <a:endParaRPr lang="tr-TR" sz="2400" dirty="0" smtClean="0">
              <a:latin typeface="Times New Roman" pitchFamily="18" charset="0"/>
              <a:cs typeface="Times New Roman" pitchFamily="18" charset="0"/>
            </a:endParaRPr>
          </a:p>
          <a:p>
            <a:pPr>
              <a:buFont typeface="Arial" charset="0"/>
              <a:buNone/>
            </a:pPr>
            <a:r>
              <a:rPr lang="tr-TR" sz="2400" dirty="0" smtClean="0">
                <a:latin typeface="Times New Roman" pitchFamily="18" charset="0"/>
                <a:cs typeface="Times New Roman" pitchFamily="18" charset="0"/>
              </a:rPr>
              <a:t>giderlerinin </a:t>
            </a:r>
            <a:r>
              <a:rPr lang="tr-TR" sz="2400" dirty="0">
                <a:latin typeface="Times New Roman" pitchFamily="18" charset="0"/>
                <a:cs typeface="Times New Roman" pitchFamily="18" charset="0"/>
              </a:rPr>
              <a:t>ödenmesinde perakende satış fişi veya yazar kasa fişi </a:t>
            </a:r>
            <a:endParaRPr lang="tr-TR" sz="2400" dirty="0" smtClean="0">
              <a:latin typeface="Times New Roman" pitchFamily="18" charset="0"/>
              <a:cs typeface="Times New Roman" pitchFamily="18" charset="0"/>
            </a:endParaRPr>
          </a:p>
          <a:p>
            <a:pPr>
              <a:buFont typeface="Arial" charset="0"/>
              <a:buNone/>
            </a:pPr>
            <a:r>
              <a:rPr lang="tr-TR" sz="2400" dirty="0" smtClean="0">
                <a:latin typeface="Times New Roman" pitchFamily="18" charset="0"/>
                <a:cs typeface="Times New Roman" pitchFamily="18" charset="0"/>
              </a:rPr>
              <a:t>fatura </a:t>
            </a:r>
            <a:r>
              <a:rPr lang="tr-TR" sz="2400" dirty="0">
                <a:latin typeface="Times New Roman" pitchFamily="18" charset="0"/>
                <a:cs typeface="Times New Roman" pitchFamily="18" charset="0"/>
              </a:rPr>
              <a:t>yerine geçer.</a:t>
            </a:r>
          </a:p>
          <a:p>
            <a:pPr>
              <a:buFont typeface="Arial" charset="0"/>
              <a:buNone/>
            </a:pPr>
            <a:endParaRPr lang="tr-TR" sz="2400" dirty="0" smtClean="0">
              <a:latin typeface="Times New Roman" pitchFamily="18" charset="0"/>
              <a:cs typeface="Times New Roman" pitchFamily="18" charset="0"/>
            </a:endParaRPr>
          </a:p>
          <a:p>
            <a:pPr>
              <a:buFont typeface="Arial" charset="0"/>
              <a:buNone/>
            </a:pPr>
            <a:r>
              <a:rPr lang="tr-TR" sz="2400" dirty="0" smtClean="0">
                <a:latin typeface="Times New Roman" pitchFamily="18" charset="0"/>
                <a:cs typeface="Times New Roman" pitchFamily="18" charset="0"/>
              </a:rPr>
              <a:t>-Akaryakıt </a:t>
            </a:r>
            <a:r>
              <a:rPr lang="tr-TR" sz="2400" dirty="0">
                <a:latin typeface="Times New Roman" pitchFamily="18" charset="0"/>
                <a:cs typeface="Times New Roman" pitchFamily="18" charset="0"/>
              </a:rPr>
              <a:t>istasyonlarından yapılan akaryakıt alımlarında </a:t>
            </a:r>
            <a:r>
              <a:rPr lang="tr-TR" sz="2400" dirty="0" smtClean="0">
                <a:latin typeface="Times New Roman" pitchFamily="18" charset="0"/>
                <a:cs typeface="Times New Roman" pitchFamily="18" charset="0"/>
              </a:rPr>
              <a:t>akaryakıt </a:t>
            </a:r>
          </a:p>
          <a:p>
            <a:pPr>
              <a:buFont typeface="Arial" charset="0"/>
              <a:buNone/>
            </a:pPr>
            <a:r>
              <a:rPr lang="tr-TR" sz="2400" dirty="0" smtClean="0">
                <a:latin typeface="Times New Roman" pitchFamily="18" charset="0"/>
                <a:cs typeface="Times New Roman" pitchFamily="18" charset="0"/>
              </a:rPr>
              <a:t>pompalarına </a:t>
            </a:r>
            <a:r>
              <a:rPr lang="tr-TR" sz="2400" dirty="0">
                <a:latin typeface="Times New Roman" pitchFamily="18" charset="0"/>
                <a:cs typeface="Times New Roman" pitchFamily="18" charset="0"/>
              </a:rPr>
              <a:t>bağlı ödeme kaydedici cihazlara </a:t>
            </a:r>
            <a:r>
              <a:rPr lang="tr-TR" sz="2400" dirty="0" smtClean="0">
                <a:latin typeface="Times New Roman" pitchFamily="18" charset="0"/>
                <a:cs typeface="Times New Roman" pitchFamily="18" charset="0"/>
              </a:rPr>
              <a:t>bağlı </a:t>
            </a:r>
            <a:r>
              <a:rPr lang="tr-TR" sz="2400" b="1" dirty="0">
                <a:solidFill>
                  <a:srgbClr val="FF0000"/>
                </a:solidFill>
                <a:latin typeface="Times New Roman" pitchFamily="18" charset="0"/>
                <a:cs typeface="Times New Roman" pitchFamily="18" charset="0"/>
              </a:rPr>
              <a:t>fişler “fatura </a:t>
            </a:r>
            <a:endParaRPr lang="tr-TR" sz="2400" b="1" dirty="0" smtClean="0">
              <a:solidFill>
                <a:srgbClr val="FF0000"/>
              </a:solidFill>
              <a:latin typeface="Times New Roman" pitchFamily="18" charset="0"/>
              <a:cs typeface="Times New Roman" pitchFamily="18" charset="0"/>
            </a:endParaRPr>
          </a:p>
          <a:p>
            <a:pPr>
              <a:buFont typeface="Arial" charset="0"/>
              <a:buNone/>
            </a:pPr>
            <a:r>
              <a:rPr lang="tr-TR" sz="2400" b="1" dirty="0" smtClean="0">
                <a:solidFill>
                  <a:srgbClr val="FF0000"/>
                </a:solidFill>
                <a:latin typeface="Times New Roman" pitchFamily="18" charset="0"/>
                <a:cs typeface="Times New Roman" pitchFamily="18" charset="0"/>
              </a:rPr>
              <a:t>yerine </a:t>
            </a:r>
            <a:r>
              <a:rPr lang="tr-TR" sz="2400" b="1" dirty="0">
                <a:solidFill>
                  <a:srgbClr val="FF0000"/>
                </a:solidFill>
                <a:latin typeface="Times New Roman" pitchFamily="18" charset="0"/>
                <a:cs typeface="Times New Roman" pitchFamily="18" charset="0"/>
              </a:rPr>
              <a:t>geçen belge” </a:t>
            </a:r>
            <a:r>
              <a:rPr lang="tr-TR" sz="2400" dirty="0">
                <a:latin typeface="Times New Roman" pitchFamily="18" charset="0"/>
                <a:cs typeface="Times New Roman" pitchFamily="18" charset="0"/>
              </a:rPr>
              <a:t>olarak kabul edilir.</a:t>
            </a:r>
          </a:p>
          <a:p>
            <a:pPr algn="just" eaLnBrk="1" hangingPunct="1">
              <a:lnSpc>
                <a:spcPct val="80000"/>
              </a:lnSpc>
              <a:buFont typeface="Wingdings" pitchFamily="2" charset="2"/>
              <a:buNone/>
            </a:pPr>
            <a:endParaRPr lang="tr-TR" dirty="0" smtClean="0"/>
          </a:p>
        </p:txBody>
      </p:sp>
      <p:sp>
        <p:nvSpPr>
          <p:cNvPr id="6" name="1 Başlık"/>
          <p:cNvSpPr txBox="1">
            <a:spLocks/>
          </p:cNvSpPr>
          <p:nvPr/>
        </p:nvSpPr>
        <p:spPr bwMode="white">
          <a:xfrm>
            <a:off x="107504" y="620688"/>
            <a:ext cx="151216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3-c</a:t>
            </a:r>
          </a:p>
        </p:txBody>
      </p:sp>
    </p:spTree>
    <p:extLst>
      <p:ext uri="{BB962C8B-B14F-4D97-AF65-F5344CB8AC3E}">
        <p14:creationId xmlns:p14="http://schemas.microsoft.com/office/powerpoint/2010/main" val="9446860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checkerboard(across)">
                                      <p:cBhvr>
                                        <p:cTn id="11" dur="500"/>
                                        <p:tgtEl>
                                          <p:spTgt spid="1741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411"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İçerik Yer Tutucusu"/>
          <p:cNvSpPr>
            <a:spLocks noGrp="1"/>
          </p:cNvSpPr>
          <p:nvPr>
            <p:ph idx="1"/>
          </p:nvPr>
        </p:nvSpPr>
        <p:spPr>
          <a:xfrm>
            <a:off x="179512" y="1196752"/>
            <a:ext cx="8435280" cy="5328592"/>
          </a:xfrm>
        </p:spPr>
        <p:txBody>
          <a:bodyPr>
            <a:normAutofit fontScale="70000" lnSpcReduction="20000"/>
          </a:bodyPr>
          <a:lstStyle/>
          <a:p>
            <a:pPr>
              <a:buFont typeface="Arial" charset="0"/>
              <a:buNone/>
            </a:pPr>
            <a:r>
              <a:rPr lang="tr-TR" sz="2400" b="1" u="sng" dirty="0" smtClean="0">
                <a:solidFill>
                  <a:srgbClr val="FF0000"/>
                </a:solidFill>
                <a:latin typeface="Times New Roman" pitchFamily="18" charset="0"/>
                <a:cs typeface="Times New Roman" pitchFamily="18" charset="0"/>
              </a:rPr>
              <a:t>V.U.K. Genel Tebliğ Sıra </a:t>
            </a:r>
            <a:r>
              <a:rPr lang="tr-TR" sz="2400" b="1" u="sng" dirty="0" err="1" smtClean="0">
                <a:solidFill>
                  <a:srgbClr val="FF0000"/>
                </a:solidFill>
                <a:latin typeface="Times New Roman" pitchFamily="18" charset="0"/>
                <a:cs typeface="Times New Roman" pitchFamily="18" charset="0"/>
              </a:rPr>
              <a:t>no</a:t>
            </a:r>
            <a:r>
              <a:rPr lang="tr-TR" sz="2400" b="1" u="sng" dirty="0" smtClean="0">
                <a:solidFill>
                  <a:srgbClr val="FF0000"/>
                </a:solidFill>
                <a:latin typeface="Times New Roman" pitchFamily="18" charset="0"/>
                <a:cs typeface="Times New Roman" pitchFamily="18" charset="0"/>
              </a:rPr>
              <a:t> 334</a:t>
            </a:r>
          </a:p>
          <a:p>
            <a:pPr>
              <a:buFont typeface="Arial" charset="0"/>
              <a:buNone/>
            </a:pPr>
            <a:endParaRPr lang="tr-TR" sz="1800" dirty="0" smtClean="0">
              <a:latin typeface="Times New Roman" pitchFamily="18" charset="0"/>
              <a:cs typeface="Times New Roman" pitchFamily="18" charset="0"/>
            </a:endParaRPr>
          </a:p>
          <a:p>
            <a:pPr>
              <a:buFont typeface="Arial" charset="0"/>
              <a:buNone/>
            </a:pPr>
            <a:r>
              <a:rPr lang="tr-TR" sz="1800" dirty="0" smtClean="0">
                <a:latin typeface="Times New Roman" pitchFamily="18" charset="0"/>
                <a:cs typeface="Times New Roman" pitchFamily="18" charset="0"/>
              </a:rPr>
              <a:t>Hava yolu taşımacılığı yapan IATA üyesi şirketler tarafından, aşağıdaki asgari bilgileri içeren </a:t>
            </a:r>
          </a:p>
          <a:p>
            <a:pPr>
              <a:buFont typeface="Arial" charset="0"/>
              <a:buNone/>
            </a:pPr>
            <a:r>
              <a:rPr lang="tr-TR" sz="1800" dirty="0" smtClean="0">
                <a:latin typeface="Times New Roman" pitchFamily="18" charset="0"/>
                <a:cs typeface="Times New Roman" pitchFamily="18" charset="0"/>
              </a:rPr>
              <a:t>ve fatura yerine geçen </a:t>
            </a:r>
            <a:r>
              <a:rPr lang="tr-TR" sz="1800" b="1" dirty="0" smtClean="0">
                <a:solidFill>
                  <a:srgbClr val="FF0000"/>
                </a:solidFill>
                <a:latin typeface="Times New Roman" pitchFamily="18" charset="0"/>
                <a:cs typeface="Times New Roman" pitchFamily="18" charset="0"/>
              </a:rPr>
              <a:t>"Elektronik Yolcu Bileti" </a:t>
            </a:r>
            <a:r>
              <a:rPr lang="tr-TR" sz="1800" dirty="0" smtClean="0">
                <a:latin typeface="Times New Roman" pitchFamily="18" charset="0"/>
                <a:cs typeface="Times New Roman" pitchFamily="18" charset="0"/>
              </a:rPr>
              <a:t>düzenlenebilecektir.</a:t>
            </a:r>
          </a:p>
          <a:p>
            <a:pPr>
              <a:buFont typeface="Arial" charset="0"/>
              <a:buNone/>
            </a:pPr>
            <a:endParaRPr lang="tr-TR" sz="1800" dirty="0" smtClean="0">
              <a:latin typeface="Times New Roman" pitchFamily="18" charset="0"/>
              <a:cs typeface="Times New Roman" pitchFamily="18" charset="0"/>
            </a:endParaRPr>
          </a:p>
          <a:p>
            <a:pPr>
              <a:buFont typeface="Arial" charset="0"/>
              <a:buNone/>
            </a:pPr>
            <a:r>
              <a:rPr lang="tr-TR" sz="2100" b="1" dirty="0" smtClean="0">
                <a:solidFill>
                  <a:srgbClr val="FF0000"/>
                </a:solidFill>
                <a:latin typeface="Times New Roman" pitchFamily="18" charset="0"/>
                <a:cs typeface="Times New Roman" pitchFamily="18" charset="0"/>
              </a:rPr>
              <a:t>Bu biletlerde;</a:t>
            </a:r>
          </a:p>
          <a:p>
            <a:pPr>
              <a:buFont typeface="Arial" charset="0"/>
              <a:buNone/>
            </a:pPr>
            <a:endParaRPr lang="tr-TR" sz="1800" dirty="0" smtClean="0">
              <a:latin typeface="Times New Roman" pitchFamily="18" charset="0"/>
              <a:cs typeface="Times New Roman" pitchFamily="18" charset="0"/>
            </a:endParaRPr>
          </a:p>
          <a:p>
            <a:pPr>
              <a:buFont typeface="Arial" charset="0"/>
              <a:buNone/>
            </a:pPr>
            <a:r>
              <a:rPr lang="tr-TR" sz="1800" dirty="0" smtClean="0">
                <a:latin typeface="Times New Roman" pitchFamily="18" charset="0"/>
                <a:cs typeface="Times New Roman" pitchFamily="18" charset="0"/>
              </a:rPr>
              <a:t>A -) Düzenleyenin adı-soyadı/unvanı, adresi, bağlı olduğu vergi dairesi, vergi kimlik numarası,</a:t>
            </a:r>
          </a:p>
          <a:p>
            <a:pPr>
              <a:buFont typeface="Arial" charset="0"/>
              <a:buNone/>
            </a:pPr>
            <a:endParaRPr lang="tr-TR" sz="1800" dirty="0" smtClean="0">
              <a:latin typeface="Times New Roman" pitchFamily="18" charset="0"/>
              <a:cs typeface="Times New Roman" pitchFamily="18" charset="0"/>
            </a:endParaRPr>
          </a:p>
          <a:p>
            <a:pPr>
              <a:buFont typeface="Arial" charset="0"/>
              <a:buNone/>
            </a:pPr>
            <a:r>
              <a:rPr lang="tr-TR" sz="1800" dirty="0" smtClean="0">
                <a:latin typeface="Times New Roman" pitchFamily="18" charset="0"/>
                <a:cs typeface="Times New Roman" pitchFamily="18" charset="0"/>
              </a:rPr>
              <a:t>B-) Yolcunun adı-soyadı, varsa vergi dairesi ve vergi kimlik numarası, T.C. Kimlik numarası,</a:t>
            </a:r>
          </a:p>
          <a:p>
            <a:pPr>
              <a:buFont typeface="Arial" charset="0"/>
              <a:buNone/>
            </a:pPr>
            <a:endParaRPr lang="tr-TR" sz="1800" dirty="0" smtClean="0">
              <a:latin typeface="Times New Roman" pitchFamily="18" charset="0"/>
              <a:cs typeface="Times New Roman" pitchFamily="18" charset="0"/>
            </a:endParaRPr>
          </a:p>
          <a:p>
            <a:pPr>
              <a:buFont typeface="Arial" charset="0"/>
              <a:buNone/>
            </a:pPr>
            <a:r>
              <a:rPr lang="tr-TR" sz="1800" dirty="0" smtClean="0">
                <a:latin typeface="Times New Roman" pitchFamily="18" charset="0"/>
                <a:cs typeface="Times New Roman" pitchFamily="18" charset="0"/>
              </a:rPr>
              <a:t>C-) Düzenlenme tarihi,</a:t>
            </a:r>
          </a:p>
          <a:p>
            <a:pPr marL="0" indent="0">
              <a:buNone/>
            </a:pPr>
            <a:endParaRPr lang="tr-TR" sz="1800" dirty="0" smtClean="0">
              <a:latin typeface="Times New Roman" pitchFamily="18" charset="0"/>
              <a:cs typeface="Times New Roman" pitchFamily="18" charset="0"/>
            </a:endParaRPr>
          </a:p>
          <a:p>
            <a:pPr marL="0" indent="0">
              <a:buNone/>
            </a:pPr>
            <a:r>
              <a:rPr lang="tr-TR" sz="1800" dirty="0" smtClean="0">
                <a:latin typeface="Times New Roman" pitchFamily="18" charset="0"/>
                <a:cs typeface="Times New Roman" pitchFamily="18" charset="0"/>
              </a:rPr>
              <a:t>D-)Seri ve sıra numarası (seri </a:t>
            </a:r>
            <a:r>
              <a:rPr lang="tr-TR" sz="1800" dirty="0" err="1" smtClean="0">
                <a:latin typeface="Times New Roman" pitchFamily="18" charset="0"/>
                <a:cs typeface="Times New Roman" pitchFamily="18" charset="0"/>
              </a:rPr>
              <a:t>no</a:t>
            </a:r>
            <a:r>
              <a:rPr lang="tr-TR" sz="1800" dirty="0" smtClean="0">
                <a:latin typeface="Times New Roman" pitchFamily="18" charset="0"/>
                <a:cs typeface="Times New Roman" pitchFamily="18" charset="0"/>
              </a:rPr>
              <a:t> olarak bileli düzenleyen her müstakil şube veya acentenin harf veya </a:t>
            </a:r>
          </a:p>
          <a:p>
            <a:pPr marL="0" indent="0">
              <a:buNone/>
            </a:pPr>
            <a:r>
              <a:rPr lang="tr-TR" sz="1800" dirty="0" smtClean="0">
                <a:latin typeface="Times New Roman" pitchFamily="18" charset="0"/>
                <a:cs typeface="Times New Roman" pitchFamily="18" charset="0"/>
              </a:rPr>
              <a:t>rakamlardan oluşan kod numarası, sıra numarası olarak da havayolu şirketinin LATA nezdindeki kod numarası ile başlayan toplam 13 haneli bilet numarası) </a:t>
            </a:r>
          </a:p>
          <a:p>
            <a:pPr marL="0" indent="0">
              <a:buNone/>
            </a:pPr>
            <a:endParaRPr lang="tr-TR" sz="1800" dirty="0" smtClean="0">
              <a:latin typeface="Times New Roman" pitchFamily="18" charset="0"/>
              <a:cs typeface="Times New Roman" pitchFamily="18" charset="0"/>
            </a:endParaRPr>
          </a:p>
          <a:p>
            <a:pPr marL="0" indent="0">
              <a:buNone/>
            </a:pPr>
            <a:r>
              <a:rPr lang="tr-TR" sz="1800" dirty="0" smtClean="0">
                <a:latin typeface="Times New Roman" pitchFamily="18" charset="0"/>
                <a:cs typeface="Times New Roman" pitchFamily="18" charset="0"/>
              </a:rPr>
              <a:t>E-)Yapılan hizmetin nevi ve tutarı yer alacaktır.</a:t>
            </a:r>
          </a:p>
          <a:p>
            <a:pPr>
              <a:buFont typeface="Arial" charset="0"/>
              <a:buNone/>
            </a:pPr>
            <a:endParaRPr lang="tr-TR" sz="1800" dirty="0" smtClean="0">
              <a:latin typeface="Times New Roman" pitchFamily="18" charset="0"/>
              <a:cs typeface="Times New Roman" pitchFamily="18" charset="0"/>
            </a:endParaRPr>
          </a:p>
          <a:p>
            <a:pPr>
              <a:buFont typeface="Arial" charset="0"/>
              <a:buNone/>
            </a:pPr>
            <a:r>
              <a:rPr lang="tr-TR" sz="1800" dirty="0" smtClean="0">
                <a:latin typeface="Times New Roman" pitchFamily="18" charset="0"/>
                <a:cs typeface="Times New Roman" pitchFamily="18" charset="0"/>
              </a:rPr>
              <a:t>F-) Havayolu şirketleri yukarıdaki bilgileri içerir basılı kağıt kullanmak veya kaşe ya da damga tatbik etmek, </a:t>
            </a:r>
          </a:p>
          <a:p>
            <a:pPr>
              <a:buFont typeface="Arial" charset="0"/>
              <a:buNone/>
            </a:pPr>
            <a:r>
              <a:rPr lang="tr-TR" sz="1800" dirty="0" smtClean="0">
                <a:latin typeface="Times New Roman" pitchFamily="18" charset="0"/>
                <a:cs typeface="Times New Roman" pitchFamily="18" charset="0"/>
              </a:rPr>
              <a:t>acenteler de kaşe basmak ve imza atmak suretiyle bilet düzenleyeceklerdir. </a:t>
            </a:r>
          </a:p>
          <a:p>
            <a:pPr>
              <a:buFont typeface="Arial" charset="0"/>
              <a:buNone/>
            </a:pPr>
            <a:endParaRPr lang="tr-TR" sz="1800" dirty="0" smtClean="0">
              <a:latin typeface="Times New Roman" pitchFamily="18" charset="0"/>
              <a:cs typeface="Times New Roman" pitchFamily="18" charset="0"/>
            </a:endParaRPr>
          </a:p>
          <a:p>
            <a:pPr marL="0" indent="0">
              <a:buNone/>
            </a:pPr>
            <a:r>
              <a:rPr lang="tr-TR" sz="1800" dirty="0" smtClean="0">
                <a:latin typeface="Times New Roman" pitchFamily="18" charset="0"/>
                <a:cs typeface="Times New Roman" pitchFamily="18" charset="0"/>
              </a:rPr>
              <a:t>G-)Seri ve sıra numaralarının matbaa baskılı olması zorunlu olmayıp, bu numaralar bilgisayar kullanılarak </a:t>
            </a:r>
          </a:p>
          <a:p>
            <a:pPr marL="0" indent="0">
              <a:buNone/>
            </a:pPr>
            <a:r>
              <a:rPr lang="tr-TR" sz="1800" dirty="0" smtClean="0">
                <a:latin typeface="Times New Roman" pitchFamily="18" charset="0"/>
                <a:cs typeface="Times New Roman" pitchFamily="18" charset="0"/>
              </a:rPr>
              <a:t>biletin düzenlenmesi esnasında kaydedilebilecektir. </a:t>
            </a:r>
          </a:p>
          <a:p>
            <a:pPr>
              <a:buFont typeface="Arial" charset="0"/>
              <a:buNone/>
            </a:pPr>
            <a:endParaRPr lang="tr-TR" sz="1800" dirty="0" smtClean="0">
              <a:latin typeface="Times New Roman" pitchFamily="18" charset="0"/>
              <a:cs typeface="Times New Roman" pitchFamily="18" charset="0"/>
            </a:endParaRPr>
          </a:p>
          <a:p>
            <a:pPr>
              <a:buFont typeface="Arial" charset="0"/>
              <a:buNone/>
            </a:pPr>
            <a:r>
              <a:rPr lang="tr-TR" sz="1800" dirty="0" smtClean="0">
                <a:latin typeface="Times New Roman" pitchFamily="18" charset="0"/>
                <a:cs typeface="Times New Roman" pitchFamily="18" charset="0"/>
              </a:rPr>
              <a:t>K-) Biletler bir örnek düzenlenebilecek, bilet bilgileri elektronik ortamda saklanacaktır.</a:t>
            </a:r>
          </a:p>
          <a:p>
            <a:endParaRPr lang="tr-TR" dirty="0" smtClean="0"/>
          </a:p>
        </p:txBody>
      </p:sp>
      <p:sp>
        <p:nvSpPr>
          <p:cNvPr id="4" name="3 Veri Yer Tutucusu"/>
          <p:cNvSpPr>
            <a:spLocks noGrp="1"/>
          </p:cNvSpPr>
          <p:nvPr>
            <p:ph type="dt" sz="quarter" idx="10"/>
          </p:nvPr>
        </p:nvSpPr>
        <p:spPr/>
        <p:txBody>
          <a:bodyPr/>
          <a:lstStyle/>
          <a:p>
            <a:pPr algn="r">
              <a:defRPr/>
            </a:pPr>
            <a:r>
              <a:rPr lang="tr-TR" dirty="0" smtClean="0"/>
              <a:t> </a:t>
            </a:r>
            <a:endParaRPr lang="tr-TR" dirty="0"/>
          </a:p>
        </p:txBody>
      </p:sp>
      <p:sp>
        <p:nvSpPr>
          <p:cNvPr id="5" name="4 Slayt Numarası Yer Tutucusu"/>
          <p:cNvSpPr>
            <a:spLocks noGrp="1"/>
          </p:cNvSpPr>
          <p:nvPr>
            <p:ph type="sldNum" sz="quarter" idx="12"/>
          </p:nvPr>
        </p:nvSpPr>
        <p:spPr/>
        <p:txBody>
          <a:bodyPr/>
          <a:lstStyle/>
          <a:p>
            <a:pPr>
              <a:defRPr/>
            </a:pPr>
            <a:fld id="{66739B12-9F9B-4DD5-BE49-16AF17F101BE}" type="slidenum">
              <a:rPr lang="tr-TR" smtClean="0"/>
              <a:pPr>
                <a:defRPr/>
              </a:pPr>
              <a:t>16</a:t>
            </a:fld>
            <a:endParaRPr lang="tr-TR" dirty="0"/>
          </a:p>
        </p:txBody>
      </p:sp>
      <p:sp>
        <p:nvSpPr>
          <p:cNvPr id="17413" name="Rectangle 2"/>
          <p:cNvSpPr>
            <a:spLocks noGrp="1"/>
          </p:cNvSpPr>
          <p:nvPr>
            <p:ph type="title"/>
          </p:nvPr>
        </p:nvSpPr>
        <p:spPr>
          <a:xfrm>
            <a:off x="611560" y="620688"/>
            <a:ext cx="8137280" cy="582612"/>
          </a:xfrm>
          <a:noFill/>
          <a:ln w="28575">
            <a:noFill/>
            <a:miter lim="800000"/>
            <a:headEnd/>
            <a:tailEnd/>
          </a:ln>
        </p:spPr>
        <p:txBody>
          <a:bodyPr/>
          <a:lstStyle/>
          <a:p>
            <a:r>
              <a:rPr lang="tr-TR" sz="2000" b="1" dirty="0" smtClean="0">
                <a:latin typeface="Times New Roman Tur" pitchFamily="18" charset="0"/>
              </a:rPr>
              <a:t>Elektronik Ortamda Düzenlenecek Yolcu Biletleri</a:t>
            </a:r>
          </a:p>
        </p:txBody>
      </p:sp>
      <p:sp>
        <p:nvSpPr>
          <p:cNvPr id="6" name="1 Başlık"/>
          <p:cNvSpPr txBox="1">
            <a:spLocks/>
          </p:cNvSpPr>
          <p:nvPr/>
        </p:nvSpPr>
        <p:spPr bwMode="white">
          <a:xfrm>
            <a:off x="107504" y="620688"/>
            <a:ext cx="1512168"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3-d</a:t>
            </a:r>
          </a:p>
        </p:txBody>
      </p:sp>
    </p:spTree>
    <p:extLst>
      <p:ext uri="{BB962C8B-B14F-4D97-AF65-F5344CB8AC3E}">
        <p14:creationId xmlns:p14="http://schemas.microsoft.com/office/powerpoint/2010/main" val="259088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18435" name="Rectangle 5"/>
          <p:cNvSpPr>
            <a:spLocks noGrp="1" noChangeArrowheads="1"/>
          </p:cNvSpPr>
          <p:nvPr>
            <p:ph type="title" idx="4294967295"/>
          </p:nvPr>
        </p:nvSpPr>
        <p:spPr/>
        <p:txBody>
          <a:bodyPr/>
          <a:lstStyle/>
          <a:p>
            <a:r>
              <a:rPr lang="tr-TR" sz="2800" b="0" dirty="0" smtClean="0"/>
              <a:t/>
            </a:r>
            <a:br>
              <a:rPr lang="tr-TR" sz="2800" b="0" dirty="0" smtClean="0"/>
            </a:br>
            <a:r>
              <a:rPr lang="tr-TR" sz="2800" b="0" dirty="0" smtClean="0"/>
              <a:t>Piyasa Fiyat Araştırması Tutanağı</a:t>
            </a:r>
            <a:br>
              <a:rPr lang="tr-TR" sz="2800" b="0" dirty="0" smtClean="0"/>
            </a:br>
            <a:endParaRPr lang="tr-TR" sz="2800" b="0" dirty="0" smtClean="0"/>
          </a:p>
        </p:txBody>
      </p:sp>
      <p:sp>
        <p:nvSpPr>
          <p:cNvPr id="19459" name="2 İçerik Yer Tutucusu"/>
          <p:cNvSpPr>
            <a:spLocks noGrp="1"/>
          </p:cNvSpPr>
          <p:nvPr>
            <p:ph type="body" idx="1"/>
          </p:nvPr>
        </p:nvSpPr>
        <p:spPr>
          <a:xfrm>
            <a:off x="251520" y="1424136"/>
            <a:ext cx="8640960" cy="5029200"/>
          </a:xfrm>
        </p:spPr>
        <p:txBody>
          <a:bodyPr/>
          <a:lstStyle/>
          <a:p>
            <a:pPr>
              <a:lnSpc>
                <a:spcPct val="90000"/>
              </a:lnSpc>
              <a:buFont typeface="Arial" charset="0"/>
              <a:buNone/>
            </a:pPr>
            <a:r>
              <a:rPr lang="tr-TR" sz="2100" b="1" dirty="0" smtClean="0">
                <a:solidFill>
                  <a:srgbClr val="FF0000"/>
                </a:solidFill>
                <a:latin typeface="Times New Roman" pitchFamily="18" charset="0"/>
                <a:cs typeface="Times New Roman" pitchFamily="18" charset="0"/>
              </a:rPr>
              <a:t>Piyasa </a:t>
            </a:r>
            <a:r>
              <a:rPr lang="tr-TR" sz="2100" b="1" dirty="0">
                <a:solidFill>
                  <a:srgbClr val="FF0000"/>
                </a:solidFill>
                <a:latin typeface="Times New Roman" pitchFamily="18" charset="0"/>
                <a:cs typeface="Times New Roman" pitchFamily="18" charset="0"/>
              </a:rPr>
              <a:t>Fiyat Araştırması Tutanağı: </a:t>
            </a:r>
            <a:r>
              <a:rPr lang="tr-TR" sz="2100" dirty="0">
                <a:latin typeface="Times New Roman" pitchFamily="18" charset="0"/>
                <a:cs typeface="Times New Roman" pitchFamily="18" charset="0"/>
              </a:rPr>
              <a:t>Doğrudan temin </a:t>
            </a:r>
            <a:r>
              <a:rPr lang="tr-TR" sz="2100" dirty="0" smtClean="0">
                <a:latin typeface="Times New Roman" pitchFamily="18" charset="0"/>
                <a:cs typeface="Times New Roman" pitchFamily="18" charset="0"/>
              </a:rPr>
              <a:t>usulüyle </a:t>
            </a:r>
            <a:r>
              <a:rPr lang="tr-TR" sz="2100" dirty="0">
                <a:latin typeface="Times New Roman" pitchFamily="18" charset="0"/>
                <a:cs typeface="Times New Roman" pitchFamily="18" charset="0"/>
              </a:rPr>
              <a:t>ihale </a:t>
            </a:r>
            <a:endParaRPr lang="tr-TR" sz="2100" dirty="0" smtClean="0">
              <a:latin typeface="Times New Roman" pitchFamily="18" charset="0"/>
              <a:cs typeface="Times New Roman" pitchFamily="18" charset="0"/>
            </a:endParaRPr>
          </a:p>
          <a:p>
            <a:pPr>
              <a:lnSpc>
                <a:spcPct val="90000"/>
              </a:lnSpc>
              <a:buFont typeface="Arial" charset="0"/>
              <a:buNone/>
            </a:pPr>
            <a:r>
              <a:rPr lang="tr-TR" sz="2100" dirty="0" smtClean="0">
                <a:latin typeface="Times New Roman" pitchFamily="18" charset="0"/>
                <a:cs typeface="Times New Roman" pitchFamily="18" charset="0"/>
              </a:rPr>
              <a:t>komisyonu </a:t>
            </a:r>
            <a:r>
              <a:rPr lang="tr-TR" sz="2100" dirty="0">
                <a:latin typeface="Times New Roman" pitchFamily="18" charset="0"/>
                <a:cs typeface="Times New Roman" pitchFamily="18" charset="0"/>
              </a:rPr>
              <a:t>kurulmadan yapılacak </a:t>
            </a:r>
            <a:r>
              <a:rPr lang="tr-TR" sz="2100" dirty="0" smtClean="0">
                <a:latin typeface="Times New Roman" pitchFamily="18" charset="0"/>
                <a:cs typeface="Times New Roman" pitchFamily="18" charset="0"/>
              </a:rPr>
              <a:t>alımlarda</a:t>
            </a:r>
            <a:r>
              <a:rPr lang="tr-TR" sz="2100" dirty="0">
                <a:latin typeface="Times New Roman" pitchFamily="18" charset="0"/>
                <a:cs typeface="Times New Roman" pitchFamily="18" charset="0"/>
              </a:rPr>
              <a:t>; alımı yapmakla </a:t>
            </a:r>
            <a:r>
              <a:rPr lang="tr-TR" sz="2100" dirty="0" smtClean="0">
                <a:latin typeface="Times New Roman" pitchFamily="18" charset="0"/>
                <a:cs typeface="Times New Roman" pitchFamily="18" charset="0"/>
              </a:rPr>
              <a:t>görevlendirilen </a:t>
            </a:r>
          </a:p>
          <a:p>
            <a:pPr>
              <a:lnSpc>
                <a:spcPct val="90000"/>
              </a:lnSpc>
              <a:buFont typeface="Arial" charset="0"/>
              <a:buNone/>
            </a:pPr>
            <a:r>
              <a:rPr lang="tr-TR" sz="2100" dirty="0" smtClean="0">
                <a:latin typeface="Times New Roman" pitchFamily="18" charset="0"/>
                <a:cs typeface="Times New Roman" pitchFamily="18" charset="0"/>
              </a:rPr>
              <a:t>kişi </a:t>
            </a:r>
            <a:r>
              <a:rPr lang="tr-TR" sz="2100" dirty="0">
                <a:latin typeface="Times New Roman" pitchFamily="18" charset="0"/>
                <a:cs typeface="Times New Roman" pitchFamily="18" charset="0"/>
              </a:rPr>
              <a:t>veya </a:t>
            </a:r>
            <a:r>
              <a:rPr lang="tr-TR" sz="2100" dirty="0" smtClean="0">
                <a:latin typeface="Times New Roman" pitchFamily="18" charset="0"/>
                <a:cs typeface="Times New Roman" pitchFamily="18" charset="0"/>
              </a:rPr>
              <a:t>kişilerce </a:t>
            </a:r>
            <a:r>
              <a:rPr lang="tr-TR" sz="2100" dirty="0">
                <a:latin typeface="Times New Roman" pitchFamily="18" charset="0"/>
                <a:cs typeface="Times New Roman" pitchFamily="18" charset="0"/>
              </a:rPr>
              <a:t>yapılan piyasa fiyat araştırması </a:t>
            </a:r>
            <a:r>
              <a:rPr lang="tr-TR" sz="2100" dirty="0" smtClean="0">
                <a:latin typeface="Times New Roman" pitchFamily="18" charset="0"/>
                <a:cs typeface="Times New Roman" pitchFamily="18" charset="0"/>
              </a:rPr>
              <a:t>sonucunda alınan </a:t>
            </a:r>
            <a:r>
              <a:rPr lang="tr-TR" sz="2100" dirty="0">
                <a:latin typeface="Times New Roman" pitchFamily="18" charset="0"/>
                <a:cs typeface="Times New Roman" pitchFamily="18" charset="0"/>
              </a:rPr>
              <a:t>teklifleri, </a:t>
            </a:r>
            <a:endParaRPr lang="tr-TR" sz="2100" dirty="0" smtClean="0">
              <a:latin typeface="Times New Roman" pitchFamily="18" charset="0"/>
              <a:cs typeface="Times New Roman" pitchFamily="18" charset="0"/>
            </a:endParaRPr>
          </a:p>
          <a:p>
            <a:pPr>
              <a:lnSpc>
                <a:spcPct val="90000"/>
              </a:lnSpc>
              <a:buFont typeface="Arial" charset="0"/>
              <a:buNone/>
            </a:pPr>
            <a:r>
              <a:rPr lang="tr-TR" sz="2100" dirty="0" smtClean="0">
                <a:latin typeface="Times New Roman" pitchFamily="18" charset="0"/>
                <a:cs typeface="Times New Roman" pitchFamily="18" charset="0"/>
              </a:rPr>
              <a:t>uygun </a:t>
            </a:r>
            <a:r>
              <a:rPr lang="tr-TR" sz="2100" dirty="0">
                <a:latin typeface="Times New Roman" pitchFamily="18" charset="0"/>
                <a:cs typeface="Times New Roman" pitchFamily="18" charset="0"/>
              </a:rPr>
              <a:t>görülen fiyat ile yükleniciyi </a:t>
            </a:r>
            <a:r>
              <a:rPr lang="tr-TR" sz="2100" dirty="0" smtClean="0">
                <a:latin typeface="Times New Roman" pitchFamily="18" charset="0"/>
                <a:cs typeface="Times New Roman" pitchFamily="18" charset="0"/>
              </a:rPr>
              <a:t>gösteren </a:t>
            </a:r>
            <a:r>
              <a:rPr lang="tr-TR" sz="2100" dirty="0">
                <a:latin typeface="Times New Roman" pitchFamily="18" charset="0"/>
                <a:cs typeface="Times New Roman" pitchFamily="18" charset="0"/>
              </a:rPr>
              <a:t>ve söz konusu kişi veya kişilerce </a:t>
            </a:r>
            <a:endParaRPr lang="tr-TR" sz="2100" dirty="0" smtClean="0">
              <a:latin typeface="Times New Roman" pitchFamily="18" charset="0"/>
              <a:cs typeface="Times New Roman" pitchFamily="18" charset="0"/>
            </a:endParaRPr>
          </a:p>
          <a:p>
            <a:pPr>
              <a:lnSpc>
                <a:spcPct val="90000"/>
              </a:lnSpc>
              <a:buFont typeface="Arial" charset="0"/>
              <a:buNone/>
            </a:pPr>
            <a:r>
              <a:rPr lang="tr-TR" sz="2100" dirty="0" smtClean="0">
                <a:latin typeface="Times New Roman" pitchFamily="18" charset="0"/>
                <a:cs typeface="Times New Roman" pitchFamily="18" charset="0"/>
              </a:rPr>
              <a:t>imzalanan tutanağı        </a:t>
            </a:r>
          </a:p>
          <a:p>
            <a:pPr>
              <a:lnSpc>
                <a:spcPct val="90000"/>
              </a:lnSpc>
              <a:buFont typeface="Arial" charset="0"/>
              <a:buNone/>
            </a:pPr>
            <a:r>
              <a:rPr lang="tr-TR" sz="2100" dirty="0" smtClean="0">
                <a:latin typeface="Times New Roman" pitchFamily="18" charset="0"/>
                <a:cs typeface="Times New Roman" pitchFamily="18" charset="0"/>
              </a:rPr>
              <a:t> </a:t>
            </a:r>
          </a:p>
          <a:p>
            <a:pPr>
              <a:lnSpc>
                <a:spcPct val="90000"/>
              </a:lnSpc>
              <a:buFont typeface="Arial" charset="0"/>
              <a:buNone/>
            </a:pPr>
            <a:r>
              <a:rPr lang="tr-TR" sz="2100" b="1" dirty="0" smtClean="0">
                <a:solidFill>
                  <a:srgbClr val="FF0000"/>
                </a:solidFill>
                <a:latin typeface="Times New Roman" pitchFamily="18" charset="0"/>
                <a:cs typeface="Times New Roman" pitchFamily="18" charset="0"/>
              </a:rPr>
              <a:t>KDV </a:t>
            </a:r>
            <a:r>
              <a:rPr lang="tr-TR" sz="2100" b="1" dirty="0">
                <a:solidFill>
                  <a:srgbClr val="FF0000"/>
                </a:solidFill>
                <a:latin typeface="Times New Roman" pitchFamily="18" charset="0"/>
                <a:cs typeface="Times New Roman" pitchFamily="18" charset="0"/>
              </a:rPr>
              <a:t>hariç </a:t>
            </a:r>
            <a:r>
              <a:rPr lang="tr-TR" sz="2100" b="1" dirty="0" smtClean="0">
                <a:solidFill>
                  <a:srgbClr val="FF0000"/>
                </a:solidFill>
                <a:latin typeface="Times New Roman" pitchFamily="18" charset="0"/>
                <a:cs typeface="Times New Roman" pitchFamily="18" charset="0"/>
              </a:rPr>
              <a:t>olarak </a:t>
            </a:r>
            <a:r>
              <a:rPr lang="tr-TR" sz="2100" dirty="0">
                <a:latin typeface="Times New Roman" pitchFamily="18" charset="0"/>
                <a:cs typeface="Times New Roman" pitchFamily="18" charset="0"/>
              </a:rPr>
              <a:t>doldurulması gerekmektedir. </a:t>
            </a:r>
          </a:p>
          <a:p>
            <a:pPr>
              <a:lnSpc>
                <a:spcPct val="90000"/>
              </a:lnSpc>
              <a:buFont typeface="Arial" charset="0"/>
              <a:buNone/>
            </a:pPr>
            <a:endParaRPr lang="tr-TR" sz="2100" dirty="0">
              <a:latin typeface="Times New Roman" pitchFamily="18" charset="0"/>
              <a:cs typeface="Times New Roman" pitchFamily="18" charset="0"/>
            </a:endParaRPr>
          </a:p>
          <a:p>
            <a:pPr>
              <a:lnSpc>
                <a:spcPct val="90000"/>
              </a:lnSpc>
              <a:buFont typeface="Arial" charset="0"/>
              <a:buNone/>
            </a:pPr>
            <a:r>
              <a:rPr lang="tr-TR" sz="2100" dirty="0" smtClean="0">
                <a:latin typeface="Times New Roman" pitchFamily="18" charset="0"/>
                <a:cs typeface="Times New Roman" pitchFamily="18" charset="0"/>
              </a:rPr>
              <a:t>08/03/2007 </a:t>
            </a:r>
            <a:r>
              <a:rPr lang="tr-TR" sz="2100" dirty="0">
                <a:latin typeface="Times New Roman" pitchFamily="18" charset="0"/>
                <a:cs typeface="Times New Roman" pitchFamily="18" charset="0"/>
              </a:rPr>
              <a:t>tarihli ve 26456 sayılı Resmi Gazete </a:t>
            </a:r>
            <a:r>
              <a:rPr lang="tr-TR" sz="2100" dirty="0" smtClean="0">
                <a:latin typeface="Times New Roman" pitchFamily="18" charset="0"/>
                <a:cs typeface="Times New Roman" pitchFamily="18" charset="0"/>
              </a:rPr>
              <a:t>yayımlanan </a:t>
            </a:r>
            <a:r>
              <a:rPr lang="tr-TR" sz="2100" dirty="0">
                <a:latin typeface="Times New Roman" pitchFamily="18" charset="0"/>
                <a:cs typeface="Times New Roman" pitchFamily="18" charset="0"/>
              </a:rPr>
              <a:t>2007/1 </a:t>
            </a:r>
            <a:r>
              <a:rPr lang="tr-TR" sz="2100" dirty="0" smtClean="0">
                <a:latin typeface="Times New Roman" pitchFamily="18" charset="0"/>
                <a:cs typeface="Times New Roman" pitchFamily="18" charset="0"/>
              </a:rPr>
              <a:t>sayılı </a:t>
            </a:r>
          </a:p>
          <a:p>
            <a:pPr>
              <a:lnSpc>
                <a:spcPct val="90000"/>
              </a:lnSpc>
              <a:buFont typeface="Arial" charset="0"/>
              <a:buNone/>
            </a:pPr>
            <a:r>
              <a:rPr lang="tr-TR" sz="2100" dirty="0" smtClean="0">
                <a:latin typeface="Times New Roman" pitchFamily="18" charset="0"/>
                <a:cs typeface="Times New Roman" pitchFamily="18" charset="0"/>
              </a:rPr>
              <a:t>Merkezî </a:t>
            </a:r>
            <a:r>
              <a:rPr lang="tr-TR" sz="2100" dirty="0">
                <a:latin typeface="Times New Roman" pitchFamily="18" charset="0"/>
                <a:cs typeface="Times New Roman" pitchFamily="18" charset="0"/>
              </a:rPr>
              <a:t>Yönetim Harcama </a:t>
            </a:r>
            <a:r>
              <a:rPr lang="tr-TR" sz="2100" dirty="0" smtClean="0">
                <a:latin typeface="Times New Roman" pitchFamily="18" charset="0"/>
                <a:cs typeface="Times New Roman" pitchFamily="18" charset="0"/>
              </a:rPr>
              <a:t>Belgeleri </a:t>
            </a:r>
            <a:r>
              <a:rPr lang="tr-TR" sz="2100" dirty="0">
                <a:latin typeface="Times New Roman" pitchFamily="18" charset="0"/>
                <a:cs typeface="Times New Roman" pitchFamily="18" charset="0"/>
              </a:rPr>
              <a:t>Hakkında Genel Tebliğ </a:t>
            </a:r>
            <a:r>
              <a:rPr lang="tr-TR" sz="2100" dirty="0" smtClean="0">
                <a:latin typeface="Times New Roman" pitchFamily="18" charset="0"/>
                <a:cs typeface="Times New Roman" pitchFamily="18" charset="0"/>
              </a:rPr>
              <a:t>doğrultusunda </a:t>
            </a:r>
          </a:p>
          <a:p>
            <a:pPr>
              <a:lnSpc>
                <a:spcPct val="90000"/>
              </a:lnSpc>
              <a:buFont typeface="Arial" charset="0"/>
              <a:buNone/>
            </a:pPr>
            <a:r>
              <a:rPr lang="tr-TR" sz="2100" dirty="0" smtClean="0">
                <a:latin typeface="Times New Roman" pitchFamily="18" charset="0"/>
                <a:cs typeface="Times New Roman" pitchFamily="18" charset="0"/>
              </a:rPr>
              <a:t>işlemlerin  yapılması</a:t>
            </a:r>
            <a:r>
              <a:rPr lang="tr-TR" sz="2100" dirty="0">
                <a:latin typeface="Times New Roman" pitchFamily="18" charset="0"/>
                <a:cs typeface="Times New Roman" pitchFamily="18" charset="0"/>
              </a:rPr>
              <a:t>, ayrıca tarih, sayı ve istenilen </a:t>
            </a:r>
            <a:r>
              <a:rPr lang="tr-TR" sz="2100" dirty="0" smtClean="0">
                <a:latin typeface="Times New Roman" pitchFamily="18" charset="0"/>
                <a:cs typeface="Times New Roman" pitchFamily="18" charset="0"/>
              </a:rPr>
              <a:t>bilgilerin </a:t>
            </a:r>
            <a:r>
              <a:rPr lang="tr-TR" sz="2100" dirty="0">
                <a:latin typeface="Times New Roman" pitchFamily="18" charset="0"/>
                <a:cs typeface="Times New Roman" pitchFamily="18" charset="0"/>
              </a:rPr>
              <a:t>tam ve eksiksiz  </a:t>
            </a:r>
            <a:endParaRPr lang="tr-TR" sz="2100" dirty="0" smtClean="0">
              <a:latin typeface="Times New Roman" pitchFamily="18" charset="0"/>
              <a:cs typeface="Times New Roman" pitchFamily="18" charset="0"/>
            </a:endParaRPr>
          </a:p>
          <a:p>
            <a:pPr>
              <a:lnSpc>
                <a:spcPct val="90000"/>
              </a:lnSpc>
              <a:buFont typeface="Arial" charset="0"/>
              <a:buNone/>
            </a:pPr>
            <a:r>
              <a:rPr lang="tr-TR" sz="2100" dirty="0" smtClean="0">
                <a:latin typeface="Times New Roman" pitchFamily="18" charset="0"/>
                <a:cs typeface="Times New Roman" pitchFamily="18" charset="0"/>
              </a:rPr>
              <a:t>olması </a:t>
            </a:r>
            <a:r>
              <a:rPr lang="tr-TR" sz="2100" dirty="0">
                <a:latin typeface="Times New Roman" pitchFamily="18" charset="0"/>
                <a:cs typeface="Times New Roman" pitchFamily="18" charset="0"/>
              </a:rPr>
              <a:t>gerekir.</a:t>
            </a:r>
          </a:p>
          <a:p>
            <a:pPr marL="188913" indent="-188913" algn="just" eaLnBrk="1" hangingPunct="1">
              <a:lnSpc>
                <a:spcPct val="90000"/>
              </a:lnSpc>
              <a:buFont typeface="Wingdings" pitchFamily="2" charset="2"/>
              <a:buNone/>
            </a:pPr>
            <a:endParaRPr lang="tr-TR" sz="2400" b="1" dirty="0" smtClean="0"/>
          </a:p>
          <a:p>
            <a:pPr marL="188913" indent="-188913" algn="just" eaLnBrk="1" hangingPunct="1">
              <a:lnSpc>
                <a:spcPct val="90000"/>
              </a:lnSpc>
              <a:buFont typeface="Wingdings" pitchFamily="2" charset="2"/>
              <a:buNone/>
            </a:pPr>
            <a:endParaRPr lang="tr-TR" sz="2400" b="1" dirty="0" smtClean="0"/>
          </a:p>
        </p:txBody>
      </p:sp>
      <p:sp>
        <p:nvSpPr>
          <p:cNvPr id="5" name="1 Başlık"/>
          <p:cNvSpPr txBox="1">
            <a:spLocks/>
          </p:cNvSpPr>
          <p:nvPr/>
        </p:nvSpPr>
        <p:spPr bwMode="white">
          <a:xfrm>
            <a:off x="107504" y="604069"/>
            <a:ext cx="123408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a:t>4</a:t>
            </a:r>
            <a:endParaRPr lang="tr-TR" sz="6000" dirty="0" smtClean="0"/>
          </a:p>
        </p:txBody>
      </p:sp>
    </p:spTree>
    <p:extLst>
      <p:ext uri="{BB962C8B-B14F-4D97-AF65-F5344CB8AC3E}">
        <p14:creationId xmlns:p14="http://schemas.microsoft.com/office/powerpoint/2010/main" val="19576623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wheel(8)">
                                      <p:cBhvr>
                                        <p:cTn id="7" dur="500"/>
                                        <p:tgtEl>
                                          <p:spTgt spid="19459"/>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graphicFrame>
        <p:nvGraphicFramePr>
          <p:cNvPr id="7170" name="Object 4"/>
          <p:cNvGraphicFramePr>
            <a:graphicFrameLocks noGrp="1" noChangeAspect="1"/>
          </p:cNvGraphicFramePr>
          <p:nvPr>
            <p:ph/>
          </p:nvPr>
        </p:nvGraphicFramePr>
        <p:xfrm>
          <a:off x="357189" y="1428750"/>
          <a:ext cx="8358187" cy="5143500"/>
        </p:xfrm>
        <a:graphic>
          <a:graphicData uri="http://schemas.openxmlformats.org/presentationml/2006/ole">
            <mc:AlternateContent xmlns:mc="http://schemas.openxmlformats.org/markup-compatibility/2006">
              <mc:Choice xmlns:v="urn:schemas-microsoft-com:vml" Requires="v">
                <p:oleObj spid="_x0000_s7311" name="Çalışma Sayfası" r:id="rId3" imgW="9163202" imgH="8896502" progId="Excel.Sheet.8">
                  <p:embed/>
                </p:oleObj>
              </mc:Choice>
              <mc:Fallback>
                <p:oleObj name="Çalışma Sayfası" r:id="rId3" imgW="9163202" imgH="889650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9" y="1428750"/>
                        <a:ext cx="8358187" cy="5143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752008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24578" name="1 Başlık"/>
          <p:cNvSpPr>
            <a:spLocks noGrp="1"/>
          </p:cNvSpPr>
          <p:nvPr>
            <p:ph type="title"/>
          </p:nvPr>
        </p:nvSpPr>
        <p:spPr>
          <a:xfrm>
            <a:off x="1628775" y="590552"/>
            <a:ext cx="5943600" cy="563563"/>
          </a:xfrm>
        </p:spPr>
        <p:txBody>
          <a:bodyPr/>
          <a:lstStyle/>
          <a:p>
            <a:r>
              <a:rPr lang="tr-TR" sz="3000" dirty="0" smtClean="0"/>
              <a:t>TAAHHÜT DOSYASI-1</a:t>
            </a:r>
          </a:p>
        </p:txBody>
      </p:sp>
      <p:sp>
        <p:nvSpPr>
          <p:cNvPr id="3" name="2 İçerik Yer Tutucusu"/>
          <p:cNvSpPr>
            <a:spLocks noGrp="1"/>
          </p:cNvSpPr>
          <p:nvPr>
            <p:ph idx="1"/>
          </p:nvPr>
        </p:nvSpPr>
        <p:spPr>
          <a:xfrm>
            <a:off x="179512" y="1295400"/>
            <a:ext cx="8507288" cy="5029200"/>
          </a:xfrm>
        </p:spPr>
        <p:txBody>
          <a:bodyPr/>
          <a:lstStyle/>
          <a:p>
            <a:pPr marL="0" indent="0" algn="just" eaLnBrk="1" hangingPunct="1">
              <a:lnSpc>
                <a:spcPct val="90000"/>
              </a:lnSpc>
              <a:buClr>
                <a:schemeClr val="accent1"/>
              </a:buClr>
              <a:buNone/>
            </a:pPr>
            <a:r>
              <a:rPr lang="tr-TR" sz="1800" b="1" dirty="0">
                <a:latin typeface="Times New Roman" pitchFamily="18" charset="0"/>
                <a:cs typeface="Times New Roman" pitchFamily="18" charset="0"/>
              </a:rPr>
              <a:t>Kamu ihale mevzuatına göre hazırlanan ihale işlem dosyasında, ihale sürecinde düzenlenen tüm belgeler bulunur. </a:t>
            </a:r>
            <a:r>
              <a:rPr lang="tr-TR" sz="1800" b="1" u="sng" dirty="0">
                <a:solidFill>
                  <a:srgbClr val="FF0000"/>
                </a:solidFill>
                <a:latin typeface="Times New Roman" pitchFamily="18" charset="0"/>
                <a:cs typeface="Times New Roman" pitchFamily="18" charset="0"/>
              </a:rPr>
              <a:t>Taahhüt dosyasında </a:t>
            </a:r>
            <a:r>
              <a:rPr lang="tr-TR" sz="1800" b="1" dirty="0">
                <a:solidFill>
                  <a:srgbClr val="FF0000"/>
                </a:solidFill>
                <a:latin typeface="Times New Roman" pitchFamily="18" charset="0"/>
                <a:cs typeface="Times New Roman" pitchFamily="18" charset="0"/>
              </a:rPr>
              <a:t> </a:t>
            </a:r>
            <a:r>
              <a:rPr lang="tr-TR" sz="1800" b="1" dirty="0">
                <a:latin typeface="Times New Roman" pitchFamily="18" charset="0"/>
                <a:cs typeface="Times New Roman" pitchFamily="18" charset="0"/>
              </a:rPr>
              <a:t>yalnızca ÖEB bağlanması öngörülen belgelere yer verilir.</a:t>
            </a:r>
            <a:r>
              <a:rPr lang="tr-TR" sz="1800" dirty="0">
                <a:latin typeface="Times New Roman" pitchFamily="18" charset="0"/>
                <a:cs typeface="Times New Roman" pitchFamily="18" charset="0"/>
              </a:rPr>
              <a:t> Bu nedenle, ilgili mevzuatına göre istenen belgelerden Yönetmelikte ve bu Tebliğde sayılmayanlar ödeme belgesine bağlanmayacak, iç ve dış denetim sırasında ilgililere ibraz edilmek üzere </a:t>
            </a:r>
            <a:r>
              <a:rPr lang="tr-TR" sz="1800" u="sng" dirty="0">
                <a:latin typeface="Times New Roman" pitchFamily="18" charset="0"/>
                <a:cs typeface="Times New Roman" pitchFamily="18" charset="0"/>
              </a:rPr>
              <a:t>harcama birimlerinde muhafaza edilecektir. </a:t>
            </a:r>
            <a:endParaRPr lang="tr-TR" sz="1800" b="1" u="sng" dirty="0">
              <a:latin typeface="Times New Roman" pitchFamily="18" charset="0"/>
              <a:cs typeface="Times New Roman" pitchFamily="18" charset="0"/>
            </a:endParaRPr>
          </a:p>
          <a:p>
            <a:pPr marL="0" indent="0" algn="just" eaLnBrk="1" hangingPunct="1">
              <a:lnSpc>
                <a:spcPct val="90000"/>
              </a:lnSpc>
              <a:buClr>
                <a:schemeClr val="accent1"/>
              </a:buClr>
              <a:buNone/>
            </a:pPr>
            <a:endParaRPr lang="tr-TR" sz="1800" b="1" dirty="0" smtClean="0">
              <a:solidFill>
                <a:srgbClr val="FF0000"/>
              </a:solidFill>
              <a:latin typeface="Times New Roman" pitchFamily="18" charset="0"/>
              <a:cs typeface="Times New Roman" pitchFamily="18" charset="0"/>
            </a:endParaRPr>
          </a:p>
          <a:p>
            <a:pPr marL="0" indent="0" algn="just" eaLnBrk="1" hangingPunct="1">
              <a:lnSpc>
                <a:spcPct val="90000"/>
              </a:lnSpc>
              <a:buClr>
                <a:schemeClr val="accent1"/>
              </a:buClr>
              <a:buNone/>
            </a:pPr>
            <a:r>
              <a:rPr lang="tr-TR" sz="1800" dirty="0" smtClean="0">
                <a:latin typeface="Times New Roman" pitchFamily="18" charset="0"/>
                <a:cs typeface="Times New Roman" pitchFamily="18" charset="0"/>
              </a:rPr>
              <a:t>İhale </a:t>
            </a:r>
            <a:r>
              <a:rPr lang="tr-TR" sz="1800" dirty="0">
                <a:latin typeface="Times New Roman" pitchFamily="18" charset="0"/>
                <a:cs typeface="Times New Roman" pitchFamily="18" charset="0"/>
              </a:rPr>
              <a:t>veya doğrudan temin usulüyle yapılacak her türlü mal ve hizmet alımları ile yapım işlerine ilişkin ödemelerde; </a:t>
            </a:r>
          </a:p>
          <a:p>
            <a:pPr marL="0" indent="0" algn="just" eaLnBrk="1" hangingPunct="1">
              <a:lnSpc>
                <a:spcPct val="90000"/>
              </a:lnSpc>
              <a:buClr>
                <a:schemeClr val="accent1"/>
              </a:buClr>
              <a:buNone/>
            </a:pPr>
            <a:endParaRPr lang="tr-TR" sz="1800" b="1" dirty="0" smtClean="0">
              <a:latin typeface="Times New Roman" pitchFamily="18" charset="0"/>
              <a:cs typeface="Times New Roman" pitchFamily="18" charset="0"/>
            </a:endParaRPr>
          </a:p>
          <a:p>
            <a:pPr marL="0" indent="0" algn="just" eaLnBrk="1" hangingPunct="1">
              <a:lnSpc>
                <a:spcPct val="90000"/>
              </a:lnSpc>
              <a:buClr>
                <a:schemeClr val="accent1"/>
              </a:buClr>
              <a:buNone/>
            </a:pPr>
            <a:r>
              <a:rPr lang="tr-TR" sz="1800" b="1" dirty="0" smtClean="0">
                <a:solidFill>
                  <a:srgbClr val="FF0000"/>
                </a:solidFill>
                <a:latin typeface="Times New Roman" pitchFamily="18" charset="0"/>
                <a:cs typeface="Times New Roman" pitchFamily="18" charset="0"/>
              </a:rPr>
              <a:t>Onay </a:t>
            </a:r>
            <a:r>
              <a:rPr lang="tr-TR" sz="1800" b="1" dirty="0">
                <a:solidFill>
                  <a:srgbClr val="FF0000"/>
                </a:solidFill>
                <a:latin typeface="Times New Roman" pitchFamily="18" charset="0"/>
                <a:cs typeface="Times New Roman" pitchFamily="18" charset="0"/>
              </a:rPr>
              <a:t>belgesi,</a:t>
            </a:r>
          </a:p>
          <a:p>
            <a:pPr marL="0" indent="0" algn="just" eaLnBrk="1" hangingPunct="1">
              <a:lnSpc>
                <a:spcPct val="90000"/>
              </a:lnSpc>
              <a:buClr>
                <a:schemeClr val="accent1"/>
              </a:buClr>
              <a:buNone/>
            </a:pPr>
            <a:r>
              <a:rPr lang="tr-TR" sz="1800" b="1" dirty="0">
                <a:solidFill>
                  <a:srgbClr val="FF0000"/>
                </a:solidFill>
                <a:latin typeface="Times New Roman" pitchFamily="18" charset="0"/>
                <a:cs typeface="Times New Roman" pitchFamily="18" charset="0"/>
              </a:rPr>
              <a:t>İ</a:t>
            </a:r>
            <a:r>
              <a:rPr lang="tr-TR" sz="1800" b="1" dirty="0" smtClean="0">
                <a:solidFill>
                  <a:srgbClr val="FF0000"/>
                </a:solidFill>
                <a:latin typeface="Times New Roman" pitchFamily="18" charset="0"/>
                <a:cs typeface="Times New Roman" pitchFamily="18" charset="0"/>
              </a:rPr>
              <a:t>hale </a:t>
            </a:r>
            <a:r>
              <a:rPr lang="tr-TR" sz="1800" b="1" dirty="0">
                <a:solidFill>
                  <a:srgbClr val="FF0000"/>
                </a:solidFill>
                <a:latin typeface="Times New Roman" pitchFamily="18" charset="0"/>
                <a:cs typeface="Times New Roman" pitchFamily="18" charset="0"/>
              </a:rPr>
              <a:t>komisyonu kararı,</a:t>
            </a:r>
          </a:p>
          <a:p>
            <a:pPr marL="0" indent="0" algn="just" eaLnBrk="1" hangingPunct="1">
              <a:lnSpc>
                <a:spcPct val="90000"/>
              </a:lnSpc>
              <a:buClr>
                <a:schemeClr val="accent1"/>
              </a:buClr>
              <a:buNone/>
            </a:pPr>
            <a:r>
              <a:rPr lang="tr-TR" sz="1800" b="1" dirty="0">
                <a:solidFill>
                  <a:srgbClr val="FF0000"/>
                </a:solidFill>
                <a:latin typeface="Times New Roman" pitchFamily="18" charset="0"/>
                <a:cs typeface="Times New Roman" pitchFamily="18" charset="0"/>
              </a:rPr>
              <a:t>Sözleşme,</a:t>
            </a:r>
          </a:p>
          <a:p>
            <a:pPr marL="0" indent="0" algn="just" eaLnBrk="1" hangingPunct="1"/>
            <a:endParaRPr lang="tr-TR" sz="1800" dirty="0" smtClean="0">
              <a:latin typeface="Times New Roman" pitchFamily="18" charset="0"/>
              <a:cs typeface="Times New Roman" pitchFamily="18" charset="0"/>
            </a:endParaRPr>
          </a:p>
          <a:p>
            <a:pPr marL="0" indent="0" algn="just" eaLnBrk="1" hangingPunct="1">
              <a:buNone/>
            </a:pPr>
            <a:r>
              <a:rPr lang="tr-TR" sz="1800" dirty="0" smtClean="0">
                <a:latin typeface="Times New Roman" pitchFamily="18" charset="0"/>
                <a:cs typeface="Times New Roman" pitchFamily="18" charset="0"/>
              </a:rPr>
              <a:t>4734 sayılı Kamu İhale Kanununun 22 nci maddesine göre doğrudan temin usulüyle ihale komisyonu kurulmadan yapılan alımlarda;</a:t>
            </a:r>
          </a:p>
          <a:p>
            <a:pPr marL="0" indent="0" algn="just" eaLnBrk="1" hangingPunct="1">
              <a:buFont typeface="Wingdings" pitchFamily="2" charset="2"/>
              <a:buNone/>
            </a:pPr>
            <a:r>
              <a:rPr lang="tr-TR" sz="1200" dirty="0" smtClean="0">
                <a:latin typeface="Times New Roman" pitchFamily="18" charset="0"/>
                <a:cs typeface="Times New Roman" pitchFamily="18" charset="0"/>
              </a:rPr>
              <a:t>	</a:t>
            </a:r>
          </a:p>
          <a:p>
            <a:pPr marL="0" indent="0" algn="just" eaLnBrk="1" hangingPunct="1">
              <a:buFont typeface="Wingdings" pitchFamily="2" charset="2"/>
              <a:buNone/>
            </a:pPr>
            <a:endParaRPr lang="tr-TR" sz="1300" dirty="0" smtClean="0"/>
          </a:p>
        </p:txBody>
      </p:sp>
      <p:sp>
        <p:nvSpPr>
          <p:cNvPr id="5" name="1 Başlık"/>
          <p:cNvSpPr txBox="1">
            <a:spLocks/>
          </p:cNvSpPr>
          <p:nvPr/>
        </p:nvSpPr>
        <p:spPr bwMode="white">
          <a:xfrm>
            <a:off x="-108521" y="604069"/>
            <a:ext cx="2232249"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4000" dirty="0" smtClean="0">
                <a:solidFill>
                  <a:srgbClr val="FFFFFF"/>
                </a:solidFill>
              </a:rPr>
              <a:t>1*2*4=</a:t>
            </a:r>
          </a:p>
        </p:txBody>
      </p:sp>
    </p:spTree>
    <p:extLst>
      <p:ext uri="{BB962C8B-B14F-4D97-AF65-F5344CB8AC3E}">
        <p14:creationId xmlns:p14="http://schemas.microsoft.com/office/powerpoint/2010/main" val="16291887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ox(in)">
                                      <p:cBhvr>
                                        <p:cTn id="7" dur="500"/>
                                        <p:tgtEl>
                                          <p:spTgt spid="24578"/>
                                        </p:tgtEl>
                                      </p:cBhvr>
                                    </p:animEffect>
                                  </p:childTnLst>
                                </p:cTn>
                              </p:par>
                            </p:childTnLst>
                          </p:cTn>
                        </p:par>
                        <p:par>
                          <p:cTn id="8" fill="hold" nodeType="afterGroup">
                            <p:stCondLst>
                              <p:cond delay="500"/>
                            </p:stCondLst>
                            <p:childTnLst>
                              <p:par>
                                <p:cTn id="9" presetID="8" presetClass="entr" presetSubtype="3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out)">
                                      <p:cBhvr>
                                        <p:cTn id="11" dur="500"/>
                                        <p:tgtEl>
                                          <p:spTgt spid="3"/>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a:xfrm>
            <a:off x="1403648" y="620688"/>
            <a:ext cx="6624736" cy="563563"/>
          </a:xfrm>
        </p:spPr>
        <p:txBody>
          <a:bodyPr/>
          <a:lstStyle/>
          <a:p>
            <a:pPr eaLnBrk="1" hangingPunct="1"/>
            <a:r>
              <a:rPr lang="tr-TR" sz="2200" dirty="0" smtClean="0">
                <a:ea typeface="SimSun" pitchFamily="2" charset="-122"/>
                <a:cs typeface="Times New Roman" pitchFamily="18" charset="0"/>
                <a:sym typeface="Wingdings" pitchFamily="2" charset="2"/>
              </a:rPr>
              <a:t>Merkezi Yönetim Harcama Belgeleri Yönetmeliği</a:t>
            </a:r>
            <a:endParaRPr lang="en-US" sz="2200" dirty="0" smtClean="0">
              <a:ea typeface="SimSun" pitchFamily="2" charset="-122"/>
              <a:cs typeface="Times New Roman" pitchFamily="18" charset="0"/>
              <a:sym typeface="Wingdings" pitchFamily="2" charset="2"/>
            </a:endParaRPr>
          </a:p>
        </p:txBody>
      </p:sp>
      <p:graphicFrame>
        <p:nvGraphicFramePr>
          <p:cNvPr id="5" name="4 Diyagram"/>
          <p:cNvGraphicFramePr/>
          <p:nvPr>
            <p:extLst>
              <p:ext uri="{D42A27DB-BD31-4B8C-83A1-F6EECF244321}">
                <p14:modId xmlns:p14="http://schemas.microsoft.com/office/powerpoint/2010/main" val="1165397849"/>
              </p:ext>
            </p:extLst>
          </p:nvPr>
        </p:nvGraphicFramePr>
        <p:xfrm>
          <a:off x="374848" y="1458226"/>
          <a:ext cx="8373616" cy="4707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1" name="Rectangle 11"/>
          <p:cNvSpPr txBox="1">
            <a:spLocks noGrp="1" noChangeArrowheads="1"/>
          </p:cNvSpPr>
          <p:nvPr/>
        </p:nvSpPr>
        <p:spPr bwMode="auto">
          <a:xfrm>
            <a:off x="6705600" y="6248400"/>
            <a:ext cx="1905000" cy="457200"/>
          </a:xfrm>
          <a:prstGeom prst="rect">
            <a:avLst/>
          </a:prstGeom>
          <a:noFill/>
          <a:ln>
            <a:miter lim="800000"/>
            <a:headEnd/>
            <a:tailEnd/>
          </a:ln>
        </p:spPr>
        <p:txBody>
          <a:bodyPr/>
          <a:lstStyle/>
          <a:p>
            <a:pPr algn="r" eaLnBrk="0" fontAlgn="base">
              <a:spcBef>
                <a:spcPct val="0"/>
              </a:spcBef>
              <a:spcAft>
                <a:spcPct val="0"/>
              </a:spcAft>
              <a:defRPr/>
            </a:pPr>
            <a:fld id="{2784C864-9EB5-4370-B5FC-FA8FBF0957A8}" type="slidenum">
              <a:rPr lang="en-US" sz="1000">
                <a:solidFill>
                  <a:srgbClr val="000000"/>
                </a:solidFill>
                <a:effectLst>
                  <a:outerShdw blurRad="38100" dist="38100" dir="2700000" algn="tl">
                    <a:srgbClr val="000000"/>
                  </a:outerShdw>
                </a:effectLst>
                <a:latin typeface="Times New Roman" pitchFamily="18" charset="0"/>
                <a:sym typeface="Wingdings" pitchFamily="2" charset="2"/>
              </a:rPr>
              <a:pPr algn="r" eaLnBrk="0" fontAlgn="base">
                <a:spcBef>
                  <a:spcPct val="0"/>
                </a:spcBef>
                <a:spcAft>
                  <a:spcPct val="0"/>
                </a:spcAft>
                <a:defRPr/>
              </a:pPr>
              <a:t>2</a:t>
            </a:fld>
            <a:endParaRPr lang="en-US" dirty="0">
              <a:solidFill>
                <a:srgbClr val="000000"/>
              </a:solidFill>
              <a:latin typeface="Tahoma" pitchFamily="34" charset="0"/>
              <a:sym typeface="Wingdings" pitchFamily="2" charset="2"/>
            </a:endParaRPr>
          </a:p>
        </p:txBody>
      </p:sp>
    </p:spTree>
    <p:extLst>
      <p:ext uri="{BB962C8B-B14F-4D97-AF65-F5344CB8AC3E}">
        <p14:creationId xmlns:p14="http://schemas.microsoft.com/office/powerpoint/2010/main" val="11988646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289"/>
                                        </p:tgtEl>
                                        <p:attrNameLst>
                                          <p:attrName>style.visibility</p:attrName>
                                        </p:attrNameLst>
                                      </p:cBhvr>
                                      <p:to>
                                        <p:strVal val="visible"/>
                                      </p:to>
                                    </p:set>
                                    <p:animEffect transition="in" filter="fade">
                                      <p:cBhvr>
                                        <p:cTn id="7" dur="500"/>
                                        <p:tgtEl>
                                          <p:spTgt spid="12289"/>
                                        </p:tgtEl>
                                      </p:cBhvr>
                                    </p:animEffect>
                                    <p:anim calcmode="lin" valueType="num">
                                      <p:cBhvr>
                                        <p:cTn id="8" dur="500" fill="hold"/>
                                        <p:tgtEl>
                                          <p:spTgt spid="12289"/>
                                        </p:tgtEl>
                                        <p:attrNameLst>
                                          <p:attrName>ppt_x</p:attrName>
                                        </p:attrNameLst>
                                      </p:cBhvr>
                                      <p:tavLst>
                                        <p:tav tm="0">
                                          <p:val>
                                            <p:strVal val="#ppt_x"/>
                                          </p:val>
                                        </p:tav>
                                        <p:tav tm="100000">
                                          <p:val>
                                            <p:strVal val="#ppt_x"/>
                                          </p:val>
                                        </p:tav>
                                      </p:tavLst>
                                    </p:anim>
                                    <p:anim calcmode="lin" valueType="num">
                                      <p:cBhvr>
                                        <p:cTn id="9" dur="500" fill="hold"/>
                                        <p:tgtEl>
                                          <p:spTgt spid="1228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8"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amond(i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just" eaLnBrk="1" hangingPunct="1">
              <a:buNone/>
            </a:pPr>
            <a:r>
              <a:rPr lang="tr-TR" sz="2000" b="1" dirty="0">
                <a:solidFill>
                  <a:srgbClr val="FF0000"/>
                </a:solidFill>
              </a:rPr>
              <a:t>- </a:t>
            </a:r>
            <a:r>
              <a:rPr lang="tr-TR" sz="2000" b="1" dirty="0">
                <a:solidFill>
                  <a:srgbClr val="FF0000"/>
                </a:solidFill>
                <a:latin typeface="Times New Roman" pitchFamily="18" charset="0"/>
                <a:cs typeface="Times New Roman" pitchFamily="18" charset="0"/>
              </a:rPr>
              <a:t>Piyasa fiyat araştırması tutanağı</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(Örnek:2) veya </a:t>
            </a:r>
          </a:p>
          <a:p>
            <a:pPr marL="0" indent="0" algn="just" eaLnBrk="1" hangingPunct="1">
              <a:buNone/>
            </a:pPr>
            <a:r>
              <a:rPr lang="tr-TR" sz="2000" dirty="0" smtClean="0">
                <a:latin typeface="Times New Roman" pitchFamily="18" charset="0"/>
                <a:cs typeface="Times New Roman" pitchFamily="18" charset="0"/>
              </a:rPr>
              <a:t>Söz </a:t>
            </a:r>
            <a:r>
              <a:rPr lang="tr-TR" sz="2000" dirty="0">
                <a:latin typeface="Times New Roman" pitchFamily="18" charset="0"/>
                <a:cs typeface="Times New Roman" pitchFamily="18" charset="0"/>
              </a:rPr>
              <a:t>konusu maddenin a, b ve c bentleri kapsamında </a:t>
            </a:r>
            <a:r>
              <a:rPr lang="tr-TR" sz="2000" b="1" dirty="0">
                <a:solidFill>
                  <a:srgbClr val="FF0000"/>
                </a:solidFill>
                <a:latin typeface="Times New Roman" pitchFamily="18" charset="0"/>
                <a:cs typeface="Times New Roman" pitchFamily="18" charset="0"/>
              </a:rPr>
              <a:t>tek kaynaktan</a:t>
            </a:r>
            <a:r>
              <a:rPr lang="tr-TR" sz="2000" dirty="0">
                <a:latin typeface="Times New Roman" pitchFamily="18" charset="0"/>
                <a:cs typeface="Times New Roman" pitchFamily="18" charset="0"/>
              </a:rPr>
              <a:t> yapılan alımlara ilişkin olarak; 	</a:t>
            </a:r>
          </a:p>
          <a:p>
            <a:pPr marL="0" indent="0" algn="just" eaLnBrk="1" hangingPunct="1">
              <a:buNone/>
            </a:pPr>
            <a:r>
              <a:rPr lang="tr-TR" sz="2000" dirty="0">
                <a:latin typeface="Times New Roman" pitchFamily="18" charset="0"/>
                <a:cs typeface="Times New Roman" pitchFamily="18" charset="0"/>
              </a:rPr>
              <a:t>- İhale mevzuatında belirlenen </a:t>
            </a:r>
            <a:r>
              <a:rPr lang="tr-TR" sz="2000" b="1" dirty="0">
                <a:solidFill>
                  <a:srgbClr val="FF0000"/>
                </a:solidFill>
                <a:latin typeface="Times New Roman" pitchFamily="18" charset="0"/>
                <a:cs typeface="Times New Roman" pitchFamily="18" charset="0"/>
              </a:rPr>
              <a:t>standart form, </a:t>
            </a:r>
            <a:r>
              <a:rPr lang="tr-TR" sz="2000" dirty="0">
                <a:latin typeface="Times New Roman" pitchFamily="18" charset="0"/>
                <a:cs typeface="Times New Roman" pitchFamily="18" charset="0"/>
              </a:rPr>
              <a:t>	</a:t>
            </a:r>
          </a:p>
          <a:p>
            <a:pPr marL="0" indent="0" algn="just" eaLnBrk="1" hangingPunct="1">
              <a:buNone/>
            </a:pPr>
            <a:r>
              <a:rPr lang="tr-TR" sz="2000" b="1" dirty="0">
                <a:latin typeface="Times New Roman" pitchFamily="18" charset="0"/>
                <a:cs typeface="Times New Roman" pitchFamily="18" charset="0"/>
              </a:rPr>
              <a:t>-</a:t>
            </a:r>
            <a:r>
              <a:rPr lang="tr-TR" sz="2000" b="1" dirty="0">
                <a:solidFill>
                  <a:srgbClr val="FF0000"/>
                </a:solidFill>
                <a:latin typeface="Times New Roman" pitchFamily="18" charset="0"/>
                <a:cs typeface="Times New Roman" pitchFamily="18" charset="0"/>
              </a:rPr>
              <a:t> Sözleşme </a:t>
            </a:r>
            <a:r>
              <a:rPr lang="tr-TR" sz="2000" dirty="0">
                <a:latin typeface="Times New Roman" pitchFamily="18" charset="0"/>
                <a:cs typeface="Times New Roman" pitchFamily="18" charset="0"/>
              </a:rPr>
              <a:t>yapılması halinde sözleşme, 	</a:t>
            </a:r>
          </a:p>
          <a:p>
            <a:pPr marL="0" indent="0" algn="just" eaLnBrk="1" hangingPunct="1">
              <a:buNone/>
            </a:pPr>
            <a:r>
              <a:rPr lang="tr-TR" sz="2000" dirty="0">
                <a:latin typeface="Times New Roman" pitchFamily="18" charset="0"/>
                <a:cs typeface="Times New Roman" pitchFamily="18" charset="0"/>
              </a:rPr>
              <a:t>- Bakanlıkça gerekli görülen diğer belgeler, </a:t>
            </a:r>
          </a:p>
          <a:p>
            <a:pPr marL="0" indent="0" algn="just" eaLnBrk="1" hangingPunct="1">
              <a:buNone/>
            </a:pPr>
            <a:r>
              <a:rPr lang="tr-TR" sz="2000" dirty="0">
                <a:latin typeface="Times New Roman" pitchFamily="18" charset="0"/>
                <a:cs typeface="Times New Roman" pitchFamily="18" charset="0"/>
              </a:rPr>
              <a:t>Taahhüt dosyası içerisinde bulunur</a:t>
            </a:r>
            <a:r>
              <a:rPr lang="tr-TR" sz="2000" dirty="0" smtClean="0">
                <a:latin typeface="Times New Roman" pitchFamily="18" charset="0"/>
                <a:cs typeface="Times New Roman" pitchFamily="18" charset="0"/>
              </a:rPr>
              <a:t>.</a:t>
            </a:r>
            <a:r>
              <a:rPr lang="tr-TR" sz="2000" b="1" dirty="0">
                <a:latin typeface="Times New Roman" pitchFamily="18" charset="0"/>
                <a:cs typeface="Times New Roman" pitchFamily="18" charset="0"/>
              </a:rPr>
              <a:t>	</a:t>
            </a:r>
          </a:p>
          <a:p>
            <a:pPr>
              <a:buFont typeface="Arial" charset="0"/>
              <a:buNone/>
            </a:pPr>
            <a:endParaRPr lang="tr-TR" sz="2000" b="1" dirty="0" smtClean="0">
              <a:latin typeface="Times New Roman" pitchFamily="18" charset="0"/>
              <a:cs typeface="Times New Roman" pitchFamily="18" charset="0"/>
            </a:endParaRPr>
          </a:p>
          <a:p>
            <a:pPr marL="0" indent="0" algn="just" eaLnBrk="1" hangingPunct="1">
              <a:buNone/>
            </a:pPr>
            <a:r>
              <a:rPr lang="tr-TR" sz="2000" dirty="0">
                <a:latin typeface="Times New Roman" pitchFamily="18" charset="0"/>
                <a:cs typeface="Times New Roman" pitchFamily="18" charset="0"/>
              </a:rPr>
              <a:t>Ödemeden önce veya ilk </a:t>
            </a:r>
            <a:r>
              <a:rPr lang="tr-TR" sz="2000" dirty="0" err="1">
                <a:latin typeface="Times New Roman" pitchFamily="18" charset="0"/>
                <a:cs typeface="Times New Roman" pitchFamily="18" charset="0"/>
              </a:rPr>
              <a:t>hakedişle</a:t>
            </a:r>
            <a:r>
              <a:rPr lang="tr-TR" sz="2000" dirty="0">
                <a:latin typeface="Times New Roman" pitchFamily="18" charset="0"/>
                <a:cs typeface="Times New Roman" pitchFamily="18" charset="0"/>
              </a:rPr>
              <a:t> birlikte biri asıl diğeri onaylı suret </a:t>
            </a:r>
          </a:p>
          <a:p>
            <a:pPr marL="0" indent="0" algn="just" eaLnBrk="1" hangingPunct="1">
              <a:buNone/>
            </a:pPr>
            <a:r>
              <a:rPr lang="tr-TR" sz="2000" dirty="0">
                <a:latin typeface="Times New Roman" pitchFamily="18" charset="0"/>
                <a:cs typeface="Times New Roman" pitchFamily="18" charset="0"/>
              </a:rPr>
              <a:t>olmak üzere iki nüsha (taahhüt olunan işin bedeli bir defada tahakkuk </a:t>
            </a:r>
          </a:p>
          <a:p>
            <a:pPr marL="0" indent="0" algn="just" eaLnBrk="1" hangingPunct="1">
              <a:buNone/>
            </a:pPr>
            <a:r>
              <a:rPr lang="tr-TR" sz="2000" dirty="0">
                <a:latin typeface="Times New Roman" pitchFamily="18" charset="0"/>
                <a:cs typeface="Times New Roman" pitchFamily="18" charset="0"/>
              </a:rPr>
              <a:t>ettirildiği takdirde aslı </a:t>
            </a:r>
            <a:r>
              <a:rPr lang="tr-TR" sz="2000" dirty="0" err="1">
                <a:latin typeface="Times New Roman" pitchFamily="18" charset="0"/>
                <a:cs typeface="Times New Roman" pitchFamily="18" charset="0"/>
              </a:rPr>
              <a:t>ÖEB’sine</a:t>
            </a:r>
            <a:r>
              <a:rPr lang="tr-TR" sz="2000" dirty="0">
                <a:latin typeface="Times New Roman" pitchFamily="18" charset="0"/>
                <a:cs typeface="Times New Roman" pitchFamily="18" charset="0"/>
              </a:rPr>
              <a:t> bağlanarak bir nüsha) olarak muhasebe </a:t>
            </a:r>
          </a:p>
          <a:p>
            <a:pPr marL="0" indent="0" algn="just" eaLnBrk="1" hangingPunct="1">
              <a:buNone/>
            </a:pPr>
            <a:r>
              <a:rPr lang="tr-TR" sz="2000" dirty="0">
                <a:latin typeface="Times New Roman" pitchFamily="18" charset="0"/>
                <a:cs typeface="Times New Roman" pitchFamily="18" charset="0"/>
              </a:rPr>
              <a:t>yetkilisine verilir.</a:t>
            </a:r>
          </a:p>
          <a:p>
            <a:pPr marL="0" indent="0">
              <a:buNone/>
            </a:pPr>
            <a:endParaRPr lang="tr-TR" dirty="0"/>
          </a:p>
        </p:txBody>
      </p:sp>
      <p:sp>
        <p:nvSpPr>
          <p:cNvPr id="4" name="Altbilgi Yer Tutucusu 3"/>
          <p:cNvSpPr>
            <a:spLocks noGrp="1"/>
          </p:cNvSpPr>
          <p:nvPr>
            <p:ph type="ftr" sz="quarter" idx="11"/>
          </p:nvPr>
        </p:nvSpPr>
        <p:spPr/>
        <p:txBody>
          <a:bodyPr/>
          <a:lstStyle/>
          <a:p>
            <a:pPr>
              <a:defRPr/>
            </a:pPr>
            <a:r>
              <a:rPr lang="tr-TR" smtClean="0">
                <a:solidFill>
                  <a:srgbClr val="000000"/>
                </a:solidFill>
              </a:rPr>
              <a:t> </a:t>
            </a:r>
            <a:endParaRPr lang="tr-TR" dirty="0">
              <a:solidFill>
                <a:srgbClr val="000000"/>
              </a:solidFill>
            </a:endParaRPr>
          </a:p>
        </p:txBody>
      </p:sp>
      <p:sp>
        <p:nvSpPr>
          <p:cNvPr id="5" name="1 Başlık"/>
          <p:cNvSpPr>
            <a:spLocks noGrp="1"/>
          </p:cNvSpPr>
          <p:nvPr>
            <p:ph type="title"/>
          </p:nvPr>
        </p:nvSpPr>
        <p:spPr>
          <a:xfrm>
            <a:off x="1628775" y="590552"/>
            <a:ext cx="5943600" cy="563563"/>
          </a:xfrm>
        </p:spPr>
        <p:txBody>
          <a:bodyPr/>
          <a:lstStyle/>
          <a:p>
            <a:r>
              <a:rPr lang="tr-TR" sz="3000" dirty="0" smtClean="0"/>
              <a:t>TAAHHÜT DOSYASI-2</a:t>
            </a:r>
          </a:p>
        </p:txBody>
      </p:sp>
      <p:sp>
        <p:nvSpPr>
          <p:cNvPr id="6" name="1 Başlık"/>
          <p:cNvSpPr txBox="1">
            <a:spLocks/>
          </p:cNvSpPr>
          <p:nvPr/>
        </p:nvSpPr>
        <p:spPr bwMode="white">
          <a:xfrm>
            <a:off x="-108521" y="604069"/>
            <a:ext cx="2232249"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4000" dirty="0" smtClean="0">
                <a:solidFill>
                  <a:srgbClr val="FFFFFF"/>
                </a:solidFill>
              </a:rPr>
              <a:t>1*2*4=</a:t>
            </a:r>
          </a:p>
        </p:txBody>
      </p:sp>
    </p:spTree>
    <p:extLst>
      <p:ext uri="{BB962C8B-B14F-4D97-AF65-F5344CB8AC3E}">
        <p14:creationId xmlns:p14="http://schemas.microsoft.com/office/powerpoint/2010/main" val="29904002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ltbilgi Yer Tutucusu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5" name="2 İçerik Yer Tutucusu"/>
          <p:cNvSpPr>
            <a:spLocks noGrp="1"/>
          </p:cNvSpPr>
          <p:nvPr>
            <p:ph idx="1"/>
          </p:nvPr>
        </p:nvSpPr>
        <p:spPr>
          <a:xfrm>
            <a:off x="395536" y="1124744"/>
            <a:ext cx="8229600" cy="5301952"/>
          </a:xfrm>
        </p:spPr>
        <p:txBody>
          <a:bodyPr/>
          <a:lstStyle/>
          <a:p>
            <a:pPr marL="0" indent="0" eaLnBrk="1" hangingPunct="1">
              <a:lnSpc>
                <a:spcPct val="90000"/>
              </a:lnSpc>
              <a:buNone/>
            </a:pPr>
            <a:endParaRPr lang="tr-TR" sz="1600" dirty="0" smtClean="0"/>
          </a:p>
          <a:p>
            <a:pPr marL="0" indent="0" eaLnBrk="1" hangingPunct="1">
              <a:lnSpc>
                <a:spcPct val="90000"/>
              </a:lnSpc>
              <a:buNone/>
            </a:pPr>
            <a:r>
              <a:rPr lang="tr-TR" sz="1600" b="1" dirty="0" smtClean="0">
                <a:solidFill>
                  <a:srgbClr val="FF0000"/>
                </a:solidFill>
                <a:latin typeface="Times New Roman" pitchFamily="18" charset="0"/>
                <a:cs typeface="Times New Roman" pitchFamily="18" charset="0"/>
              </a:rPr>
              <a:t>İhale usulüyle yapılacak her türlü mal ve hizmet alımları ile yapım işlerine ilişkin ödemelerde</a:t>
            </a:r>
            <a:r>
              <a:rPr lang="tr-TR" sz="1600" b="1" dirty="0" smtClean="0">
                <a:latin typeface="Times New Roman" pitchFamily="18" charset="0"/>
                <a:cs typeface="Times New Roman" pitchFamily="18" charset="0"/>
              </a:rPr>
              <a:t>;</a:t>
            </a:r>
          </a:p>
          <a:p>
            <a:pPr marL="0" indent="0" eaLnBrk="1" hangingPunct="1">
              <a:lnSpc>
                <a:spcPct val="90000"/>
              </a:lnSpc>
              <a:buNone/>
            </a:pPr>
            <a:r>
              <a:rPr lang="tr-TR" sz="1600" dirty="0" smtClean="0">
                <a:latin typeface="Times New Roman" pitchFamily="18" charset="0"/>
                <a:cs typeface="Times New Roman" pitchFamily="18" charset="0"/>
              </a:rPr>
              <a:t>- İhale onay belgesi,</a:t>
            </a:r>
          </a:p>
          <a:p>
            <a:pPr marL="0" indent="0" eaLnBrk="1" hangingPunct="1">
              <a:lnSpc>
                <a:spcPct val="90000"/>
              </a:lnSpc>
              <a:buNone/>
            </a:pPr>
            <a:r>
              <a:rPr lang="tr-TR" sz="1600" dirty="0" smtClean="0">
                <a:latin typeface="Times New Roman" pitchFamily="18" charset="0"/>
                <a:cs typeface="Times New Roman" pitchFamily="18" charset="0"/>
              </a:rPr>
              <a:t>- İhale komisyon kararı,</a:t>
            </a:r>
          </a:p>
          <a:p>
            <a:pPr marL="0" indent="0" eaLnBrk="1" hangingPunct="1">
              <a:lnSpc>
                <a:spcPct val="90000"/>
              </a:lnSpc>
              <a:buNone/>
            </a:pPr>
            <a:r>
              <a:rPr lang="tr-TR" sz="1600" dirty="0" smtClean="0">
                <a:latin typeface="Times New Roman" pitchFamily="18" charset="0"/>
                <a:cs typeface="Times New Roman" pitchFamily="18" charset="0"/>
              </a:rPr>
              <a:t>- Sözleşme, </a:t>
            </a:r>
          </a:p>
          <a:p>
            <a:pPr marL="0" indent="0" eaLnBrk="1" hangingPunct="1">
              <a:lnSpc>
                <a:spcPct val="90000"/>
              </a:lnSpc>
              <a:buNone/>
            </a:pPr>
            <a:r>
              <a:rPr lang="tr-TR" sz="1600" dirty="0" smtClean="0">
                <a:latin typeface="Times New Roman" pitchFamily="18" charset="0"/>
                <a:cs typeface="Times New Roman" pitchFamily="18" charset="0"/>
              </a:rPr>
              <a:t>-İlanın yapıldığına ilişkin tutanak,</a:t>
            </a:r>
          </a:p>
          <a:p>
            <a:pPr marL="0" indent="0" eaLnBrk="1" hangingPunct="1">
              <a:lnSpc>
                <a:spcPct val="90000"/>
              </a:lnSpc>
              <a:buNone/>
            </a:pPr>
            <a:r>
              <a:rPr lang="tr-TR" sz="1600" dirty="0" smtClean="0">
                <a:latin typeface="Times New Roman" pitchFamily="18" charset="0"/>
                <a:cs typeface="Times New Roman" pitchFamily="18" charset="0"/>
              </a:rPr>
              <a:t>-Kesin </a:t>
            </a:r>
            <a:r>
              <a:rPr lang="tr-TR" sz="1600" dirty="0">
                <a:latin typeface="Times New Roman" pitchFamily="18" charset="0"/>
                <a:cs typeface="Times New Roman" pitchFamily="18" charset="0"/>
              </a:rPr>
              <a:t>Teminatın alındığın ilişkin alındı örneği</a:t>
            </a:r>
            <a:r>
              <a:rPr lang="tr-TR" sz="1600" dirty="0" smtClean="0">
                <a:latin typeface="Times New Roman" pitchFamily="18" charset="0"/>
                <a:cs typeface="Times New Roman" pitchFamily="18" charset="0"/>
              </a:rPr>
              <a:t>,</a:t>
            </a:r>
          </a:p>
          <a:p>
            <a:pPr marL="0" indent="0" eaLnBrk="1" hangingPunct="1">
              <a:lnSpc>
                <a:spcPct val="90000"/>
              </a:lnSpc>
              <a:buNone/>
            </a:pPr>
            <a:r>
              <a:rPr lang="tr-TR" sz="1600" dirty="0" smtClean="0">
                <a:latin typeface="Times New Roman" pitchFamily="18" charset="0"/>
                <a:cs typeface="Times New Roman" pitchFamily="18" charset="0"/>
              </a:rPr>
              <a:t>-Karara ait damga vergisinin yatırıldığına ilişkin alındının onaylı örneği </a:t>
            </a:r>
          </a:p>
          <a:p>
            <a:pPr marL="0" indent="0" algn="just" eaLnBrk="1" hangingPunct="1">
              <a:lnSpc>
                <a:spcPct val="90000"/>
              </a:lnSpc>
              <a:buClr>
                <a:schemeClr val="accent1"/>
              </a:buClr>
              <a:buNone/>
            </a:pPr>
            <a:r>
              <a:rPr lang="tr-TR" sz="1600" dirty="0" smtClean="0">
                <a:latin typeface="Times New Roman" pitchFamily="18" charset="0"/>
                <a:cs typeface="Times New Roman" pitchFamily="18" charset="0"/>
              </a:rPr>
              <a:t>veya tahsil edildiğine ilişkin harcama birimince onaylı yazı,</a:t>
            </a:r>
            <a:r>
              <a:rPr lang="tr-TR" sz="1600" dirty="0">
                <a:latin typeface="Times New Roman" pitchFamily="18" charset="0"/>
                <a:cs typeface="Times New Roman" pitchFamily="18" charset="0"/>
              </a:rPr>
              <a:t> </a:t>
            </a:r>
            <a:endParaRPr lang="tr-TR" sz="1600" dirty="0" smtClean="0">
              <a:latin typeface="Times New Roman" pitchFamily="18" charset="0"/>
              <a:cs typeface="Times New Roman" pitchFamily="18" charset="0"/>
            </a:endParaRPr>
          </a:p>
          <a:p>
            <a:pPr marL="0" indent="0" algn="just" eaLnBrk="1" hangingPunct="1">
              <a:lnSpc>
                <a:spcPct val="90000"/>
              </a:lnSpc>
              <a:buClr>
                <a:schemeClr val="accent1"/>
              </a:buClr>
              <a:buNone/>
            </a:pPr>
            <a:r>
              <a:rPr lang="tr-TR" sz="1600" dirty="0" smtClean="0">
                <a:latin typeface="Times New Roman" pitchFamily="18" charset="0"/>
                <a:cs typeface="Times New Roman" pitchFamily="18" charset="0"/>
              </a:rPr>
              <a:t>-Damga </a:t>
            </a:r>
            <a:r>
              <a:rPr lang="tr-TR" sz="1600" dirty="0">
                <a:latin typeface="Times New Roman" pitchFamily="18" charset="0"/>
                <a:cs typeface="Times New Roman" pitchFamily="18" charset="0"/>
              </a:rPr>
              <a:t>vergisinin yatırıldığına ilişkin alındının onaylı örneği,</a:t>
            </a:r>
          </a:p>
          <a:p>
            <a:pPr marL="0" indent="0" algn="just" eaLnBrk="1" hangingPunct="1">
              <a:lnSpc>
                <a:spcPct val="90000"/>
              </a:lnSpc>
              <a:buClr>
                <a:schemeClr val="accent1"/>
              </a:buClr>
              <a:buNone/>
            </a:pPr>
            <a:endParaRPr lang="tr-TR" sz="1600" b="1" dirty="0" smtClean="0">
              <a:latin typeface="Times New Roman" pitchFamily="18" charset="0"/>
              <a:cs typeface="Times New Roman" pitchFamily="18" charset="0"/>
            </a:endParaRPr>
          </a:p>
          <a:p>
            <a:pPr marL="0" indent="0" algn="just" eaLnBrk="1" hangingPunct="1">
              <a:lnSpc>
                <a:spcPct val="90000"/>
              </a:lnSpc>
              <a:buClr>
                <a:schemeClr val="accent1"/>
              </a:buClr>
              <a:buNone/>
            </a:pPr>
            <a:r>
              <a:rPr lang="tr-TR" sz="1600" b="1" dirty="0" smtClean="0">
                <a:solidFill>
                  <a:srgbClr val="FF0000"/>
                </a:solidFill>
                <a:latin typeface="Times New Roman" pitchFamily="18" charset="0"/>
                <a:cs typeface="Times New Roman" pitchFamily="18" charset="0"/>
              </a:rPr>
              <a:t>Yapım </a:t>
            </a:r>
            <a:r>
              <a:rPr lang="tr-TR" sz="1600" b="1" dirty="0">
                <a:solidFill>
                  <a:srgbClr val="FF0000"/>
                </a:solidFill>
                <a:latin typeface="Times New Roman" pitchFamily="18" charset="0"/>
                <a:cs typeface="Times New Roman" pitchFamily="18" charset="0"/>
              </a:rPr>
              <a:t>işlerinde</a:t>
            </a:r>
            <a:r>
              <a:rPr lang="tr-TR" sz="1600" b="1" dirty="0" smtClean="0">
                <a:solidFill>
                  <a:srgbClr val="FF0000"/>
                </a:solidFill>
                <a:latin typeface="Times New Roman" pitchFamily="18" charset="0"/>
                <a:cs typeface="Times New Roman" pitchFamily="18" charset="0"/>
              </a:rPr>
              <a:t>,</a:t>
            </a:r>
          </a:p>
          <a:p>
            <a:pPr marL="0" indent="0" algn="just" eaLnBrk="1" hangingPunct="1">
              <a:lnSpc>
                <a:spcPct val="90000"/>
              </a:lnSpc>
              <a:buClr>
                <a:schemeClr val="accent1"/>
              </a:buClr>
              <a:buNone/>
            </a:pPr>
            <a:r>
              <a:rPr lang="tr-TR" sz="1600" dirty="0">
                <a:latin typeface="Times New Roman" pitchFamily="18" charset="0"/>
                <a:cs typeface="Times New Roman" pitchFamily="18" charset="0"/>
              </a:rPr>
              <a:t>S</a:t>
            </a:r>
            <a:r>
              <a:rPr lang="tr-TR" sz="1600" dirty="0" smtClean="0">
                <a:latin typeface="Times New Roman" pitchFamily="18" charset="0"/>
                <a:cs typeface="Times New Roman" pitchFamily="18" charset="0"/>
              </a:rPr>
              <a:t>özleşmede </a:t>
            </a:r>
            <a:r>
              <a:rPr lang="tr-TR" sz="1600" dirty="0">
                <a:latin typeface="Times New Roman" pitchFamily="18" charset="0"/>
                <a:cs typeface="Times New Roman" pitchFamily="18" charset="0"/>
              </a:rPr>
              <a:t>öngörülmeyen iş artışının zorunlu hale gelmesi ve bu artışın </a:t>
            </a:r>
            <a:r>
              <a:rPr lang="tr-TR" sz="1600" dirty="0" smtClean="0">
                <a:latin typeface="Times New Roman" pitchFamily="18" charset="0"/>
                <a:cs typeface="Times New Roman" pitchFamily="18" charset="0"/>
              </a:rPr>
              <a:t>yüklenicisine </a:t>
            </a:r>
            <a:r>
              <a:rPr lang="tr-TR" sz="1600" dirty="0">
                <a:latin typeface="Times New Roman" pitchFamily="18" charset="0"/>
                <a:cs typeface="Times New Roman" pitchFamily="18" charset="0"/>
              </a:rPr>
              <a:t>yaptırılması halinde onay belgesi ve ek kesin teminata ilişkin belge,</a:t>
            </a:r>
          </a:p>
          <a:p>
            <a:pPr marL="0" indent="0" algn="just" eaLnBrk="1" hangingPunct="1">
              <a:lnSpc>
                <a:spcPct val="90000"/>
              </a:lnSpc>
              <a:buClr>
                <a:schemeClr val="accent1"/>
              </a:buClr>
              <a:buNone/>
            </a:pPr>
            <a:r>
              <a:rPr lang="tr-TR" sz="1600" dirty="0" smtClean="0">
                <a:latin typeface="Times New Roman" pitchFamily="18" charset="0"/>
                <a:cs typeface="Times New Roman" pitchFamily="18" charset="0"/>
              </a:rPr>
              <a:t>-Sözleşmenin </a:t>
            </a:r>
            <a:r>
              <a:rPr lang="tr-TR" sz="1600" dirty="0">
                <a:latin typeface="Times New Roman" pitchFamily="18" charset="0"/>
                <a:cs typeface="Times New Roman" pitchFamily="18" charset="0"/>
              </a:rPr>
              <a:t>devri halinde devir </a:t>
            </a:r>
            <a:r>
              <a:rPr lang="tr-TR" sz="1600" dirty="0" smtClean="0">
                <a:latin typeface="Times New Roman" pitchFamily="18" charset="0"/>
                <a:cs typeface="Times New Roman" pitchFamily="18" charset="0"/>
              </a:rPr>
              <a:t>sözleşmesi,</a:t>
            </a:r>
            <a:endParaRPr lang="tr-TR" sz="1600" dirty="0">
              <a:latin typeface="Times New Roman" pitchFamily="18" charset="0"/>
              <a:cs typeface="Times New Roman" pitchFamily="18" charset="0"/>
            </a:endParaRPr>
          </a:p>
          <a:p>
            <a:pPr marL="0" indent="0" algn="just" eaLnBrk="1" hangingPunct="1">
              <a:lnSpc>
                <a:spcPct val="90000"/>
              </a:lnSpc>
              <a:buClr>
                <a:schemeClr val="accent1"/>
              </a:buClr>
              <a:buNone/>
            </a:pPr>
            <a:r>
              <a:rPr lang="tr-TR" sz="1600" dirty="0" smtClean="0">
                <a:latin typeface="Times New Roman" pitchFamily="18" charset="0"/>
                <a:cs typeface="Times New Roman" pitchFamily="18" charset="0"/>
              </a:rPr>
              <a:t>-Süre </a:t>
            </a:r>
            <a:r>
              <a:rPr lang="tr-TR" sz="1600" dirty="0">
                <a:latin typeface="Times New Roman" pitchFamily="18" charset="0"/>
                <a:cs typeface="Times New Roman" pitchFamily="18" charset="0"/>
              </a:rPr>
              <a:t>uzatımı verilmesi halinde, buna ilişkin karar ve onay,</a:t>
            </a:r>
          </a:p>
          <a:p>
            <a:pPr eaLnBrk="1" hangingPunct="1">
              <a:lnSpc>
                <a:spcPct val="90000"/>
              </a:lnSpc>
              <a:buNone/>
            </a:pPr>
            <a:r>
              <a:rPr lang="tr-TR" sz="1600" dirty="0">
                <a:latin typeface="Times New Roman" pitchFamily="18" charset="0"/>
                <a:cs typeface="Times New Roman" pitchFamily="18" charset="0"/>
              </a:rPr>
              <a:t>- Başbakanlığın veya Bakanların iznine tabi alımlarda izin yazısı</a:t>
            </a:r>
            <a:r>
              <a:rPr lang="tr-TR" sz="1600" dirty="0" smtClean="0">
                <a:latin typeface="Times New Roman" pitchFamily="18" charset="0"/>
                <a:cs typeface="Times New Roman" pitchFamily="18" charset="0"/>
              </a:rPr>
              <a:t>,</a:t>
            </a:r>
            <a:r>
              <a:rPr lang="tr-TR" sz="1600" dirty="0">
                <a:latin typeface="Times New Roman" pitchFamily="18" charset="0"/>
                <a:cs typeface="Times New Roman" pitchFamily="18" charset="0"/>
              </a:rPr>
              <a:t>		</a:t>
            </a:r>
            <a:endParaRPr lang="tr-TR" sz="1600" dirty="0" smtClean="0">
              <a:latin typeface="Times New Roman" pitchFamily="18" charset="0"/>
              <a:cs typeface="Times New Roman" pitchFamily="18" charset="0"/>
            </a:endParaRPr>
          </a:p>
          <a:p>
            <a:pPr marL="0" indent="0" eaLnBrk="1" hangingPunct="1">
              <a:lnSpc>
                <a:spcPct val="90000"/>
              </a:lnSpc>
              <a:buNone/>
            </a:pPr>
            <a:r>
              <a:rPr lang="tr-TR" sz="1600" dirty="0" smtClean="0">
                <a:latin typeface="Times New Roman" pitchFamily="18" charset="0"/>
                <a:cs typeface="Times New Roman" pitchFamily="18" charset="0"/>
              </a:rPr>
              <a:t>-Malî </a:t>
            </a:r>
            <a:r>
              <a:rPr lang="tr-TR" sz="1600" dirty="0">
                <a:latin typeface="Times New Roman" pitchFamily="18" charset="0"/>
                <a:cs typeface="Times New Roman" pitchFamily="18" charset="0"/>
              </a:rPr>
              <a:t>hizmetler biriminin ön mali kontrolüne tabi olan hallerde, uygun görüş verildiğine </a:t>
            </a:r>
            <a:endParaRPr lang="tr-TR" sz="1600" dirty="0" smtClean="0">
              <a:latin typeface="Times New Roman" pitchFamily="18" charset="0"/>
              <a:cs typeface="Times New Roman" pitchFamily="18" charset="0"/>
            </a:endParaRPr>
          </a:p>
          <a:p>
            <a:pPr marL="0" indent="0" eaLnBrk="1" hangingPunct="1">
              <a:lnSpc>
                <a:spcPct val="90000"/>
              </a:lnSpc>
              <a:buNone/>
            </a:pPr>
            <a:r>
              <a:rPr lang="tr-TR" sz="1600" dirty="0" smtClean="0">
                <a:latin typeface="Times New Roman" pitchFamily="18" charset="0"/>
                <a:cs typeface="Times New Roman" pitchFamily="18" charset="0"/>
              </a:rPr>
              <a:t>yahut </a:t>
            </a:r>
            <a:r>
              <a:rPr lang="tr-TR" sz="1600" dirty="0">
                <a:latin typeface="Times New Roman" pitchFamily="18" charset="0"/>
                <a:cs typeface="Times New Roman" pitchFamily="18" charset="0"/>
              </a:rPr>
              <a:t>verilmediğine ilişkin görüş yazısı</a:t>
            </a:r>
            <a:endParaRPr lang="tr-TR" sz="2400" dirty="0" smtClean="0">
              <a:latin typeface="Times New Roman" pitchFamily="18" charset="0"/>
              <a:cs typeface="Times New Roman" pitchFamily="18" charset="0"/>
            </a:endParaRPr>
          </a:p>
        </p:txBody>
      </p:sp>
      <p:sp>
        <p:nvSpPr>
          <p:cNvPr id="6" name="1 Başlık"/>
          <p:cNvSpPr txBox="1">
            <a:spLocks/>
          </p:cNvSpPr>
          <p:nvPr/>
        </p:nvSpPr>
        <p:spPr bwMode="white">
          <a:xfrm>
            <a:off x="1476375" y="620713"/>
            <a:ext cx="5943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pPr>
              <a:defRPr/>
            </a:pPr>
            <a:r>
              <a:rPr lang="tr-TR" sz="3000" dirty="0" smtClean="0">
                <a:solidFill>
                  <a:srgbClr val="FFFFFF"/>
                </a:solidFill>
                <a:effectLst>
                  <a:outerShdw blurRad="38100" dist="38100" dir="2700000" algn="tl">
                    <a:srgbClr val="000000">
                      <a:alpha val="43137"/>
                    </a:srgbClr>
                  </a:outerShdw>
                </a:effectLst>
              </a:rPr>
              <a:t>TAAHHÜT DOSYASI-3</a:t>
            </a:r>
          </a:p>
        </p:txBody>
      </p:sp>
      <p:sp>
        <p:nvSpPr>
          <p:cNvPr id="7" name="1 Başlık"/>
          <p:cNvSpPr txBox="1">
            <a:spLocks/>
          </p:cNvSpPr>
          <p:nvPr/>
        </p:nvSpPr>
        <p:spPr bwMode="white">
          <a:xfrm>
            <a:off x="-108521" y="604069"/>
            <a:ext cx="2232249"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4000" dirty="0" smtClean="0">
                <a:solidFill>
                  <a:srgbClr val="FFFFFF"/>
                </a:solidFill>
              </a:rPr>
              <a:t>1*2*4=</a:t>
            </a:r>
          </a:p>
        </p:txBody>
      </p:sp>
    </p:spTree>
    <p:extLst>
      <p:ext uri="{BB962C8B-B14F-4D97-AF65-F5344CB8AC3E}">
        <p14:creationId xmlns:p14="http://schemas.microsoft.com/office/powerpoint/2010/main" val="20387343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ox(in)">
                                      <p:cBhvr>
                                        <p:cTn id="11" dur="500"/>
                                        <p:tgtEl>
                                          <p:spTgt spid="6"/>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26626" name="1 Başlık"/>
          <p:cNvSpPr>
            <a:spLocks noGrp="1"/>
          </p:cNvSpPr>
          <p:nvPr>
            <p:ph type="title"/>
          </p:nvPr>
        </p:nvSpPr>
        <p:spPr>
          <a:xfrm>
            <a:off x="1643063" y="590552"/>
            <a:ext cx="5943600" cy="563563"/>
          </a:xfrm>
        </p:spPr>
        <p:txBody>
          <a:bodyPr/>
          <a:lstStyle/>
          <a:p>
            <a:r>
              <a:rPr lang="tr-TR" sz="3000" dirty="0" smtClean="0"/>
              <a:t>TAAHHÜT DOSYASI-4</a:t>
            </a:r>
          </a:p>
        </p:txBody>
      </p:sp>
      <p:sp>
        <p:nvSpPr>
          <p:cNvPr id="5" name="2 İçerik Yer Tutucusu"/>
          <p:cNvSpPr txBox="1">
            <a:spLocks/>
          </p:cNvSpPr>
          <p:nvPr/>
        </p:nvSpPr>
        <p:spPr bwMode="auto">
          <a:xfrm>
            <a:off x="250826" y="1412877"/>
            <a:ext cx="8569325"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eaLnBrk="1" hangingPunct="1">
              <a:lnSpc>
                <a:spcPct val="90000"/>
              </a:lnSpc>
              <a:buClr>
                <a:srgbClr val="CC3300"/>
              </a:buClr>
              <a:buFont typeface="Wingdings" pitchFamily="2" charset="2"/>
              <a:buNone/>
              <a:defRPr/>
            </a:pPr>
            <a:r>
              <a:rPr lang="tr-TR" sz="2400" b="1" dirty="0" smtClean="0">
                <a:solidFill>
                  <a:srgbClr val="000000"/>
                </a:solidFill>
                <a:effectLst>
                  <a:outerShdw blurRad="38100" dist="38100" dir="2700000" algn="tl">
                    <a:srgbClr val="000000">
                      <a:alpha val="43137"/>
                    </a:srgbClr>
                  </a:outerShdw>
                </a:effectLst>
              </a:rPr>
              <a:t> </a:t>
            </a:r>
            <a:r>
              <a:rPr lang="tr-TR" sz="2000" dirty="0" smtClean="0">
                <a:solidFill>
                  <a:srgbClr val="000000"/>
                </a:solidFill>
                <a:latin typeface="Times New Roman" pitchFamily="18" charset="0"/>
                <a:cs typeface="Times New Roman" pitchFamily="18" charset="0"/>
              </a:rPr>
              <a:t>Kamu idarelerince bütçeden yapılacak giderler için ilgili mevzuatında </a:t>
            </a:r>
          </a:p>
          <a:p>
            <a:pPr algn="just" eaLnBrk="1" hangingPunct="1">
              <a:lnSpc>
                <a:spcPct val="90000"/>
              </a:lnSpc>
              <a:buClr>
                <a:srgbClr val="CC3300"/>
              </a:buClr>
              <a:buFont typeface="Wingdings" pitchFamily="2" charset="2"/>
              <a:buNone/>
              <a:defRPr/>
            </a:pPr>
            <a:r>
              <a:rPr lang="tr-TR" sz="2000" dirty="0" smtClean="0">
                <a:solidFill>
                  <a:srgbClr val="000000"/>
                </a:solidFill>
                <a:latin typeface="Times New Roman" pitchFamily="18" charset="0"/>
                <a:cs typeface="Times New Roman" pitchFamily="18" charset="0"/>
              </a:rPr>
              <a:t>düzenlenmesi, aranması ve alınması öngörülen belgelerin düzenlenmesi, aranması </a:t>
            </a:r>
          </a:p>
          <a:p>
            <a:pPr algn="just" eaLnBrk="1" hangingPunct="1">
              <a:lnSpc>
                <a:spcPct val="90000"/>
              </a:lnSpc>
              <a:buClr>
                <a:srgbClr val="CC3300"/>
              </a:buClr>
              <a:buFont typeface="Wingdings" pitchFamily="2" charset="2"/>
              <a:buNone/>
              <a:defRPr/>
            </a:pPr>
            <a:r>
              <a:rPr lang="tr-TR" sz="2000" dirty="0" smtClean="0">
                <a:solidFill>
                  <a:srgbClr val="000000"/>
                </a:solidFill>
                <a:latin typeface="Times New Roman" pitchFamily="18" charset="0"/>
                <a:cs typeface="Times New Roman" pitchFamily="18" charset="0"/>
              </a:rPr>
              <a:t>ve alınması zorunludur. </a:t>
            </a:r>
          </a:p>
          <a:p>
            <a:pPr algn="just" eaLnBrk="1" hangingPunct="1">
              <a:lnSpc>
                <a:spcPct val="90000"/>
              </a:lnSpc>
              <a:buClr>
                <a:srgbClr val="CC3300"/>
              </a:buClr>
              <a:buFont typeface="Wingdings" pitchFamily="2" charset="2"/>
              <a:buNone/>
              <a:defRPr/>
            </a:pPr>
            <a:endParaRPr lang="tr-TR" sz="2000" dirty="0" smtClean="0">
              <a:solidFill>
                <a:srgbClr val="000000"/>
              </a:solidFill>
              <a:latin typeface="Times New Roman" pitchFamily="18" charset="0"/>
              <a:cs typeface="Times New Roman" pitchFamily="18" charset="0"/>
            </a:endParaRPr>
          </a:p>
          <a:p>
            <a:pPr algn="just" eaLnBrk="1" hangingPunct="1">
              <a:lnSpc>
                <a:spcPct val="90000"/>
              </a:lnSpc>
              <a:buClr>
                <a:srgbClr val="CC3300"/>
              </a:buClr>
              <a:buFont typeface="Wingdings" pitchFamily="2" charset="2"/>
              <a:buNone/>
              <a:defRPr/>
            </a:pPr>
            <a:r>
              <a:rPr lang="tr-TR" sz="2000" dirty="0" smtClean="0">
                <a:solidFill>
                  <a:srgbClr val="000000"/>
                </a:solidFill>
                <a:latin typeface="Times New Roman" pitchFamily="18" charset="0"/>
                <a:cs typeface="Times New Roman" pitchFamily="18" charset="0"/>
              </a:rPr>
              <a:t>Kamu ihale mevzuatına göre hazırlanan ihale işlem dosyasında, ihale sürecinde </a:t>
            </a:r>
          </a:p>
          <a:p>
            <a:pPr algn="just" eaLnBrk="1" hangingPunct="1">
              <a:lnSpc>
                <a:spcPct val="90000"/>
              </a:lnSpc>
              <a:buClr>
                <a:srgbClr val="CC3300"/>
              </a:buClr>
              <a:buFont typeface="Wingdings" pitchFamily="2" charset="2"/>
              <a:buNone/>
              <a:defRPr/>
            </a:pPr>
            <a:r>
              <a:rPr lang="tr-TR" sz="2000" dirty="0" smtClean="0">
                <a:solidFill>
                  <a:srgbClr val="000000"/>
                </a:solidFill>
                <a:latin typeface="Times New Roman" pitchFamily="18" charset="0"/>
                <a:cs typeface="Times New Roman" pitchFamily="18" charset="0"/>
              </a:rPr>
              <a:t>düzenlenen tüm belgeler bulunur. Taahhüt dosyasında ise yalnızca ödeme </a:t>
            </a:r>
          </a:p>
          <a:p>
            <a:pPr algn="just" eaLnBrk="1" hangingPunct="1">
              <a:lnSpc>
                <a:spcPct val="90000"/>
              </a:lnSpc>
              <a:buClr>
                <a:srgbClr val="CC3300"/>
              </a:buClr>
              <a:buFont typeface="Wingdings" pitchFamily="2" charset="2"/>
              <a:buNone/>
              <a:defRPr/>
            </a:pPr>
            <a:r>
              <a:rPr lang="tr-TR" sz="2000" dirty="0" smtClean="0">
                <a:solidFill>
                  <a:srgbClr val="000000"/>
                </a:solidFill>
                <a:latin typeface="Times New Roman" pitchFamily="18" charset="0"/>
                <a:cs typeface="Times New Roman" pitchFamily="18" charset="0"/>
              </a:rPr>
              <a:t>belgesine bağlanması öngörülen belgelere yer verilmiştir.</a:t>
            </a:r>
          </a:p>
          <a:p>
            <a:pPr algn="just" eaLnBrk="1" hangingPunct="1">
              <a:lnSpc>
                <a:spcPct val="90000"/>
              </a:lnSpc>
              <a:buClr>
                <a:srgbClr val="CC3300"/>
              </a:buClr>
              <a:buFont typeface="Wingdings" pitchFamily="2" charset="2"/>
              <a:buNone/>
              <a:defRPr/>
            </a:pPr>
            <a:r>
              <a:rPr lang="tr-TR" sz="2000" dirty="0" smtClean="0">
                <a:solidFill>
                  <a:srgbClr val="000000"/>
                </a:solidFill>
                <a:latin typeface="Times New Roman" pitchFamily="18" charset="0"/>
                <a:cs typeface="Times New Roman" pitchFamily="18" charset="0"/>
              </a:rPr>
              <a:t> </a:t>
            </a:r>
          </a:p>
          <a:p>
            <a:pPr algn="just" eaLnBrk="1" hangingPunct="1">
              <a:lnSpc>
                <a:spcPct val="90000"/>
              </a:lnSpc>
              <a:buClr>
                <a:srgbClr val="CC3300"/>
              </a:buClr>
              <a:buFont typeface="Wingdings" pitchFamily="2" charset="2"/>
              <a:buNone/>
              <a:defRPr/>
            </a:pPr>
            <a:r>
              <a:rPr lang="tr-TR" sz="2000" dirty="0" smtClean="0">
                <a:solidFill>
                  <a:srgbClr val="000000"/>
                </a:solidFill>
                <a:latin typeface="Times New Roman" pitchFamily="18" charset="0"/>
                <a:cs typeface="Times New Roman" pitchFamily="18" charset="0"/>
              </a:rPr>
              <a:t>Bu nedenle, ilgili mevzuatına göre istenen belgelerden Yönetmelikte ve bu </a:t>
            </a:r>
          </a:p>
          <a:p>
            <a:pPr algn="just" eaLnBrk="1" hangingPunct="1">
              <a:lnSpc>
                <a:spcPct val="90000"/>
              </a:lnSpc>
              <a:buClr>
                <a:srgbClr val="CC3300"/>
              </a:buClr>
              <a:buFont typeface="Wingdings" pitchFamily="2" charset="2"/>
              <a:buNone/>
              <a:defRPr/>
            </a:pPr>
            <a:r>
              <a:rPr lang="tr-TR" sz="2000" dirty="0" smtClean="0">
                <a:solidFill>
                  <a:srgbClr val="000000"/>
                </a:solidFill>
                <a:latin typeface="Times New Roman" pitchFamily="18" charset="0"/>
                <a:cs typeface="Times New Roman" pitchFamily="18" charset="0"/>
              </a:rPr>
              <a:t>Tebliğde sayılmayanlar ödeme belgesine bağlanmayacak, iç ve dış denetim </a:t>
            </a:r>
          </a:p>
          <a:p>
            <a:pPr algn="just" eaLnBrk="1" hangingPunct="1">
              <a:lnSpc>
                <a:spcPct val="90000"/>
              </a:lnSpc>
              <a:buClr>
                <a:srgbClr val="CC3300"/>
              </a:buClr>
              <a:buFont typeface="Wingdings" pitchFamily="2" charset="2"/>
              <a:buNone/>
              <a:defRPr/>
            </a:pPr>
            <a:r>
              <a:rPr lang="tr-TR" sz="2000" dirty="0" smtClean="0">
                <a:solidFill>
                  <a:srgbClr val="000000"/>
                </a:solidFill>
                <a:latin typeface="Times New Roman" pitchFamily="18" charset="0"/>
                <a:cs typeface="Times New Roman" pitchFamily="18" charset="0"/>
              </a:rPr>
              <a:t>sırasında ilgililere ibraz edilmek üzere harcama birimlerinde </a:t>
            </a:r>
          </a:p>
          <a:p>
            <a:pPr algn="just" eaLnBrk="1" hangingPunct="1">
              <a:lnSpc>
                <a:spcPct val="90000"/>
              </a:lnSpc>
              <a:buClr>
                <a:srgbClr val="CC3300"/>
              </a:buClr>
              <a:buFont typeface="Wingdings" pitchFamily="2" charset="2"/>
              <a:buNone/>
              <a:defRPr/>
            </a:pPr>
            <a:r>
              <a:rPr lang="tr-TR" sz="2000" dirty="0" smtClean="0">
                <a:solidFill>
                  <a:srgbClr val="000000"/>
                </a:solidFill>
                <a:latin typeface="Times New Roman" pitchFamily="18" charset="0"/>
                <a:cs typeface="Times New Roman" pitchFamily="18" charset="0"/>
              </a:rPr>
              <a:t>muhafaza edilecektir.</a:t>
            </a:r>
            <a:endParaRPr lang="tr-TR" sz="200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1 Başlık"/>
          <p:cNvSpPr txBox="1">
            <a:spLocks/>
          </p:cNvSpPr>
          <p:nvPr/>
        </p:nvSpPr>
        <p:spPr bwMode="white">
          <a:xfrm>
            <a:off x="-108521" y="604069"/>
            <a:ext cx="2232249"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4000" dirty="0" smtClean="0">
                <a:solidFill>
                  <a:srgbClr val="FFFFFF"/>
                </a:solidFill>
              </a:rPr>
              <a:t>1*2*4=</a:t>
            </a:r>
          </a:p>
        </p:txBody>
      </p:sp>
    </p:spTree>
    <p:extLst>
      <p:ext uri="{BB962C8B-B14F-4D97-AF65-F5344CB8AC3E}">
        <p14:creationId xmlns:p14="http://schemas.microsoft.com/office/powerpoint/2010/main" val="36539247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ssolve">
                                      <p:cBhvr>
                                        <p:cTn id="7" dur="500"/>
                                        <p:tgtEl>
                                          <p:spTgt spid="2662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24579" name="Rectangle 2"/>
          <p:cNvSpPr>
            <a:spLocks noGrp="1" noChangeArrowheads="1"/>
          </p:cNvSpPr>
          <p:nvPr>
            <p:ph type="title"/>
          </p:nvPr>
        </p:nvSpPr>
        <p:spPr/>
        <p:txBody>
          <a:bodyPr/>
          <a:lstStyle/>
          <a:p>
            <a:r>
              <a:rPr lang="tr-TR" sz="3000" dirty="0" smtClean="0"/>
              <a:t>HAKEDİŞ RAPORU</a:t>
            </a:r>
          </a:p>
        </p:txBody>
      </p:sp>
      <p:sp>
        <p:nvSpPr>
          <p:cNvPr id="24580" name="Rectangle 3"/>
          <p:cNvSpPr>
            <a:spLocks noGrp="1" noChangeArrowheads="1"/>
          </p:cNvSpPr>
          <p:nvPr>
            <p:ph type="body" idx="1"/>
          </p:nvPr>
        </p:nvSpPr>
        <p:spPr/>
        <p:txBody>
          <a:bodyPr/>
          <a:lstStyle/>
          <a:p>
            <a:endParaRPr lang="tr-TR" dirty="0" smtClean="0"/>
          </a:p>
          <a:p>
            <a:endParaRPr lang="tr-TR" dirty="0" smtClean="0"/>
          </a:p>
          <a:p>
            <a:r>
              <a:rPr lang="tr-TR" sz="3200" b="1" dirty="0" smtClean="0"/>
              <a:t> </a:t>
            </a:r>
            <a:r>
              <a:rPr lang="tr-TR" sz="3200" b="1" dirty="0" smtClean="0">
                <a:latin typeface="Times New Roman" pitchFamily="18" charset="0"/>
                <a:cs typeface="Times New Roman" pitchFamily="18" charset="0"/>
              </a:rPr>
              <a:t>YAPIM İŞLERİ HAKEDİŞ RAPORU     (ÖRNEK 3)</a:t>
            </a:r>
          </a:p>
          <a:p>
            <a:endParaRPr lang="tr-TR" sz="3200" b="1" dirty="0" smtClean="0">
              <a:latin typeface="Times New Roman" pitchFamily="18" charset="0"/>
              <a:cs typeface="Times New Roman" pitchFamily="18" charset="0"/>
            </a:endParaRPr>
          </a:p>
          <a:p>
            <a:r>
              <a:rPr lang="tr-TR" sz="3200" b="1" dirty="0" smtClean="0">
                <a:latin typeface="Times New Roman" pitchFamily="18" charset="0"/>
                <a:cs typeface="Times New Roman" pitchFamily="18" charset="0"/>
              </a:rPr>
              <a:t> HİZMET İŞLERİ HAKEDİŞ RAPORU (ÖRNEK 4)</a:t>
            </a:r>
          </a:p>
        </p:txBody>
      </p:sp>
      <p:sp>
        <p:nvSpPr>
          <p:cNvPr id="5" name="1 Başlık"/>
          <p:cNvSpPr txBox="1">
            <a:spLocks/>
          </p:cNvSpPr>
          <p:nvPr/>
        </p:nvSpPr>
        <p:spPr bwMode="white">
          <a:xfrm>
            <a:off x="179512" y="620690"/>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a:t>5</a:t>
            </a:r>
            <a:endParaRPr lang="tr-TR" sz="6000" dirty="0" smtClean="0"/>
          </a:p>
        </p:txBody>
      </p:sp>
    </p:spTree>
    <p:extLst>
      <p:ext uri="{BB962C8B-B14F-4D97-AF65-F5344CB8AC3E}">
        <p14:creationId xmlns:p14="http://schemas.microsoft.com/office/powerpoint/2010/main" val="16626593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2 İçerik Yer Tutucusu"/>
          <p:cNvSpPr>
            <a:spLocks noGrp="1"/>
          </p:cNvSpPr>
          <p:nvPr>
            <p:ph idx="1"/>
          </p:nvPr>
        </p:nvSpPr>
        <p:spPr>
          <a:xfrm>
            <a:off x="251520" y="1295400"/>
            <a:ext cx="8435280" cy="5029200"/>
          </a:xfrm>
        </p:spPr>
        <p:txBody>
          <a:bodyPr/>
          <a:lstStyle/>
          <a:p>
            <a:pPr>
              <a:buFont typeface="Arial" charset="0"/>
              <a:buNone/>
            </a:pPr>
            <a:r>
              <a:rPr lang="tr-TR" sz="2000" dirty="0" smtClean="0">
                <a:latin typeface="Times New Roman" pitchFamily="18" charset="0"/>
                <a:cs typeface="Times New Roman" pitchFamily="18" charset="0"/>
              </a:rPr>
              <a:t>İhale veya doğrudan temin usulüyle yapılacak </a:t>
            </a:r>
            <a:r>
              <a:rPr lang="tr-TR" sz="2000" dirty="0" smtClean="0">
                <a:solidFill>
                  <a:srgbClr val="FF0000"/>
                </a:solidFill>
                <a:latin typeface="Times New Roman" pitchFamily="18" charset="0"/>
                <a:cs typeface="Times New Roman" pitchFamily="18" charset="0"/>
              </a:rPr>
              <a:t>yapım işleri </a:t>
            </a:r>
            <a:r>
              <a:rPr lang="tr-TR" sz="2000" dirty="0" smtClean="0">
                <a:latin typeface="Times New Roman" pitchFamily="18" charset="0"/>
                <a:cs typeface="Times New Roman" pitchFamily="18" charset="0"/>
              </a:rPr>
              <a:t>ile </a:t>
            </a:r>
            <a:r>
              <a:rPr lang="tr-TR" sz="2000" dirty="0">
                <a:solidFill>
                  <a:srgbClr val="FF0000"/>
                </a:solidFill>
                <a:latin typeface="Times New Roman" pitchFamily="18" charset="0"/>
                <a:cs typeface="Times New Roman" pitchFamily="18" charset="0"/>
              </a:rPr>
              <a:t>hizmet</a:t>
            </a:r>
          </a:p>
          <a:p>
            <a:pPr>
              <a:buFont typeface="Arial" charset="0"/>
              <a:buNone/>
            </a:pPr>
            <a:r>
              <a:rPr lang="tr-TR" sz="2000" dirty="0">
                <a:solidFill>
                  <a:srgbClr val="FF0000"/>
                </a:solidFill>
                <a:latin typeface="Times New Roman" pitchFamily="18" charset="0"/>
                <a:cs typeface="Times New Roman" pitchFamily="18" charset="0"/>
              </a:rPr>
              <a:t>alımlarında, </a:t>
            </a:r>
            <a:r>
              <a:rPr lang="tr-TR" sz="2000" dirty="0" smtClean="0">
                <a:latin typeface="Times New Roman" pitchFamily="18" charset="0"/>
                <a:cs typeface="Times New Roman" pitchFamily="18" charset="0"/>
              </a:rPr>
              <a:t>sözleşme hükümlerine göre yerine getirilen taahhütlerin bedellerinin </a:t>
            </a:r>
          </a:p>
          <a:p>
            <a:pPr>
              <a:buFont typeface="Arial" charset="0"/>
              <a:buNone/>
            </a:pPr>
            <a:r>
              <a:rPr lang="tr-TR" sz="2000" dirty="0" smtClean="0">
                <a:latin typeface="Times New Roman" pitchFamily="18" charset="0"/>
                <a:cs typeface="Times New Roman" pitchFamily="18" charset="0"/>
              </a:rPr>
              <a:t>ödenmesinde aşağıda belirtilen </a:t>
            </a:r>
            <a:r>
              <a:rPr lang="tr-TR" sz="2000" dirty="0" err="1" smtClean="0">
                <a:latin typeface="Times New Roman" pitchFamily="18" charset="0"/>
                <a:cs typeface="Times New Roman" pitchFamily="18" charset="0"/>
              </a:rPr>
              <a:t>hakediş</a:t>
            </a:r>
            <a:r>
              <a:rPr lang="tr-TR" sz="2000" dirty="0" smtClean="0">
                <a:latin typeface="Times New Roman" pitchFamily="18" charset="0"/>
                <a:cs typeface="Times New Roman" pitchFamily="18" charset="0"/>
              </a:rPr>
              <a:t> raporları düzenlenir. </a:t>
            </a:r>
            <a:endParaRPr lang="tr-TR" sz="2000" dirty="0" smtClean="0">
              <a:solidFill>
                <a:srgbClr val="FF0000"/>
              </a:solidFill>
              <a:latin typeface="Times New Roman" pitchFamily="18" charset="0"/>
              <a:cs typeface="Times New Roman" pitchFamily="18" charset="0"/>
            </a:endParaRPr>
          </a:p>
          <a:p>
            <a:pPr>
              <a:buFont typeface="Arial" charset="0"/>
              <a:buNone/>
            </a:pPr>
            <a:r>
              <a:rPr lang="tr-TR" sz="2000" b="1" dirty="0" smtClean="0">
                <a:solidFill>
                  <a:srgbClr val="FF0000"/>
                </a:solidFill>
                <a:latin typeface="Times New Roman" pitchFamily="18" charset="0"/>
                <a:cs typeface="Times New Roman" pitchFamily="18" charset="0"/>
              </a:rPr>
              <a:t>Yapım </a:t>
            </a:r>
            <a:r>
              <a:rPr lang="tr-TR" sz="2000" b="1" dirty="0">
                <a:solidFill>
                  <a:srgbClr val="FF0000"/>
                </a:solidFill>
                <a:latin typeface="Times New Roman" pitchFamily="18" charset="0"/>
                <a:cs typeface="Times New Roman" pitchFamily="18" charset="0"/>
              </a:rPr>
              <a:t>İşleri </a:t>
            </a:r>
            <a:r>
              <a:rPr lang="tr-TR" sz="2000" b="1" dirty="0" err="1">
                <a:solidFill>
                  <a:srgbClr val="FF0000"/>
                </a:solidFill>
                <a:latin typeface="Times New Roman" pitchFamily="18" charset="0"/>
                <a:cs typeface="Times New Roman" pitchFamily="18" charset="0"/>
              </a:rPr>
              <a:t>Hakediş</a:t>
            </a:r>
            <a:r>
              <a:rPr lang="tr-TR" sz="2000" b="1" dirty="0">
                <a:solidFill>
                  <a:srgbClr val="FF0000"/>
                </a:solidFill>
                <a:latin typeface="Times New Roman" pitchFamily="18" charset="0"/>
                <a:cs typeface="Times New Roman" pitchFamily="18" charset="0"/>
              </a:rPr>
              <a:t> Raporu</a:t>
            </a:r>
            <a:endParaRPr lang="tr-TR" sz="2000" b="1" dirty="0" smtClean="0">
              <a:solidFill>
                <a:srgbClr val="FF0000"/>
              </a:solidFill>
              <a:latin typeface="Times New Roman" pitchFamily="18" charset="0"/>
              <a:cs typeface="Times New Roman" pitchFamily="18" charset="0"/>
            </a:endParaRPr>
          </a:p>
          <a:p>
            <a:pPr>
              <a:buNone/>
            </a:pPr>
            <a:r>
              <a:rPr lang="tr-TR" sz="2000" dirty="0">
                <a:latin typeface="Times New Roman" pitchFamily="18" charset="0"/>
                <a:cs typeface="Times New Roman" pitchFamily="18" charset="0"/>
              </a:rPr>
              <a:t>Bu rapor, yapım işlerinde yükleniciye ödenecek ara ve kesin  </a:t>
            </a:r>
            <a:r>
              <a:rPr lang="tr-TR" sz="2000" dirty="0" err="1">
                <a:latin typeface="Times New Roman" pitchFamily="18" charset="0"/>
                <a:cs typeface="Times New Roman" pitchFamily="18" charset="0"/>
              </a:rPr>
              <a:t>hakediş</a:t>
            </a:r>
            <a:r>
              <a:rPr lang="tr-TR" sz="2000" dirty="0">
                <a:latin typeface="Times New Roman" pitchFamily="18" charset="0"/>
                <a:cs typeface="Times New Roman" pitchFamily="18" charset="0"/>
              </a:rPr>
              <a:t> tutarının </a:t>
            </a:r>
            <a:endParaRPr lang="tr-TR" sz="2000" dirty="0" smtClean="0">
              <a:latin typeface="Times New Roman" pitchFamily="18" charset="0"/>
              <a:cs typeface="Times New Roman" pitchFamily="18" charset="0"/>
            </a:endParaRPr>
          </a:p>
          <a:p>
            <a:pPr>
              <a:buNone/>
            </a:pPr>
            <a:r>
              <a:rPr lang="tr-TR" sz="2000" dirty="0" smtClean="0">
                <a:latin typeface="Times New Roman" pitchFamily="18" charset="0"/>
                <a:cs typeface="Times New Roman" pitchFamily="18" charset="0"/>
              </a:rPr>
              <a:t>hesaplanmasına </a:t>
            </a:r>
            <a:r>
              <a:rPr lang="tr-TR" sz="2000" dirty="0">
                <a:latin typeface="Times New Roman" pitchFamily="18" charset="0"/>
                <a:cs typeface="Times New Roman" pitchFamily="18" charset="0"/>
              </a:rPr>
              <a:t>esas olan </a:t>
            </a:r>
            <a:r>
              <a:rPr lang="tr-TR" sz="2000" dirty="0" smtClean="0">
                <a:latin typeface="Times New Roman" pitchFamily="18" charset="0"/>
                <a:cs typeface="Times New Roman" pitchFamily="18" charset="0"/>
              </a:rPr>
              <a:t>belgelerden </a:t>
            </a:r>
            <a:r>
              <a:rPr lang="tr-TR" sz="2000" dirty="0">
                <a:latin typeface="Times New Roman" pitchFamily="18" charset="0"/>
                <a:cs typeface="Times New Roman" pitchFamily="18" charset="0"/>
              </a:rPr>
              <a:t>oluşur. Yapım türüne göre ilgili sayfaları </a:t>
            </a:r>
            <a:endParaRPr lang="tr-TR" sz="2000" dirty="0" smtClean="0">
              <a:latin typeface="Times New Roman" pitchFamily="18" charset="0"/>
              <a:cs typeface="Times New Roman" pitchFamily="18" charset="0"/>
            </a:endParaRPr>
          </a:p>
          <a:p>
            <a:pPr>
              <a:buNone/>
            </a:pPr>
            <a:r>
              <a:rPr lang="tr-TR" sz="2000" dirty="0" smtClean="0">
                <a:latin typeface="Times New Roman" pitchFamily="18" charset="0"/>
                <a:cs typeface="Times New Roman" pitchFamily="18" charset="0"/>
              </a:rPr>
              <a:t>ve </a:t>
            </a:r>
            <a:r>
              <a:rPr lang="tr-TR" sz="2000" dirty="0">
                <a:latin typeface="Times New Roman" pitchFamily="18" charset="0"/>
                <a:cs typeface="Times New Roman" pitchFamily="18" charset="0"/>
              </a:rPr>
              <a:t>gerekli görülen diğer belgeler düzenlenerek </a:t>
            </a:r>
            <a:r>
              <a:rPr lang="tr-TR" sz="2000" dirty="0">
                <a:solidFill>
                  <a:srgbClr val="FF0000"/>
                </a:solidFill>
                <a:latin typeface="Times New Roman" pitchFamily="18" charset="0"/>
                <a:cs typeface="Times New Roman" pitchFamily="18" charset="0"/>
              </a:rPr>
              <a:t>yüklenici</a:t>
            </a:r>
            <a:r>
              <a:rPr lang="tr-TR" sz="2000" dirty="0" smtClean="0">
                <a:solidFill>
                  <a:srgbClr val="FF00FF"/>
                </a:solidFill>
                <a:latin typeface="Times New Roman" pitchFamily="18" charset="0"/>
                <a:cs typeface="Times New Roman" pitchFamily="18" charset="0"/>
              </a:rPr>
              <a:t> </a:t>
            </a:r>
            <a:r>
              <a:rPr lang="tr-TR" sz="2000" dirty="0">
                <a:latin typeface="Times New Roman" pitchFamily="18" charset="0"/>
                <a:cs typeface="Times New Roman" pitchFamily="18" charset="0"/>
              </a:rPr>
              <a:t>ve </a:t>
            </a:r>
            <a:r>
              <a:rPr lang="tr-TR" sz="2000" dirty="0">
                <a:solidFill>
                  <a:schemeClr val="hlink"/>
                </a:solidFill>
                <a:latin typeface="Times New Roman" pitchFamily="18" charset="0"/>
                <a:cs typeface="Times New Roman" pitchFamily="18" charset="0"/>
              </a:rPr>
              <a:t>yapı denetim </a:t>
            </a:r>
            <a:endParaRPr lang="tr-TR" sz="2000" dirty="0" smtClean="0">
              <a:solidFill>
                <a:schemeClr val="hlink"/>
              </a:solidFill>
              <a:latin typeface="Times New Roman" pitchFamily="18" charset="0"/>
              <a:cs typeface="Times New Roman" pitchFamily="18" charset="0"/>
            </a:endParaRPr>
          </a:p>
          <a:p>
            <a:pPr>
              <a:buNone/>
            </a:pPr>
            <a:r>
              <a:rPr lang="tr-TR" sz="2000" dirty="0" smtClean="0">
                <a:solidFill>
                  <a:srgbClr val="FF0000"/>
                </a:solidFill>
                <a:latin typeface="Times New Roman" pitchFamily="18" charset="0"/>
                <a:cs typeface="Times New Roman" pitchFamily="18" charset="0"/>
              </a:rPr>
              <a:t>elemanlarınca </a:t>
            </a:r>
            <a:r>
              <a:rPr lang="tr-TR" sz="2000" dirty="0">
                <a:solidFill>
                  <a:srgbClr val="FF0000"/>
                </a:solidFill>
                <a:latin typeface="Times New Roman" pitchFamily="18" charset="0"/>
                <a:cs typeface="Times New Roman" pitchFamily="18" charset="0"/>
              </a:rPr>
              <a:t>imzalanır, </a:t>
            </a:r>
            <a:r>
              <a:rPr lang="tr-TR" sz="2000" dirty="0">
                <a:latin typeface="Times New Roman" pitchFamily="18" charset="0"/>
                <a:cs typeface="Times New Roman" pitchFamily="18" charset="0"/>
              </a:rPr>
              <a:t>yetkili makamca onaylanır</a:t>
            </a:r>
            <a:r>
              <a:rPr lang="tr-TR" sz="2000" dirty="0">
                <a:solidFill>
                  <a:srgbClr val="0033CC"/>
                </a:solidFill>
                <a:latin typeface="Times New Roman" pitchFamily="18" charset="0"/>
                <a:cs typeface="Times New Roman" pitchFamily="18" charset="0"/>
              </a:rPr>
              <a:t>. </a:t>
            </a:r>
            <a:endParaRPr lang="tr-TR" sz="2000" dirty="0" smtClean="0">
              <a:solidFill>
                <a:srgbClr val="FF0000"/>
              </a:solidFill>
              <a:latin typeface="Times New Roman" pitchFamily="18" charset="0"/>
              <a:cs typeface="Times New Roman" pitchFamily="18" charset="0"/>
            </a:endParaRPr>
          </a:p>
          <a:p>
            <a:pPr>
              <a:buNone/>
            </a:pPr>
            <a:r>
              <a:rPr lang="tr-TR" sz="2000" b="1" dirty="0" smtClean="0">
                <a:solidFill>
                  <a:srgbClr val="FF0000"/>
                </a:solidFill>
                <a:latin typeface="Times New Roman" pitchFamily="18" charset="0"/>
                <a:cs typeface="Times New Roman" pitchFamily="18" charset="0"/>
              </a:rPr>
              <a:t>Hizmet </a:t>
            </a:r>
            <a:r>
              <a:rPr lang="tr-TR" sz="2000" b="1" dirty="0">
                <a:solidFill>
                  <a:srgbClr val="FF0000"/>
                </a:solidFill>
                <a:latin typeface="Times New Roman" pitchFamily="18" charset="0"/>
                <a:cs typeface="Times New Roman" pitchFamily="18" charset="0"/>
              </a:rPr>
              <a:t>İşleri </a:t>
            </a:r>
            <a:r>
              <a:rPr lang="tr-TR" sz="2000" b="1" dirty="0" err="1">
                <a:solidFill>
                  <a:srgbClr val="FF0000"/>
                </a:solidFill>
                <a:latin typeface="Times New Roman" pitchFamily="18" charset="0"/>
                <a:cs typeface="Times New Roman" pitchFamily="18" charset="0"/>
              </a:rPr>
              <a:t>Hakediş</a:t>
            </a:r>
            <a:r>
              <a:rPr lang="tr-TR" sz="2000" b="1" dirty="0">
                <a:solidFill>
                  <a:srgbClr val="FF0000"/>
                </a:solidFill>
                <a:latin typeface="Times New Roman" pitchFamily="18" charset="0"/>
                <a:cs typeface="Times New Roman" pitchFamily="18" charset="0"/>
              </a:rPr>
              <a:t> </a:t>
            </a:r>
            <a:r>
              <a:rPr lang="tr-TR" sz="2000" b="1" dirty="0" smtClean="0">
                <a:solidFill>
                  <a:srgbClr val="FF0000"/>
                </a:solidFill>
                <a:latin typeface="Times New Roman" pitchFamily="18" charset="0"/>
                <a:cs typeface="Times New Roman" pitchFamily="18" charset="0"/>
              </a:rPr>
              <a:t>Raporu</a:t>
            </a:r>
          </a:p>
          <a:p>
            <a:pPr>
              <a:buNone/>
            </a:pPr>
            <a:r>
              <a:rPr lang="tr-TR" sz="2000" dirty="0">
                <a:latin typeface="Times New Roman" pitchFamily="18" charset="0"/>
                <a:cs typeface="Times New Roman" pitchFamily="18" charset="0"/>
              </a:rPr>
              <a:t>Bu rapor, hizmet işlerinde yükleniciye ödenecek ara ve kesin </a:t>
            </a:r>
            <a:r>
              <a:rPr lang="tr-TR" sz="2000" dirty="0" err="1">
                <a:latin typeface="Times New Roman" pitchFamily="18" charset="0"/>
                <a:cs typeface="Times New Roman" pitchFamily="18" charset="0"/>
              </a:rPr>
              <a:t>hakediş</a:t>
            </a:r>
            <a:r>
              <a:rPr lang="tr-TR" sz="2000" dirty="0">
                <a:latin typeface="Times New Roman" pitchFamily="18" charset="0"/>
                <a:cs typeface="Times New Roman" pitchFamily="18" charset="0"/>
              </a:rPr>
              <a:t> </a:t>
            </a:r>
            <a:r>
              <a:rPr lang="tr-TR" sz="2000" dirty="0" smtClean="0">
                <a:latin typeface="Times New Roman" pitchFamily="18" charset="0"/>
                <a:cs typeface="Times New Roman" pitchFamily="18" charset="0"/>
              </a:rPr>
              <a:t>tutarının</a:t>
            </a:r>
          </a:p>
          <a:p>
            <a:pPr>
              <a:buNone/>
            </a:pPr>
            <a:r>
              <a:rPr lang="tr-TR" sz="2000" dirty="0" smtClean="0">
                <a:latin typeface="Times New Roman" pitchFamily="18" charset="0"/>
                <a:cs typeface="Times New Roman" pitchFamily="18" charset="0"/>
              </a:rPr>
              <a:t>hesaplanmasına </a:t>
            </a:r>
            <a:r>
              <a:rPr lang="tr-TR" sz="2000" dirty="0">
                <a:latin typeface="Times New Roman" pitchFamily="18" charset="0"/>
                <a:cs typeface="Times New Roman" pitchFamily="18" charset="0"/>
              </a:rPr>
              <a:t>esas </a:t>
            </a:r>
            <a:r>
              <a:rPr lang="tr-TR" sz="2000" dirty="0" smtClean="0">
                <a:latin typeface="Times New Roman" pitchFamily="18" charset="0"/>
                <a:cs typeface="Times New Roman" pitchFamily="18" charset="0"/>
              </a:rPr>
              <a:t>olan </a:t>
            </a:r>
            <a:r>
              <a:rPr lang="tr-TR" sz="2000" dirty="0">
                <a:latin typeface="Times New Roman" pitchFamily="18" charset="0"/>
                <a:cs typeface="Times New Roman" pitchFamily="18" charset="0"/>
              </a:rPr>
              <a:t>belgelerden oluşur. Hizmet türüne ve işin özelliğine </a:t>
            </a:r>
            <a:endParaRPr lang="tr-TR" sz="2000" dirty="0" smtClean="0">
              <a:latin typeface="Times New Roman" pitchFamily="18" charset="0"/>
              <a:cs typeface="Times New Roman" pitchFamily="18" charset="0"/>
            </a:endParaRPr>
          </a:p>
          <a:p>
            <a:pPr>
              <a:buNone/>
            </a:pPr>
            <a:r>
              <a:rPr lang="tr-TR" sz="2000" dirty="0" smtClean="0">
                <a:latin typeface="Times New Roman" pitchFamily="18" charset="0"/>
                <a:cs typeface="Times New Roman" pitchFamily="18" charset="0"/>
              </a:rPr>
              <a:t>göre </a:t>
            </a:r>
            <a:r>
              <a:rPr lang="tr-TR" sz="2000" dirty="0">
                <a:latin typeface="Times New Roman" pitchFamily="18" charset="0"/>
                <a:cs typeface="Times New Roman" pitchFamily="18" charset="0"/>
              </a:rPr>
              <a:t>yalnızca ilgili sayfaları ve gerekli </a:t>
            </a:r>
            <a:r>
              <a:rPr lang="tr-TR" sz="2000" dirty="0" smtClean="0">
                <a:latin typeface="Times New Roman" pitchFamily="18" charset="0"/>
                <a:cs typeface="Times New Roman" pitchFamily="18" charset="0"/>
              </a:rPr>
              <a:t>görülen </a:t>
            </a:r>
            <a:r>
              <a:rPr lang="tr-TR" sz="2000" dirty="0">
                <a:latin typeface="Times New Roman" pitchFamily="18" charset="0"/>
                <a:cs typeface="Times New Roman" pitchFamily="18" charset="0"/>
              </a:rPr>
              <a:t>diğer belgeler düzenlenerek </a:t>
            </a:r>
            <a:endParaRPr lang="tr-TR" sz="2000" dirty="0" smtClean="0">
              <a:latin typeface="Times New Roman" pitchFamily="18" charset="0"/>
              <a:cs typeface="Times New Roman" pitchFamily="18" charset="0"/>
            </a:endParaRPr>
          </a:p>
          <a:p>
            <a:pPr>
              <a:buNone/>
            </a:pPr>
            <a:r>
              <a:rPr lang="tr-TR" sz="2000" dirty="0" smtClean="0">
                <a:solidFill>
                  <a:srgbClr val="FF0000"/>
                </a:solidFill>
                <a:latin typeface="Times New Roman" pitchFamily="18" charset="0"/>
                <a:cs typeface="Times New Roman" pitchFamily="18" charset="0"/>
              </a:rPr>
              <a:t>yüklenici </a:t>
            </a:r>
            <a:r>
              <a:rPr lang="tr-TR" sz="2000" dirty="0">
                <a:solidFill>
                  <a:srgbClr val="FF0000"/>
                </a:solidFill>
                <a:latin typeface="Times New Roman" pitchFamily="18" charset="0"/>
                <a:cs typeface="Times New Roman" pitchFamily="18" charset="0"/>
              </a:rPr>
              <a:t>ve kontrol elemanlarınca imzalanır, </a:t>
            </a:r>
            <a:r>
              <a:rPr lang="tr-TR" sz="2000" dirty="0">
                <a:latin typeface="Times New Roman" pitchFamily="18" charset="0"/>
                <a:cs typeface="Times New Roman" pitchFamily="18" charset="0"/>
              </a:rPr>
              <a:t>yetkili makamca </a:t>
            </a:r>
            <a:r>
              <a:rPr lang="tr-TR" sz="2000" dirty="0" smtClean="0">
                <a:latin typeface="Times New Roman" pitchFamily="18" charset="0"/>
                <a:cs typeface="Times New Roman" pitchFamily="18" charset="0"/>
              </a:rPr>
              <a:t>onaylanır</a:t>
            </a:r>
            <a:r>
              <a:rPr lang="tr-TR" sz="2000" dirty="0">
                <a:latin typeface="Times New Roman" pitchFamily="18" charset="0"/>
                <a:cs typeface="Times New Roman" pitchFamily="18" charset="0"/>
              </a:rPr>
              <a:t>.</a:t>
            </a:r>
          </a:p>
          <a:p>
            <a:pPr>
              <a:buNone/>
            </a:pPr>
            <a:endParaRPr lang="tr-TR" sz="1500" dirty="0" smtClean="0">
              <a:solidFill>
                <a:srgbClr val="FF0000"/>
              </a:solidFill>
              <a:latin typeface="Times New Roman" pitchFamily="18" charset="0"/>
              <a:cs typeface="Times New Roman" pitchFamily="18" charset="0"/>
            </a:endParaRPr>
          </a:p>
          <a:p>
            <a:pPr>
              <a:buNone/>
            </a:pPr>
            <a:endParaRPr lang="tr-TR" sz="1500" dirty="0">
              <a:solidFill>
                <a:srgbClr val="0033CC"/>
              </a:solidFill>
              <a:latin typeface="Times New Roman" pitchFamily="18" charset="0"/>
              <a:cs typeface="Times New Roman" pitchFamily="18" charset="0"/>
            </a:endParaRPr>
          </a:p>
          <a:p>
            <a:pPr>
              <a:buFont typeface="Arial" charset="0"/>
              <a:buNone/>
            </a:pPr>
            <a:endParaRPr lang="tr-TR" dirty="0" smtClean="0"/>
          </a:p>
        </p:txBody>
      </p:sp>
      <p:sp>
        <p:nvSpPr>
          <p:cNvPr id="5" name="4 Slayt Numarası Yer Tutucusu"/>
          <p:cNvSpPr>
            <a:spLocks noGrp="1"/>
          </p:cNvSpPr>
          <p:nvPr>
            <p:ph type="sldNum" sz="quarter" idx="12"/>
          </p:nvPr>
        </p:nvSpPr>
        <p:spPr/>
        <p:txBody>
          <a:bodyPr/>
          <a:lstStyle/>
          <a:p>
            <a:pPr>
              <a:defRPr/>
            </a:pPr>
            <a:fld id="{65589AB8-7E4B-461B-B1ED-586590E90380}" type="slidenum">
              <a:rPr lang="tr-TR" smtClean="0"/>
              <a:pPr>
                <a:defRPr/>
              </a:pPr>
              <a:t>24</a:t>
            </a:fld>
            <a:endParaRPr lang="tr-TR" dirty="0"/>
          </a:p>
        </p:txBody>
      </p:sp>
      <p:sp>
        <p:nvSpPr>
          <p:cNvPr id="9" name="Rectangle 2"/>
          <p:cNvSpPr>
            <a:spLocks noGrp="1" noChangeArrowheads="1"/>
          </p:cNvSpPr>
          <p:nvPr>
            <p:ph type="title"/>
          </p:nvPr>
        </p:nvSpPr>
        <p:spPr>
          <a:xfrm>
            <a:off x="1885950" y="590552"/>
            <a:ext cx="5943600" cy="563563"/>
          </a:xfrm>
        </p:spPr>
        <p:txBody>
          <a:bodyPr/>
          <a:lstStyle/>
          <a:p>
            <a:r>
              <a:rPr lang="tr-TR" sz="3000" dirty="0" smtClean="0"/>
              <a:t>HAKEDİŞ RAPORU</a:t>
            </a:r>
          </a:p>
        </p:txBody>
      </p:sp>
      <p:sp>
        <p:nvSpPr>
          <p:cNvPr id="10" name="1 Başlık"/>
          <p:cNvSpPr txBox="1">
            <a:spLocks/>
          </p:cNvSpPr>
          <p:nvPr/>
        </p:nvSpPr>
        <p:spPr bwMode="white">
          <a:xfrm>
            <a:off x="179512" y="620690"/>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a:t>5</a:t>
            </a:r>
            <a:endParaRPr lang="tr-TR" sz="6000" dirty="0" smtClean="0"/>
          </a:p>
        </p:txBody>
      </p:sp>
    </p:spTree>
    <p:extLst>
      <p:ext uri="{BB962C8B-B14F-4D97-AF65-F5344CB8AC3E}">
        <p14:creationId xmlns:p14="http://schemas.microsoft.com/office/powerpoint/2010/main" val="1125209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ABE912A0-91AA-42BC-A93B-15CCA1C99DD0}" type="slidenum">
              <a:rPr lang="tr-TR" smtClean="0">
                <a:solidFill>
                  <a:srgbClr val="000000">
                    <a:tint val="75000"/>
                  </a:srgbClr>
                </a:solidFill>
              </a:rPr>
              <a:pPr>
                <a:defRPr/>
              </a:pPr>
              <a:t>25</a:t>
            </a:fld>
            <a:endParaRPr lang="tr-TR" dirty="0">
              <a:solidFill>
                <a:srgbClr val="000000">
                  <a:tint val="75000"/>
                </a:srgbClr>
              </a:solidFill>
            </a:endParaRPr>
          </a:p>
        </p:txBody>
      </p:sp>
      <p:sp>
        <p:nvSpPr>
          <p:cNvPr id="25604" name="Rectangle 3"/>
          <p:cNvSpPr>
            <a:spLocks noGrp="1" noChangeArrowheads="1"/>
          </p:cNvSpPr>
          <p:nvPr>
            <p:ph idx="1"/>
          </p:nvPr>
        </p:nvSpPr>
        <p:spPr/>
        <p:txBody>
          <a:bodyPr/>
          <a:lstStyle/>
          <a:p>
            <a:pPr marL="0" indent="0" algn="just" eaLnBrk="1" hangingPunct="1">
              <a:buClr>
                <a:schemeClr val="accent1"/>
              </a:buClr>
              <a:buNone/>
            </a:pPr>
            <a:r>
              <a:rPr lang="tr-TR" sz="2200" b="1" dirty="0" smtClean="0">
                <a:solidFill>
                  <a:srgbClr val="FF0000"/>
                </a:solidFill>
                <a:latin typeface="Times New Roman" pitchFamily="18" charset="0"/>
                <a:cs typeface="Times New Roman" pitchFamily="18" charset="0"/>
              </a:rPr>
              <a:t>Ödeme; </a:t>
            </a:r>
            <a:r>
              <a:rPr lang="tr-TR" sz="2200" dirty="0">
                <a:latin typeface="Times New Roman" pitchFamily="18" charset="0"/>
                <a:cs typeface="Times New Roman" pitchFamily="18" charset="0"/>
              </a:rPr>
              <a:t>G</a:t>
            </a:r>
            <a:r>
              <a:rPr lang="tr-TR" sz="2200" dirty="0" smtClean="0">
                <a:latin typeface="Times New Roman" pitchFamily="18" charset="0"/>
                <a:cs typeface="Times New Roman" pitchFamily="18" charset="0"/>
              </a:rPr>
              <a:t>erçek kişilerde alacaklıya veya duruma göre vekiline, velisine, vasisine veya mutemedine; </a:t>
            </a:r>
          </a:p>
          <a:p>
            <a:pPr marL="0" indent="0" algn="just" eaLnBrk="1" hangingPunct="1">
              <a:buClr>
                <a:schemeClr val="accent1"/>
              </a:buClr>
              <a:buNone/>
            </a:pPr>
            <a:r>
              <a:rPr lang="tr-TR" sz="2200" dirty="0" smtClean="0">
                <a:solidFill>
                  <a:srgbClr val="FF0000"/>
                </a:solidFill>
                <a:latin typeface="Times New Roman" pitchFamily="18" charset="0"/>
                <a:cs typeface="Times New Roman" pitchFamily="18" charset="0"/>
              </a:rPr>
              <a:t>1-</a:t>
            </a:r>
            <a:r>
              <a:rPr lang="tr-TR" sz="2200" dirty="0">
                <a:latin typeface="Times New Roman" pitchFamily="18" charset="0"/>
                <a:cs typeface="Times New Roman" pitchFamily="18" charset="0"/>
              </a:rPr>
              <a:t>A</a:t>
            </a:r>
            <a:r>
              <a:rPr lang="tr-TR" sz="2200" dirty="0" smtClean="0">
                <a:latin typeface="Times New Roman" pitchFamily="18" charset="0"/>
                <a:cs typeface="Times New Roman" pitchFamily="18" charset="0"/>
              </a:rPr>
              <a:t>lacaklının ölümü halinde </a:t>
            </a:r>
            <a:r>
              <a:rPr lang="tr-TR" sz="2200" b="1" dirty="0">
                <a:solidFill>
                  <a:srgbClr val="FF0000"/>
                </a:solidFill>
                <a:latin typeface="Times New Roman" pitchFamily="18" charset="0"/>
                <a:cs typeface="Times New Roman" pitchFamily="18" charset="0"/>
              </a:rPr>
              <a:t>varislere;</a:t>
            </a:r>
          </a:p>
          <a:p>
            <a:pPr marL="0" indent="0" algn="just" eaLnBrk="1" hangingPunct="1">
              <a:buClr>
                <a:schemeClr val="accent1"/>
              </a:buClr>
              <a:buNone/>
            </a:pPr>
            <a:r>
              <a:rPr lang="tr-TR" sz="2200" dirty="0" smtClean="0">
                <a:solidFill>
                  <a:srgbClr val="FF0000"/>
                </a:solidFill>
                <a:latin typeface="Times New Roman" pitchFamily="18" charset="0"/>
                <a:cs typeface="Times New Roman" pitchFamily="18" charset="0"/>
              </a:rPr>
              <a:t>2-</a:t>
            </a:r>
            <a:r>
              <a:rPr lang="tr-TR" sz="2200" dirty="0">
                <a:latin typeface="Times New Roman" pitchFamily="18" charset="0"/>
                <a:cs typeface="Times New Roman" pitchFamily="18" charset="0"/>
              </a:rPr>
              <a:t>T</a:t>
            </a:r>
            <a:r>
              <a:rPr lang="tr-TR" sz="2200" dirty="0" smtClean="0">
                <a:latin typeface="Times New Roman" pitchFamily="18" charset="0"/>
                <a:cs typeface="Times New Roman" pitchFamily="18" charset="0"/>
              </a:rPr>
              <a:t>üzel kişilerde ise kanuni temsilcilerine veya bunların tayin ettikleri </a:t>
            </a:r>
            <a:r>
              <a:rPr lang="tr-TR" sz="2200" b="1" dirty="0">
                <a:solidFill>
                  <a:srgbClr val="FF0000"/>
                </a:solidFill>
                <a:latin typeface="Times New Roman" pitchFamily="18" charset="0"/>
                <a:cs typeface="Times New Roman" pitchFamily="18" charset="0"/>
              </a:rPr>
              <a:t>vekillere</a:t>
            </a:r>
            <a:r>
              <a:rPr lang="tr-TR" sz="2200" dirty="0" smtClean="0">
                <a:latin typeface="Times New Roman" pitchFamily="18" charset="0"/>
                <a:cs typeface="Times New Roman" pitchFamily="18" charset="0"/>
              </a:rPr>
              <a:t>; </a:t>
            </a:r>
          </a:p>
          <a:p>
            <a:pPr marL="0" indent="0" algn="just" eaLnBrk="1" hangingPunct="1">
              <a:buClr>
                <a:schemeClr val="accent1"/>
              </a:buClr>
              <a:buNone/>
            </a:pPr>
            <a:r>
              <a:rPr lang="tr-TR" sz="2200" dirty="0" smtClean="0">
                <a:solidFill>
                  <a:srgbClr val="FF0000"/>
                </a:solidFill>
                <a:latin typeface="Times New Roman" pitchFamily="18" charset="0"/>
                <a:cs typeface="Times New Roman" pitchFamily="18" charset="0"/>
              </a:rPr>
              <a:t>3-</a:t>
            </a:r>
            <a:r>
              <a:rPr lang="tr-TR" sz="2200" dirty="0">
                <a:latin typeface="Times New Roman" pitchFamily="18" charset="0"/>
                <a:cs typeface="Times New Roman" pitchFamily="18" charset="0"/>
              </a:rPr>
              <a:t>Ka</a:t>
            </a:r>
            <a:r>
              <a:rPr lang="tr-TR" sz="2200" dirty="0" smtClean="0">
                <a:latin typeface="Times New Roman" pitchFamily="18" charset="0"/>
                <a:cs typeface="Times New Roman" pitchFamily="18" charset="0"/>
              </a:rPr>
              <a:t>yyım </a:t>
            </a:r>
            <a:r>
              <a:rPr lang="tr-TR" sz="2200" dirty="0">
                <a:latin typeface="Times New Roman" pitchFamily="18" charset="0"/>
                <a:cs typeface="Times New Roman" pitchFamily="18" charset="0"/>
              </a:rPr>
              <a:t>tayinini</a:t>
            </a:r>
            <a:r>
              <a:rPr lang="tr-TR" sz="2200" dirty="0" smtClean="0">
                <a:latin typeface="Times New Roman" pitchFamily="18" charset="0"/>
                <a:cs typeface="Times New Roman" pitchFamily="18" charset="0"/>
              </a:rPr>
              <a:t> gerektiren durumlarda </a:t>
            </a:r>
            <a:r>
              <a:rPr lang="tr-TR" sz="2200" b="1" dirty="0">
                <a:solidFill>
                  <a:srgbClr val="FF0000"/>
                </a:solidFill>
                <a:latin typeface="Times New Roman" pitchFamily="18" charset="0"/>
                <a:cs typeface="Times New Roman" pitchFamily="18" charset="0"/>
              </a:rPr>
              <a:t>kayyıma</a:t>
            </a:r>
            <a:r>
              <a:rPr lang="tr-TR" sz="2200" dirty="0" smtClean="0">
                <a:latin typeface="Times New Roman" pitchFamily="18" charset="0"/>
                <a:cs typeface="Times New Roman" pitchFamily="18" charset="0"/>
              </a:rPr>
              <a:t> yapılır.</a:t>
            </a:r>
          </a:p>
          <a:p>
            <a:pPr marL="0" indent="0" algn="just" eaLnBrk="1" hangingPunct="1">
              <a:buClr>
                <a:schemeClr val="accent1"/>
              </a:buClr>
              <a:buNone/>
            </a:pPr>
            <a:r>
              <a:rPr lang="tr-TR" sz="2200" b="1" dirty="0" smtClean="0">
                <a:solidFill>
                  <a:srgbClr val="FF0000"/>
                </a:solidFill>
                <a:latin typeface="Times New Roman" pitchFamily="18" charset="0"/>
                <a:cs typeface="Times New Roman" pitchFamily="18" charset="0"/>
              </a:rPr>
              <a:t>4-Vekillere </a:t>
            </a:r>
            <a:r>
              <a:rPr lang="tr-TR" sz="2200" b="1" dirty="0">
                <a:solidFill>
                  <a:srgbClr val="FF0000"/>
                </a:solidFill>
                <a:latin typeface="Times New Roman" pitchFamily="18" charset="0"/>
                <a:cs typeface="Times New Roman" pitchFamily="18" charset="0"/>
              </a:rPr>
              <a:t>yapılacak ödemelerde,</a:t>
            </a:r>
            <a:r>
              <a:rPr lang="tr-TR" sz="2200" dirty="0">
                <a:solidFill>
                  <a:srgbClr val="FF0000"/>
                </a:solidFill>
                <a:latin typeface="Times New Roman" pitchFamily="18" charset="0"/>
                <a:cs typeface="Times New Roman" pitchFamily="18" charset="0"/>
              </a:rPr>
              <a:t> </a:t>
            </a:r>
            <a:r>
              <a:rPr lang="tr-TR" sz="2200" dirty="0">
                <a:latin typeface="Times New Roman" pitchFamily="18" charset="0"/>
                <a:cs typeface="Times New Roman" pitchFamily="18" charset="0"/>
              </a:rPr>
              <a:t>vekilin alacaklı adına tahsile</a:t>
            </a:r>
            <a:r>
              <a:rPr lang="tr-TR" sz="2200" dirty="0">
                <a:solidFill>
                  <a:srgbClr val="0000FF"/>
                </a:solidFill>
                <a:latin typeface="Times New Roman" pitchFamily="18" charset="0"/>
                <a:cs typeface="Times New Roman" pitchFamily="18" charset="0"/>
              </a:rPr>
              <a:t> </a:t>
            </a:r>
            <a:r>
              <a:rPr lang="tr-TR" sz="2200" dirty="0">
                <a:latin typeface="Times New Roman" pitchFamily="18" charset="0"/>
                <a:cs typeface="Times New Roman" pitchFamily="18" charset="0"/>
              </a:rPr>
              <a:t>yetkili olduğuna ilişkin noterce düzenlenmiş vekaletname aslı veya bunun noterce onaylanmış örneği.</a:t>
            </a:r>
          </a:p>
          <a:p>
            <a:pPr marL="0" indent="0" algn="just" eaLnBrk="1" hangingPunct="1">
              <a:buClr>
                <a:schemeClr val="accent1"/>
              </a:buClr>
              <a:buNone/>
            </a:pPr>
            <a:r>
              <a:rPr lang="tr-TR" sz="2200" b="1" dirty="0" smtClean="0">
                <a:solidFill>
                  <a:srgbClr val="FF0000"/>
                </a:solidFill>
                <a:latin typeface="Times New Roman" pitchFamily="18" charset="0"/>
                <a:cs typeface="Times New Roman" pitchFamily="18" charset="0"/>
              </a:rPr>
              <a:t>5-Velilere </a:t>
            </a:r>
            <a:r>
              <a:rPr lang="tr-TR" sz="2200" b="1" dirty="0">
                <a:solidFill>
                  <a:srgbClr val="FF0000"/>
                </a:solidFill>
                <a:latin typeface="Times New Roman" pitchFamily="18" charset="0"/>
                <a:cs typeface="Times New Roman" pitchFamily="18" charset="0"/>
              </a:rPr>
              <a:t>yapılacak ödemelerde,</a:t>
            </a:r>
            <a:r>
              <a:rPr lang="tr-TR" sz="2200" dirty="0">
                <a:solidFill>
                  <a:srgbClr val="FF0000"/>
                </a:solidFill>
                <a:latin typeface="Times New Roman" pitchFamily="18" charset="0"/>
                <a:cs typeface="Times New Roman" pitchFamily="18" charset="0"/>
              </a:rPr>
              <a:t> </a:t>
            </a:r>
            <a:r>
              <a:rPr lang="tr-TR" sz="2200" dirty="0">
                <a:latin typeface="Times New Roman" pitchFamily="18" charset="0"/>
                <a:cs typeface="Times New Roman" pitchFamily="18" charset="0"/>
              </a:rPr>
              <a:t>veli ve çocukların nüfus cüzdanlarının onaylı suretleri; mahkemece tayin edilmiş velilere yapılacak ödemelerde mahkeme ilamı.</a:t>
            </a:r>
            <a:r>
              <a:rPr lang="tr-TR" sz="2200" dirty="0">
                <a:latin typeface="Times New Roman" pitchFamily="18" charset="0"/>
              </a:rPr>
              <a:t> </a:t>
            </a:r>
          </a:p>
          <a:p>
            <a:pPr marL="0" indent="0" algn="just" eaLnBrk="1" hangingPunct="1">
              <a:buClr>
                <a:schemeClr val="accent1"/>
              </a:buClr>
              <a:buNone/>
            </a:pPr>
            <a:endParaRPr lang="tr-TR" sz="1800" dirty="0" smtClean="0">
              <a:latin typeface="Times New Roman" pitchFamily="18" charset="0"/>
              <a:cs typeface="Times New Roman" pitchFamily="18" charset="0"/>
            </a:endParaRPr>
          </a:p>
          <a:p>
            <a:pPr eaLnBrk="1" hangingPunct="1"/>
            <a:endParaRPr lang="tr-TR" dirty="0" smtClean="0">
              <a:latin typeface="Times New Roman" pitchFamily="18" charset="0"/>
            </a:endParaRPr>
          </a:p>
        </p:txBody>
      </p:sp>
      <p:sp>
        <p:nvSpPr>
          <p:cNvPr id="25605" name="Rectangle 2"/>
          <p:cNvSpPr>
            <a:spLocks noGrp="1" noChangeArrowheads="1"/>
          </p:cNvSpPr>
          <p:nvPr>
            <p:ph type="title"/>
          </p:nvPr>
        </p:nvSpPr>
        <p:spPr>
          <a:solidFill>
            <a:srgbClr val="FF0000"/>
          </a:solidFill>
        </p:spPr>
        <p:txBody>
          <a:bodyPr/>
          <a:lstStyle/>
          <a:p>
            <a:pPr eaLnBrk="1" hangingPunct="1"/>
            <a:r>
              <a:rPr lang="tr-TR" sz="3000" b="1" dirty="0" smtClean="0">
                <a:solidFill>
                  <a:schemeClr val="bg1"/>
                </a:solidFill>
                <a:latin typeface="Times New Roman" pitchFamily="18" charset="0"/>
                <a:ea typeface="Arial Unicode MS" pitchFamily="34" charset="-128"/>
                <a:cs typeface="Arial Unicode MS" pitchFamily="34" charset="-128"/>
              </a:rPr>
              <a:t/>
            </a:r>
            <a:br>
              <a:rPr lang="tr-TR" sz="3000" b="1" dirty="0" smtClean="0">
                <a:solidFill>
                  <a:schemeClr val="bg1"/>
                </a:solidFill>
                <a:latin typeface="Times New Roman" pitchFamily="18" charset="0"/>
                <a:ea typeface="Arial Unicode MS" pitchFamily="34" charset="-128"/>
                <a:cs typeface="Arial Unicode MS" pitchFamily="34" charset="-128"/>
              </a:rPr>
            </a:br>
            <a:r>
              <a:rPr lang="tr-TR" sz="3000" b="1" dirty="0" smtClean="0">
                <a:solidFill>
                  <a:schemeClr val="bg1"/>
                </a:solidFill>
                <a:latin typeface="Times New Roman" pitchFamily="18" charset="0"/>
                <a:ea typeface="Arial Unicode MS" pitchFamily="34" charset="-128"/>
                <a:cs typeface="Arial Unicode MS" pitchFamily="34" charset="-128"/>
              </a:rPr>
              <a:t>Ödemenin Kimlere Yap</a:t>
            </a:r>
            <a:r>
              <a:rPr lang="tr-TR" sz="3000" b="1" dirty="0" smtClean="0">
                <a:solidFill>
                  <a:schemeClr val="bg1"/>
                </a:solidFill>
                <a:latin typeface="Times New Roman" pitchFamily="18" charset="0"/>
              </a:rPr>
              <a:t>ı</a:t>
            </a:r>
            <a:r>
              <a:rPr lang="tr-TR" sz="3000" b="1" dirty="0" smtClean="0">
                <a:solidFill>
                  <a:schemeClr val="bg1"/>
                </a:solidFill>
                <a:latin typeface="Times New Roman" pitchFamily="18" charset="0"/>
                <a:ea typeface="Arial Unicode MS" pitchFamily="34" charset="-128"/>
                <a:cs typeface="Arial Unicode MS" pitchFamily="34" charset="-128"/>
              </a:rPr>
              <a:t>laca</a:t>
            </a:r>
            <a:r>
              <a:rPr lang="tr-TR" sz="3000" b="1" dirty="0" smtClean="0">
                <a:solidFill>
                  <a:schemeClr val="bg1"/>
                </a:solidFill>
                <a:latin typeface="Times New Roman" pitchFamily="18" charset="0"/>
              </a:rPr>
              <a:t>ğı-1</a:t>
            </a:r>
            <a:r>
              <a:rPr lang="tr-TR" sz="3000" b="1" dirty="0" smtClean="0">
                <a:solidFill>
                  <a:schemeClr val="bg1"/>
                </a:solidFill>
                <a:latin typeface="Times New Roman" pitchFamily="18" charset="0"/>
                <a:ea typeface="Arial Unicode MS" pitchFamily="34" charset="-128"/>
                <a:cs typeface="Arial Unicode MS" pitchFamily="34" charset="-128"/>
              </a:rPr>
              <a:t/>
            </a:r>
            <a:br>
              <a:rPr lang="tr-TR" sz="3000" b="1" dirty="0" smtClean="0">
                <a:solidFill>
                  <a:schemeClr val="bg1"/>
                </a:solidFill>
                <a:latin typeface="Times New Roman" pitchFamily="18" charset="0"/>
                <a:ea typeface="Arial Unicode MS" pitchFamily="34" charset="-128"/>
                <a:cs typeface="Arial Unicode MS" pitchFamily="34" charset="-128"/>
              </a:rPr>
            </a:br>
            <a:endParaRPr lang="tr-TR" sz="3000" b="1" dirty="0" smtClean="0">
              <a:solidFill>
                <a:schemeClr val="bg1"/>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27227438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70EEF98A-22DB-4488-93A7-EF2645204CA9}" type="slidenum">
              <a:rPr lang="tr-TR" smtClean="0">
                <a:solidFill>
                  <a:srgbClr val="000000">
                    <a:tint val="75000"/>
                  </a:srgbClr>
                </a:solidFill>
              </a:rPr>
              <a:pPr>
                <a:defRPr/>
              </a:pPr>
              <a:t>26</a:t>
            </a:fld>
            <a:endParaRPr lang="tr-TR" dirty="0">
              <a:solidFill>
                <a:srgbClr val="000000">
                  <a:tint val="75000"/>
                </a:srgbClr>
              </a:solidFill>
            </a:endParaRPr>
          </a:p>
        </p:txBody>
      </p:sp>
      <p:sp>
        <p:nvSpPr>
          <p:cNvPr id="27652" name="Rectangle 3"/>
          <p:cNvSpPr>
            <a:spLocks noGrp="1" noChangeArrowheads="1"/>
          </p:cNvSpPr>
          <p:nvPr>
            <p:ph idx="1"/>
          </p:nvPr>
        </p:nvSpPr>
        <p:spPr>
          <a:xfrm>
            <a:off x="251520" y="1556793"/>
            <a:ext cx="8435280" cy="4569374"/>
          </a:xfrm>
        </p:spPr>
        <p:txBody>
          <a:bodyPr/>
          <a:lstStyle/>
          <a:p>
            <a:pPr marL="0" indent="0" algn="just" eaLnBrk="1" hangingPunct="1">
              <a:lnSpc>
                <a:spcPct val="90000"/>
              </a:lnSpc>
              <a:buClr>
                <a:schemeClr val="accent1"/>
              </a:buClr>
              <a:buNone/>
            </a:pPr>
            <a:r>
              <a:rPr lang="tr-TR" sz="1800" b="1" dirty="0" smtClean="0">
                <a:solidFill>
                  <a:srgbClr val="FF0000"/>
                </a:solidFill>
                <a:latin typeface="Times New Roman" pitchFamily="18" charset="0"/>
                <a:cs typeface="Times New Roman" pitchFamily="18" charset="0"/>
              </a:rPr>
              <a:t>Vasilere yapılacak ödemelerde</a:t>
            </a:r>
            <a:r>
              <a:rPr lang="tr-TR" sz="1800" b="1" dirty="0" smtClean="0">
                <a:solidFill>
                  <a:schemeClr val="tx2"/>
                </a:solidFill>
                <a:latin typeface="Times New Roman" pitchFamily="18" charset="0"/>
                <a:cs typeface="Times New Roman" pitchFamily="18" charset="0"/>
              </a:rPr>
              <a:t>,</a:t>
            </a:r>
            <a:r>
              <a:rPr lang="tr-TR" sz="1800" dirty="0" smtClean="0">
                <a:latin typeface="Times New Roman" pitchFamily="18" charset="0"/>
                <a:cs typeface="Times New Roman" pitchFamily="18" charset="0"/>
              </a:rPr>
              <a:t> vasi tayinine ilişkin mahkeme ilamı.</a:t>
            </a:r>
          </a:p>
          <a:p>
            <a:pPr marL="0" indent="0" algn="just" eaLnBrk="1" hangingPunct="1">
              <a:lnSpc>
                <a:spcPct val="90000"/>
              </a:lnSpc>
              <a:buClr>
                <a:schemeClr val="accent1"/>
              </a:buClr>
              <a:buNone/>
            </a:pPr>
            <a:endParaRPr lang="tr-TR" sz="1000" b="1" dirty="0" smtClean="0">
              <a:solidFill>
                <a:srgbClr val="FF0000"/>
              </a:solidFill>
              <a:latin typeface="Times New Roman" pitchFamily="18" charset="0"/>
              <a:cs typeface="Times New Roman" pitchFamily="18" charset="0"/>
            </a:endParaRPr>
          </a:p>
          <a:p>
            <a:pPr marL="0" indent="0" algn="just" eaLnBrk="1" hangingPunct="1">
              <a:lnSpc>
                <a:spcPct val="90000"/>
              </a:lnSpc>
              <a:buClr>
                <a:schemeClr val="accent1"/>
              </a:buClr>
              <a:buNone/>
            </a:pPr>
            <a:r>
              <a:rPr lang="tr-TR" sz="1800" b="1" dirty="0" smtClean="0">
                <a:solidFill>
                  <a:srgbClr val="FF0000"/>
                </a:solidFill>
                <a:latin typeface="Times New Roman" pitchFamily="18" charset="0"/>
                <a:cs typeface="Times New Roman" pitchFamily="18" charset="0"/>
              </a:rPr>
              <a:t>Varislere yapılacak ödemelerde,</a:t>
            </a:r>
            <a:r>
              <a:rPr lang="tr-TR" sz="1800" dirty="0" smtClean="0">
                <a:solidFill>
                  <a:srgbClr val="FF0000"/>
                </a:solidFill>
                <a:latin typeface="Times New Roman" pitchFamily="18" charset="0"/>
                <a:cs typeface="Times New Roman" pitchFamily="18" charset="0"/>
              </a:rPr>
              <a:t> </a:t>
            </a:r>
            <a:r>
              <a:rPr lang="tr-TR" sz="1800" dirty="0" smtClean="0">
                <a:latin typeface="Times New Roman" pitchFamily="18" charset="0"/>
                <a:cs typeface="Times New Roman" pitchFamily="18" charset="0"/>
              </a:rPr>
              <a:t>veraset ilamı.</a:t>
            </a:r>
          </a:p>
          <a:p>
            <a:pPr marL="0" indent="0" algn="just" eaLnBrk="1" hangingPunct="1">
              <a:lnSpc>
                <a:spcPct val="90000"/>
              </a:lnSpc>
              <a:buClr>
                <a:schemeClr val="accent1"/>
              </a:buClr>
              <a:buNone/>
            </a:pPr>
            <a:endParaRPr lang="tr-TR" sz="1000" b="1" dirty="0" smtClean="0">
              <a:solidFill>
                <a:srgbClr val="FF0000"/>
              </a:solidFill>
              <a:latin typeface="Times New Roman" pitchFamily="18" charset="0"/>
              <a:cs typeface="Times New Roman" pitchFamily="18" charset="0"/>
            </a:endParaRPr>
          </a:p>
          <a:p>
            <a:pPr marL="0" indent="0" algn="just" eaLnBrk="1" hangingPunct="1">
              <a:lnSpc>
                <a:spcPct val="90000"/>
              </a:lnSpc>
              <a:buClr>
                <a:schemeClr val="accent1"/>
              </a:buClr>
              <a:buNone/>
            </a:pPr>
            <a:r>
              <a:rPr lang="tr-TR" sz="1800" b="1" dirty="0" smtClean="0">
                <a:solidFill>
                  <a:srgbClr val="FF0000"/>
                </a:solidFill>
                <a:latin typeface="Times New Roman" pitchFamily="18" charset="0"/>
                <a:cs typeface="Times New Roman" pitchFamily="18" charset="0"/>
              </a:rPr>
              <a:t>Tüzel kişilerin alacaklarının kanuni temsilcilerine ödenmesinde,</a:t>
            </a:r>
            <a:r>
              <a:rPr lang="tr-TR" sz="1800" dirty="0" smtClean="0">
                <a:solidFill>
                  <a:srgbClr val="FF0000"/>
                </a:solidFill>
                <a:latin typeface="Times New Roman" pitchFamily="18" charset="0"/>
                <a:cs typeface="Times New Roman" pitchFamily="18" charset="0"/>
              </a:rPr>
              <a:t> </a:t>
            </a:r>
            <a:r>
              <a:rPr lang="tr-TR" sz="1800" dirty="0" smtClean="0">
                <a:latin typeface="Times New Roman" pitchFamily="18" charset="0"/>
                <a:cs typeface="Times New Roman" pitchFamily="18" charset="0"/>
              </a:rPr>
              <a:t>noterce onaylı imza sirküleri ile ilgilinin tahsile yetkili olduğunu gösteren belge; bunların tayin ettikleri vekillere yapılacak ödemelerde ise, sadece noterce düzenlenmiş vekaletname. </a:t>
            </a:r>
          </a:p>
          <a:p>
            <a:pPr marL="0" indent="0" algn="just" eaLnBrk="1" hangingPunct="1">
              <a:buClr>
                <a:schemeClr val="accent1"/>
              </a:buClr>
              <a:buNone/>
            </a:pPr>
            <a:endParaRPr lang="tr-TR" sz="900" b="1" dirty="0" smtClean="0">
              <a:solidFill>
                <a:srgbClr val="FF0000"/>
              </a:solidFill>
              <a:latin typeface="Times New Roman" pitchFamily="18" charset="0"/>
              <a:cs typeface="Times New Roman" pitchFamily="18" charset="0"/>
            </a:endParaRPr>
          </a:p>
          <a:p>
            <a:pPr marL="0" indent="0" algn="just" eaLnBrk="1" hangingPunct="1">
              <a:buClr>
                <a:schemeClr val="accent1"/>
              </a:buClr>
              <a:buNone/>
            </a:pPr>
            <a:r>
              <a:rPr lang="tr-TR" sz="1800" b="1" dirty="0" smtClean="0">
                <a:solidFill>
                  <a:srgbClr val="FF0000"/>
                </a:solidFill>
                <a:latin typeface="Times New Roman" pitchFamily="18" charset="0"/>
                <a:cs typeface="Times New Roman" pitchFamily="18" charset="0"/>
              </a:rPr>
              <a:t>Kayyımlara </a:t>
            </a:r>
            <a:r>
              <a:rPr lang="tr-TR" sz="1800" b="1" dirty="0">
                <a:solidFill>
                  <a:srgbClr val="FF0000"/>
                </a:solidFill>
                <a:latin typeface="Times New Roman" pitchFamily="18" charset="0"/>
                <a:cs typeface="Times New Roman" pitchFamily="18" charset="0"/>
              </a:rPr>
              <a:t>yapılacak ödemelerde,</a:t>
            </a:r>
            <a:r>
              <a:rPr lang="tr-TR" sz="1800" dirty="0">
                <a:solidFill>
                  <a:srgbClr val="FF0000"/>
                </a:solidFill>
                <a:latin typeface="Times New Roman" pitchFamily="18" charset="0"/>
                <a:cs typeface="Times New Roman" pitchFamily="18" charset="0"/>
              </a:rPr>
              <a:t> </a:t>
            </a:r>
            <a:r>
              <a:rPr lang="tr-TR" sz="1800" dirty="0">
                <a:latin typeface="Times New Roman" pitchFamily="18" charset="0"/>
                <a:cs typeface="Times New Roman" pitchFamily="18" charset="0"/>
              </a:rPr>
              <a:t>kayyım tayinine ilişkin mahkeme ilamı.</a:t>
            </a:r>
          </a:p>
          <a:p>
            <a:pPr marL="0" indent="0" algn="just" eaLnBrk="1" hangingPunct="1">
              <a:buClr>
                <a:schemeClr val="accent1"/>
              </a:buClr>
              <a:buNone/>
            </a:pPr>
            <a:endParaRPr lang="tr-TR" sz="1000" b="1" dirty="0" smtClean="0">
              <a:solidFill>
                <a:srgbClr val="FF0000"/>
              </a:solidFill>
              <a:latin typeface="Times New Roman" pitchFamily="18" charset="0"/>
              <a:cs typeface="Times New Roman" pitchFamily="18" charset="0"/>
            </a:endParaRPr>
          </a:p>
          <a:p>
            <a:pPr marL="0" indent="0" algn="just" eaLnBrk="1" hangingPunct="1">
              <a:buClr>
                <a:schemeClr val="accent1"/>
              </a:buClr>
              <a:buNone/>
            </a:pPr>
            <a:r>
              <a:rPr lang="tr-TR" sz="1800" b="1" dirty="0" smtClean="0">
                <a:solidFill>
                  <a:srgbClr val="FF0000"/>
                </a:solidFill>
                <a:latin typeface="Times New Roman" pitchFamily="18" charset="0"/>
                <a:cs typeface="Times New Roman" pitchFamily="18" charset="0"/>
              </a:rPr>
              <a:t>Resmi </a:t>
            </a:r>
            <a:r>
              <a:rPr lang="tr-TR" sz="1800" b="1" dirty="0">
                <a:solidFill>
                  <a:srgbClr val="FF0000"/>
                </a:solidFill>
                <a:latin typeface="Times New Roman" pitchFamily="18" charset="0"/>
                <a:cs typeface="Times New Roman" pitchFamily="18" charset="0"/>
              </a:rPr>
              <a:t>kurum ve kuruluşların alacaklarının tahsili için görevlendirilenlere alındı karşılığı yapılacak ödemelerde,</a:t>
            </a:r>
            <a:r>
              <a:rPr lang="tr-TR" sz="1800" dirty="0">
                <a:solidFill>
                  <a:srgbClr val="FF0000"/>
                </a:solidFill>
                <a:latin typeface="Times New Roman" pitchFamily="18" charset="0"/>
                <a:cs typeface="Times New Roman" pitchFamily="18" charset="0"/>
              </a:rPr>
              <a:t> </a:t>
            </a:r>
            <a:r>
              <a:rPr lang="tr-TR" sz="1800" dirty="0">
                <a:latin typeface="Times New Roman" pitchFamily="18" charset="0"/>
                <a:cs typeface="Times New Roman" pitchFamily="18" charset="0"/>
              </a:rPr>
              <a:t>dairesince verilmiş, ilgilinin tatbiki imzasını içeren yetki belgesi.</a:t>
            </a:r>
          </a:p>
          <a:p>
            <a:pPr marL="0" indent="0" algn="just" eaLnBrk="1" hangingPunct="1">
              <a:buClr>
                <a:schemeClr val="accent1"/>
              </a:buClr>
              <a:buNone/>
            </a:pPr>
            <a:endParaRPr lang="tr-TR" sz="900" b="1" dirty="0" smtClean="0">
              <a:solidFill>
                <a:srgbClr val="FF0000"/>
              </a:solidFill>
              <a:latin typeface="Times New Roman" pitchFamily="18" charset="0"/>
              <a:cs typeface="Times New Roman" pitchFamily="18" charset="0"/>
            </a:endParaRPr>
          </a:p>
          <a:p>
            <a:pPr marL="0" indent="0" algn="just" eaLnBrk="1" hangingPunct="1">
              <a:buClr>
                <a:schemeClr val="accent1"/>
              </a:buClr>
              <a:buNone/>
            </a:pPr>
            <a:r>
              <a:rPr lang="tr-TR" sz="1800" b="1" dirty="0" smtClean="0">
                <a:solidFill>
                  <a:srgbClr val="FF0000"/>
                </a:solidFill>
                <a:latin typeface="Times New Roman" pitchFamily="18" charset="0"/>
                <a:cs typeface="Times New Roman" pitchFamily="18" charset="0"/>
              </a:rPr>
              <a:t>Herhangi </a:t>
            </a:r>
            <a:r>
              <a:rPr lang="tr-TR" sz="1800" b="1" dirty="0">
                <a:solidFill>
                  <a:srgbClr val="FF0000"/>
                </a:solidFill>
                <a:latin typeface="Times New Roman" pitchFamily="18" charset="0"/>
                <a:cs typeface="Times New Roman" pitchFamily="18" charset="0"/>
              </a:rPr>
              <a:t>bir alacağı temellük eden kişilere yapılacak ödemelerde,</a:t>
            </a:r>
            <a:r>
              <a:rPr lang="tr-TR" sz="1800" dirty="0">
                <a:solidFill>
                  <a:srgbClr val="FF0000"/>
                </a:solidFill>
                <a:latin typeface="Times New Roman" pitchFamily="18" charset="0"/>
                <a:cs typeface="Times New Roman" pitchFamily="18" charset="0"/>
              </a:rPr>
              <a:t> </a:t>
            </a:r>
            <a:r>
              <a:rPr lang="tr-TR" sz="1800" dirty="0">
                <a:latin typeface="Times New Roman" pitchFamily="18" charset="0"/>
                <a:cs typeface="Times New Roman" pitchFamily="18" charset="0"/>
              </a:rPr>
              <a:t>noterce onaylanmış alacak temliknamesi.</a:t>
            </a:r>
          </a:p>
          <a:p>
            <a:pPr marL="0" indent="0" algn="just" eaLnBrk="1" hangingPunct="1">
              <a:lnSpc>
                <a:spcPct val="90000"/>
              </a:lnSpc>
              <a:buClr>
                <a:schemeClr val="accent1"/>
              </a:buClr>
              <a:buNone/>
            </a:pPr>
            <a:endParaRPr lang="tr-TR" sz="1800" dirty="0" smtClean="0">
              <a:latin typeface="Times New Roman" pitchFamily="18" charset="0"/>
              <a:cs typeface="Times New Roman" pitchFamily="18" charset="0"/>
            </a:endParaRPr>
          </a:p>
        </p:txBody>
      </p:sp>
      <p:sp>
        <p:nvSpPr>
          <p:cNvPr id="7" name="Rectangle 2"/>
          <p:cNvSpPr>
            <a:spLocks noGrp="1" noChangeArrowheads="1"/>
          </p:cNvSpPr>
          <p:nvPr>
            <p:ph type="title"/>
          </p:nvPr>
        </p:nvSpPr>
        <p:spPr>
          <a:xfrm>
            <a:off x="457200" y="274638"/>
            <a:ext cx="8229600" cy="1143000"/>
          </a:xfrm>
          <a:solidFill>
            <a:srgbClr val="FF0000"/>
          </a:solidFill>
        </p:spPr>
        <p:txBody>
          <a:bodyPr/>
          <a:lstStyle/>
          <a:p>
            <a:pPr eaLnBrk="1" hangingPunct="1"/>
            <a:r>
              <a:rPr lang="tr-TR" sz="3000" b="1" dirty="0">
                <a:solidFill>
                  <a:schemeClr val="bg1"/>
                </a:solidFill>
                <a:latin typeface="Times New Roman" pitchFamily="18" charset="0"/>
                <a:ea typeface="Arial Unicode MS" pitchFamily="34" charset="-128"/>
                <a:cs typeface="Arial Unicode MS" pitchFamily="34" charset="-128"/>
              </a:rPr>
              <a:t/>
            </a:r>
            <a:br>
              <a:rPr lang="tr-TR" sz="3000" b="1" dirty="0">
                <a:solidFill>
                  <a:schemeClr val="bg1"/>
                </a:solidFill>
                <a:latin typeface="Times New Roman" pitchFamily="18" charset="0"/>
                <a:ea typeface="Arial Unicode MS" pitchFamily="34" charset="-128"/>
                <a:cs typeface="Arial Unicode MS" pitchFamily="34" charset="-128"/>
              </a:rPr>
            </a:br>
            <a:r>
              <a:rPr lang="tr-TR" sz="3000" b="1" dirty="0">
                <a:solidFill>
                  <a:schemeClr val="bg1"/>
                </a:solidFill>
                <a:latin typeface="Times New Roman" pitchFamily="18" charset="0"/>
                <a:ea typeface="Arial Unicode MS" pitchFamily="34" charset="-128"/>
                <a:cs typeface="Arial Unicode MS" pitchFamily="34" charset="-128"/>
              </a:rPr>
              <a:t>Ödemenin Kimlere </a:t>
            </a:r>
            <a:r>
              <a:rPr lang="tr-TR" sz="3000" b="1" dirty="0" smtClean="0">
                <a:solidFill>
                  <a:schemeClr val="bg1"/>
                </a:solidFill>
                <a:latin typeface="Times New Roman" pitchFamily="18" charset="0"/>
                <a:ea typeface="Arial Unicode MS" pitchFamily="34" charset="-128"/>
                <a:cs typeface="Arial Unicode MS" pitchFamily="34" charset="-128"/>
              </a:rPr>
              <a:t>Yap</a:t>
            </a:r>
            <a:r>
              <a:rPr lang="tr-TR" sz="3000" b="1" dirty="0" smtClean="0">
                <a:solidFill>
                  <a:schemeClr val="bg1"/>
                </a:solidFill>
                <a:latin typeface="Times New Roman" pitchFamily="18" charset="0"/>
              </a:rPr>
              <a:t>ı</a:t>
            </a:r>
            <a:r>
              <a:rPr lang="tr-TR" sz="3000" b="1" dirty="0" smtClean="0">
                <a:solidFill>
                  <a:schemeClr val="bg1"/>
                </a:solidFill>
                <a:latin typeface="Times New Roman" pitchFamily="18" charset="0"/>
                <a:ea typeface="Arial Unicode MS" pitchFamily="34" charset="-128"/>
                <a:cs typeface="Arial Unicode MS" pitchFamily="34" charset="-128"/>
              </a:rPr>
              <a:t>laca</a:t>
            </a:r>
            <a:r>
              <a:rPr lang="tr-TR" sz="3000" b="1" dirty="0" smtClean="0">
                <a:solidFill>
                  <a:schemeClr val="bg1"/>
                </a:solidFill>
                <a:latin typeface="Times New Roman" pitchFamily="18" charset="0"/>
              </a:rPr>
              <a:t>ğı-2</a:t>
            </a:r>
            <a:r>
              <a:rPr lang="tr-TR" sz="3000" b="1" dirty="0">
                <a:solidFill>
                  <a:schemeClr val="bg1"/>
                </a:solidFill>
                <a:latin typeface="Times New Roman" pitchFamily="18" charset="0"/>
                <a:ea typeface="Arial Unicode MS" pitchFamily="34" charset="-128"/>
                <a:cs typeface="Arial Unicode MS" pitchFamily="34" charset="-128"/>
              </a:rPr>
              <a:t/>
            </a:r>
            <a:br>
              <a:rPr lang="tr-TR" sz="3000" b="1" dirty="0">
                <a:solidFill>
                  <a:schemeClr val="bg1"/>
                </a:solidFill>
                <a:latin typeface="Times New Roman" pitchFamily="18" charset="0"/>
                <a:ea typeface="Arial Unicode MS" pitchFamily="34" charset="-128"/>
                <a:cs typeface="Arial Unicode MS" pitchFamily="34" charset="-128"/>
              </a:rPr>
            </a:br>
            <a:endParaRPr lang="tr-TR" sz="3000" b="1" dirty="0" smtClean="0">
              <a:solidFill>
                <a:srgbClr val="FFFF00"/>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2368561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EE2A779B-0878-45C3-89EE-75808342E74F}" type="slidenum">
              <a:rPr lang="tr-TR" smtClean="0">
                <a:solidFill>
                  <a:srgbClr val="000000">
                    <a:tint val="75000"/>
                  </a:srgbClr>
                </a:solidFill>
              </a:rPr>
              <a:pPr>
                <a:defRPr/>
              </a:pPr>
              <a:t>27</a:t>
            </a:fld>
            <a:endParaRPr lang="tr-TR" dirty="0">
              <a:solidFill>
                <a:srgbClr val="000000">
                  <a:tint val="75000"/>
                </a:srgbClr>
              </a:solidFill>
            </a:endParaRPr>
          </a:p>
        </p:txBody>
      </p:sp>
      <p:sp>
        <p:nvSpPr>
          <p:cNvPr id="29700" name="Rectangle 3"/>
          <p:cNvSpPr>
            <a:spLocks noGrp="1" noChangeArrowheads="1"/>
          </p:cNvSpPr>
          <p:nvPr>
            <p:ph idx="1"/>
          </p:nvPr>
        </p:nvSpPr>
        <p:spPr/>
        <p:txBody>
          <a:bodyPr/>
          <a:lstStyle/>
          <a:p>
            <a:pPr marL="0" indent="0" algn="just" eaLnBrk="1" hangingPunct="1">
              <a:buClr>
                <a:schemeClr val="accent1"/>
              </a:buClr>
              <a:buNone/>
            </a:pPr>
            <a:r>
              <a:rPr lang="tr-TR" sz="1800" dirty="0" smtClean="0">
                <a:latin typeface="Times New Roman" pitchFamily="18" charset="0"/>
                <a:cs typeface="Times New Roman" pitchFamily="18" charset="0"/>
              </a:rPr>
              <a:t>A-Kamu personelinin aylık, ücret ve düzenli olarak yapılan benzeri alacaklarının, harcama yetkililerince yazılı olarak görevlendirilen mutemetlere ödenmesinde</a:t>
            </a:r>
            <a:r>
              <a:rPr lang="tr-TR" sz="1800" dirty="0" smtClean="0">
                <a:latin typeface="Times New Roman" pitchFamily="18" charset="0"/>
              </a:rPr>
              <a:t>,</a:t>
            </a:r>
            <a:r>
              <a:rPr lang="tr-TR" sz="1800" dirty="0" smtClean="0">
                <a:latin typeface="Times New Roman" pitchFamily="18" charset="0"/>
                <a:cs typeface="Times New Roman" pitchFamily="18" charset="0"/>
              </a:rPr>
              <a:t> </a:t>
            </a:r>
            <a:r>
              <a:rPr lang="tr-TR" sz="1800" b="1" dirty="0" smtClean="0">
                <a:solidFill>
                  <a:srgbClr val="FF0000"/>
                </a:solidFill>
                <a:latin typeface="Times New Roman" pitchFamily="18" charset="0"/>
                <a:cs typeface="Times New Roman" pitchFamily="18" charset="0"/>
              </a:rPr>
              <a:t>Mutemet Görevlendirme Yazısı (Örnek : 5 ).</a:t>
            </a:r>
          </a:p>
          <a:p>
            <a:pPr marL="0" indent="0" algn="just" eaLnBrk="1" hangingPunct="1">
              <a:buClr>
                <a:schemeClr val="accent1"/>
              </a:buClr>
              <a:buNone/>
            </a:pPr>
            <a:r>
              <a:rPr lang="tr-TR" sz="1800" dirty="0" smtClean="0">
                <a:latin typeface="Times New Roman" pitchFamily="18" charset="0"/>
                <a:cs typeface="Times New Roman" pitchFamily="18" charset="0"/>
              </a:rPr>
              <a:t>B-Kamu personelinin yolluk, tedavi gideri ve benzeri münferit alacakları ile kamu personeli olmayan kişilerin hizmetleri karşılığı gerçekleşen yolluk, ders ücreti, huzur ücreti, konferans ücreti ve benzeri alacaklarının mutemetlerine ödenmesinde, </a:t>
            </a:r>
            <a:r>
              <a:rPr lang="tr-TR" sz="1800" b="1" dirty="0" smtClean="0">
                <a:solidFill>
                  <a:srgbClr val="FF0000"/>
                </a:solidFill>
                <a:latin typeface="Times New Roman" pitchFamily="18" charset="0"/>
                <a:cs typeface="Times New Roman" pitchFamily="18" charset="0"/>
              </a:rPr>
              <a:t>her ödemeyle ilgili Şahsi Mutemet Dilekçesi (Örnek: 6 ).</a:t>
            </a:r>
          </a:p>
          <a:p>
            <a:pPr marL="0" indent="0" algn="just" eaLnBrk="1" hangingPunct="1">
              <a:buClr>
                <a:schemeClr val="accent1"/>
              </a:buClr>
              <a:buNone/>
            </a:pPr>
            <a:endParaRPr lang="tr-TR" sz="1800" dirty="0" smtClean="0">
              <a:latin typeface="Times New Roman" pitchFamily="18" charset="0"/>
            </a:endParaRPr>
          </a:p>
          <a:p>
            <a:pPr marL="0" indent="0" algn="just" eaLnBrk="1" hangingPunct="1">
              <a:buClr>
                <a:schemeClr val="accent1"/>
              </a:buClr>
              <a:buNone/>
            </a:pPr>
            <a:r>
              <a:rPr lang="tr-TR" sz="1800" dirty="0" smtClean="0">
                <a:latin typeface="Times New Roman" pitchFamily="18" charset="0"/>
              </a:rPr>
              <a:t>Kamu </a:t>
            </a:r>
            <a:r>
              <a:rPr lang="tr-TR" sz="1800" dirty="0">
                <a:latin typeface="Times New Roman" pitchFamily="18" charset="0"/>
              </a:rPr>
              <a:t>personelinin aylık, ücret ve düzenli olarak yapılan benzeri alacaklarının mutemetlere ödenmesine ilişkin görevlendirme yazıları</a:t>
            </a:r>
            <a:r>
              <a:rPr lang="tr-TR" sz="1800" b="1" dirty="0">
                <a:latin typeface="Times New Roman" pitchFamily="18" charset="0"/>
              </a:rPr>
              <a:t>,</a:t>
            </a:r>
            <a:r>
              <a:rPr lang="tr-TR" sz="1800" dirty="0">
                <a:latin typeface="Times New Roman" pitchFamily="18" charset="0"/>
              </a:rPr>
              <a:t> </a:t>
            </a:r>
            <a:r>
              <a:rPr lang="tr-TR" sz="1800" u="sng" dirty="0">
                <a:solidFill>
                  <a:srgbClr val="FF0000"/>
                </a:solidFill>
                <a:latin typeface="Times New Roman" pitchFamily="18" charset="0"/>
              </a:rPr>
              <a:t>malî yılın ilk ayında</a:t>
            </a:r>
            <a:r>
              <a:rPr lang="tr-TR" sz="1800" dirty="0">
                <a:solidFill>
                  <a:srgbClr val="FF0000"/>
                </a:solidFill>
                <a:latin typeface="Times New Roman" pitchFamily="18" charset="0"/>
              </a:rPr>
              <a:t> ödeme belgesi ile birlikte muhasebe birimine verilir. </a:t>
            </a:r>
            <a:r>
              <a:rPr lang="tr-TR" sz="1800" dirty="0">
                <a:latin typeface="Times New Roman" pitchFamily="18" charset="0"/>
              </a:rPr>
              <a:t>Mutemet değişikliği halinde yeni mutemet ayrı bir görevlendirme yazısı ile muhasebe birimine bildirilir. </a:t>
            </a:r>
            <a:r>
              <a:rPr lang="tr-TR" sz="1800" dirty="0">
                <a:solidFill>
                  <a:srgbClr val="FF0000"/>
                </a:solidFill>
                <a:latin typeface="Times New Roman" pitchFamily="18" charset="0"/>
              </a:rPr>
              <a:t>Görevlendirme yazıları, muhasebe biriminde açılacak dosyalarda saklanır.</a:t>
            </a:r>
            <a:r>
              <a:rPr lang="tr-TR" sz="1800" dirty="0">
                <a:solidFill>
                  <a:srgbClr val="0033CC"/>
                </a:solidFill>
                <a:latin typeface="Times New Roman" pitchFamily="18" charset="0"/>
              </a:rPr>
              <a:t> </a:t>
            </a:r>
          </a:p>
          <a:p>
            <a:pPr marL="0" indent="0" algn="just" eaLnBrk="1" hangingPunct="1">
              <a:buClr>
                <a:schemeClr val="accent1"/>
              </a:buClr>
              <a:buNone/>
            </a:pPr>
            <a:endParaRPr lang="tr-TR" sz="1800" b="1" dirty="0" smtClean="0">
              <a:solidFill>
                <a:srgbClr val="FF0000"/>
              </a:solidFill>
              <a:latin typeface="Times New Roman" pitchFamily="18" charset="0"/>
              <a:cs typeface="Times New Roman" pitchFamily="18" charset="0"/>
            </a:endParaRPr>
          </a:p>
          <a:p>
            <a:pPr eaLnBrk="1" hangingPunct="1"/>
            <a:endParaRPr lang="tr-TR" sz="2800" dirty="0" smtClean="0">
              <a:latin typeface="Times New Roman" pitchFamily="18" charset="0"/>
            </a:endParaRPr>
          </a:p>
        </p:txBody>
      </p:sp>
      <p:sp>
        <p:nvSpPr>
          <p:cNvPr id="7" name="Rectangle 2"/>
          <p:cNvSpPr>
            <a:spLocks noGrp="1" noChangeArrowheads="1"/>
          </p:cNvSpPr>
          <p:nvPr>
            <p:ph type="title"/>
          </p:nvPr>
        </p:nvSpPr>
        <p:spPr>
          <a:xfrm>
            <a:off x="457200" y="274638"/>
            <a:ext cx="8229600" cy="1143000"/>
          </a:xfrm>
          <a:solidFill>
            <a:srgbClr val="FF0000"/>
          </a:solidFill>
        </p:spPr>
        <p:txBody>
          <a:bodyPr/>
          <a:lstStyle/>
          <a:p>
            <a:pPr eaLnBrk="1" hangingPunct="1"/>
            <a:r>
              <a:rPr lang="tr-TR" sz="3000" b="1" dirty="0">
                <a:solidFill>
                  <a:schemeClr val="bg1"/>
                </a:solidFill>
                <a:latin typeface="Times New Roman" pitchFamily="18" charset="0"/>
                <a:ea typeface="Arial Unicode MS" pitchFamily="34" charset="-128"/>
                <a:cs typeface="Arial Unicode MS" pitchFamily="34" charset="-128"/>
              </a:rPr>
              <a:t/>
            </a:r>
            <a:br>
              <a:rPr lang="tr-TR" sz="3000" b="1" dirty="0">
                <a:solidFill>
                  <a:schemeClr val="bg1"/>
                </a:solidFill>
                <a:latin typeface="Times New Roman" pitchFamily="18" charset="0"/>
                <a:ea typeface="Arial Unicode MS" pitchFamily="34" charset="-128"/>
                <a:cs typeface="Arial Unicode MS" pitchFamily="34" charset="-128"/>
              </a:rPr>
            </a:br>
            <a:r>
              <a:rPr lang="tr-TR" sz="3000" b="1" dirty="0">
                <a:solidFill>
                  <a:schemeClr val="bg1"/>
                </a:solidFill>
                <a:latin typeface="Times New Roman" pitchFamily="18" charset="0"/>
                <a:ea typeface="Arial Unicode MS" pitchFamily="34" charset="-128"/>
                <a:cs typeface="Arial Unicode MS" pitchFamily="34" charset="-128"/>
              </a:rPr>
              <a:t>Ödemenin Kimlere </a:t>
            </a:r>
            <a:r>
              <a:rPr lang="tr-TR" sz="3000" b="1" dirty="0" smtClean="0">
                <a:solidFill>
                  <a:schemeClr val="bg1"/>
                </a:solidFill>
                <a:latin typeface="Times New Roman" pitchFamily="18" charset="0"/>
                <a:ea typeface="Arial Unicode MS" pitchFamily="34" charset="-128"/>
                <a:cs typeface="Arial Unicode MS" pitchFamily="34" charset="-128"/>
              </a:rPr>
              <a:t>Yap</a:t>
            </a:r>
            <a:r>
              <a:rPr lang="tr-TR" sz="3000" b="1" dirty="0" smtClean="0">
                <a:solidFill>
                  <a:schemeClr val="bg1"/>
                </a:solidFill>
                <a:latin typeface="Times New Roman" pitchFamily="18" charset="0"/>
              </a:rPr>
              <a:t>ı</a:t>
            </a:r>
            <a:r>
              <a:rPr lang="tr-TR" sz="3000" b="1" dirty="0" smtClean="0">
                <a:solidFill>
                  <a:schemeClr val="bg1"/>
                </a:solidFill>
                <a:latin typeface="Times New Roman" pitchFamily="18" charset="0"/>
                <a:ea typeface="Arial Unicode MS" pitchFamily="34" charset="-128"/>
                <a:cs typeface="Arial Unicode MS" pitchFamily="34" charset="-128"/>
              </a:rPr>
              <a:t>laca</a:t>
            </a:r>
            <a:r>
              <a:rPr lang="tr-TR" sz="3000" b="1" dirty="0" smtClean="0">
                <a:solidFill>
                  <a:schemeClr val="bg1"/>
                </a:solidFill>
                <a:latin typeface="Times New Roman" pitchFamily="18" charset="0"/>
              </a:rPr>
              <a:t>ğı-3</a:t>
            </a:r>
            <a:r>
              <a:rPr lang="tr-TR" sz="3000" b="1" dirty="0">
                <a:solidFill>
                  <a:schemeClr val="bg1"/>
                </a:solidFill>
                <a:latin typeface="Times New Roman" pitchFamily="18" charset="0"/>
                <a:ea typeface="Arial Unicode MS" pitchFamily="34" charset="-128"/>
                <a:cs typeface="Arial Unicode MS" pitchFamily="34" charset="-128"/>
              </a:rPr>
              <a:t/>
            </a:r>
            <a:br>
              <a:rPr lang="tr-TR" sz="3000" b="1" dirty="0">
                <a:solidFill>
                  <a:schemeClr val="bg1"/>
                </a:solidFill>
                <a:latin typeface="Times New Roman" pitchFamily="18" charset="0"/>
                <a:ea typeface="Arial Unicode MS" pitchFamily="34" charset="-128"/>
                <a:cs typeface="Arial Unicode MS" pitchFamily="34" charset="-128"/>
              </a:rPr>
            </a:br>
            <a:endParaRPr lang="tr-TR" sz="3000" b="1" dirty="0" smtClean="0">
              <a:solidFill>
                <a:srgbClr val="FFFF00"/>
              </a:solidFill>
              <a:latin typeface="Times New Roman" pitchFamily="18" charset="0"/>
              <a:ea typeface="Arial Unicode MS" pitchFamily="34" charset="-128"/>
              <a:cs typeface="Arial Unicode MS" pitchFamily="34" charset="-128"/>
            </a:endParaRPr>
          </a:p>
        </p:txBody>
      </p:sp>
    </p:spTree>
    <p:extLst>
      <p:ext uri="{BB962C8B-B14F-4D97-AF65-F5344CB8AC3E}">
        <p14:creationId xmlns:p14="http://schemas.microsoft.com/office/powerpoint/2010/main" val="2248941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185346" name="Rectangle 2"/>
          <p:cNvSpPr>
            <a:spLocks noGrp="1" noChangeArrowheads="1"/>
          </p:cNvSpPr>
          <p:nvPr>
            <p:ph type="title" idx="4294967295"/>
          </p:nvPr>
        </p:nvSpPr>
        <p:spPr>
          <a:xfrm>
            <a:off x="1428750" y="590552"/>
            <a:ext cx="5943600" cy="563563"/>
          </a:xfrm>
        </p:spPr>
        <p:txBody>
          <a:bodyPr/>
          <a:lstStyle/>
          <a:p>
            <a:pPr eaLnBrk="1" hangingPunct="1">
              <a:lnSpc>
                <a:spcPct val="80000"/>
              </a:lnSpc>
            </a:pPr>
            <a:r>
              <a:rPr lang="tr-TR" dirty="0" smtClean="0"/>
              <a:t>BELGELER</a:t>
            </a:r>
          </a:p>
        </p:txBody>
      </p:sp>
      <p:grpSp>
        <p:nvGrpSpPr>
          <p:cNvPr id="2" name="Group 4"/>
          <p:cNvGrpSpPr>
            <a:grpSpLocks/>
          </p:cNvGrpSpPr>
          <p:nvPr/>
        </p:nvGrpSpPr>
        <p:grpSpPr bwMode="auto">
          <a:xfrm>
            <a:off x="250825" y="2349500"/>
            <a:ext cx="8027988" cy="2305050"/>
            <a:chOff x="527" y="1248"/>
            <a:chExt cx="2267" cy="2411"/>
          </a:xfrm>
        </p:grpSpPr>
        <p:sp>
          <p:nvSpPr>
            <p:cNvPr id="26629" name="Rectangle 5"/>
            <p:cNvSpPr>
              <a:spLocks noChangeArrowheads="1"/>
            </p:cNvSpPr>
            <p:nvPr/>
          </p:nvSpPr>
          <p:spPr bwMode="gray">
            <a:xfrm rot="-319177">
              <a:off x="527" y="1248"/>
              <a:ext cx="2144" cy="2411"/>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26630" name="Rectangle 6"/>
            <p:cNvSpPr>
              <a:spLocks noChangeArrowheads="1"/>
            </p:cNvSpPr>
            <p:nvPr/>
          </p:nvSpPr>
          <p:spPr bwMode="gray">
            <a:xfrm>
              <a:off x="698" y="1329"/>
              <a:ext cx="2096" cy="2202"/>
            </a:xfrm>
            <a:prstGeom prst="rect">
              <a:avLst/>
            </a:prstGeom>
            <a:gradFill rotWithShape="1">
              <a:gsLst>
                <a:gs pos="0">
                  <a:srgbClr val="99CCFF"/>
                </a:gs>
                <a:gs pos="100000">
                  <a:srgbClr val="FFFFFF"/>
                </a:gs>
              </a:gsLst>
              <a:lin ang="5400000" scaled="1"/>
            </a:gradFill>
            <a:ln w="9525">
              <a:solidFill>
                <a:srgbClr val="000000"/>
              </a:solidFill>
              <a:miter lim="800000"/>
              <a:headEnd/>
              <a:tailEnd/>
            </a:ln>
          </p:spPr>
          <p:txBody>
            <a:bodyPr wrap="none" anchor="ctr"/>
            <a:lstStyle/>
            <a:p>
              <a:pPr algn="ctr" fontAlgn="base">
                <a:spcBef>
                  <a:spcPct val="0"/>
                </a:spcBef>
                <a:spcAft>
                  <a:spcPct val="0"/>
                </a:spcAft>
              </a:pPr>
              <a:endParaRPr lang="tr-TR" dirty="0" smtClean="0">
                <a:solidFill>
                  <a:srgbClr val="000000"/>
                </a:solidFill>
              </a:endParaRPr>
            </a:p>
          </p:txBody>
        </p:sp>
        <p:sp>
          <p:nvSpPr>
            <p:cNvPr id="146439" name="Text Box 7"/>
            <p:cNvSpPr txBox="1">
              <a:spLocks noChangeArrowheads="1"/>
            </p:cNvSpPr>
            <p:nvPr/>
          </p:nvSpPr>
          <p:spPr bwMode="gray">
            <a:xfrm>
              <a:off x="759" y="1437"/>
              <a:ext cx="1980" cy="1724"/>
            </a:xfrm>
            <a:prstGeom prst="rect">
              <a:avLst/>
            </a:prstGeom>
            <a:noFill/>
            <a:ln w="9525" algn="ctr">
              <a:noFill/>
              <a:miter lim="800000"/>
              <a:headEnd/>
              <a:tailEnd/>
            </a:ln>
            <a:effectLst/>
          </p:spPr>
          <p:txBody>
            <a:bodyPr>
              <a:spAutoFit/>
            </a:bodyPr>
            <a:lstStyle/>
            <a:p>
              <a:pPr algn="ctr" fontAlgn="base">
                <a:spcBef>
                  <a:spcPct val="0"/>
                </a:spcBef>
                <a:spcAft>
                  <a:spcPct val="0"/>
                </a:spcAft>
                <a:defRPr/>
              </a:pPr>
              <a:endParaRPr lang="tr-TR" b="1" dirty="0">
                <a:solidFill>
                  <a:srgbClr val="000000"/>
                </a:solidFill>
                <a:effectLst>
                  <a:outerShdw blurRad="38100" dist="38100" dir="2700000" algn="tl">
                    <a:srgbClr val="C0C0C0"/>
                  </a:outerShdw>
                </a:effectLst>
              </a:endParaRPr>
            </a:p>
            <a:p>
              <a:pPr algn="ctr" fontAlgn="base">
                <a:spcBef>
                  <a:spcPct val="0"/>
                </a:spcBef>
                <a:spcAft>
                  <a:spcPct val="0"/>
                </a:spcAft>
                <a:defRPr/>
              </a:pPr>
              <a:r>
                <a:rPr lang="tr-TR" sz="2800" b="1" dirty="0">
                  <a:solidFill>
                    <a:srgbClr val="000000"/>
                  </a:solidFill>
                  <a:effectLst>
                    <a:outerShdw blurRad="38100" dist="38100" dir="2700000" algn="tl">
                      <a:srgbClr val="C0C0C0"/>
                    </a:outerShdw>
                  </a:effectLst>
                </a:rPr>
                <a:t>HARCAMA TÜRLERİNE GÖRE ÖDEME EMRİNE BAĞLANACAK KANITLAYICI</a:t>
              </a:r>
            </a:p>
            <a:p>
              <a:pPr algn="ctr" fontAlgn="base">
                <a:spcBef>
                  <a:spcPct val="0"/>
                </a:spcBef>
                <a:spcAft>
                  <a:spcPct val="0"/>
                </a:spcAft>
                <a:defRPr/>
              </a:pPr>
              <a:r>
                <a:rPr lang="tr-TR" sz="2800" b="1" dirty="0">
                  <a:solidFill>
                    <a:srgbClr val="000000"/>
                  </a:solidFill>
                  <a:effectLst>
                    <a:outerShdw blurRad="38100" dist="38100" dir="2700000" algn="tl">
                      <a:srgbClr val="C0C0C0"/>
                    </a:outerShdw>
                  </a:effectLst>
                </a:rPr>
                <a:t> BELGELER</a:t>
              </a:r>
              <a:endParaRPr lang="tr-TR" sz="4000" b="1" dirty="0">
                <a:solidFill>
                  <a:srgbClr val="000000"/>
                </a:solidFill>
                <a:effectLst>
                  <a:outerShdw blurRad="38100" dist="38100" dir="2700000" algn="tl">
                    <a:srgbClr val="C0C0C0"/>
                  </a:outerShdw>
                </a:effectLst>
              </a:endParaRPr>
            </a:p>
          </p:txBody>
        </p:sp>
      </p:grpSp>
    </p:spTree>
    <p:extLst>
      <p:ext uri="{BB962C8B-B14F-4D97-AF65-F5344CB8AC3E}">
        <p14:creationId xmlns:p14="http://schemas.microsoft.com/office/powerpoint/2010/main" val="11779364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85346"/>
                                        </p:tgtEl>
                                        <p:attrNameLst>
                                          <p:attrName>style.visibility</p:attrName>
                                        </p:attrNameLst>
                                      </p:cBhvr>
                                      <p:to>
                                        <p:strVal val="visible"/>
                                      </p:to>
                                    </p:set>
                                    <p:animEffect transition="in" filter="fade">
                                      <p:cBhvr>
                                        <p:cTn id="7" dur="500"/>
                                        <p:tgtEl>
                                          <p:spTgt spid="185346"/>
                                        </p:tgtEl>
                                      </p:cBhvr>
                                    </p:animEffect>
                                    <p:anim calcmode="lin" valueType="num">
                                      <p:cBhvr>
                                        <p:cTn id="8" dur="500" fill="hold"/>
                                        <p:tgtEl>
                                          <p:spTgt spid="185346"/>
                                        </p:tgtEl>
                                        <p:attrNameLst>
                                          <p:attrName>ppt_x</p:attrName>
                                        </p:attrNameLst>
                                      </p:cBhvr>
                                      <p:tavLst>
                                        <p:tav tm="0">
                                          <p:val>
                                            <p:strVal val="#ppt_x"/>
                                          </p:val>
                                        </p:tav>
                                        <p:tav tm="100000">
                                          <p:val>
                                            <p:strVal val="#ppt_x"/>
                                          </p:val>
                                        </p:tav>
                                      </p:tavLst>
                                    </p:anim>
                                    <p:anim calcmode="lin" valueType="num">
                                      <p:cBhvr>
                                        <p:cTn id="9" dur="500" fill="hold"/>
                                        <p:tgtEl>
                                          <p:spTgt spid="185346"/>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29698" name="1 Başlık"/>
          <p:cNvSpPr>
            <a:spLocks noGrp="1"/>
          </p:cNvSpPr>
          <p:nvPr>
            <p:ph type="title"/>
          </p:nvPr>
        </p:nvSpPr>
        <p:spPr>
          <a:xfrm>
            <a:off x="1571625" y="604838"/>
            <a:ext cx="5943600" cy="563562"/>
          </a:xfrm>
        </p:spPr>
        <p:txBody>
          <a:bodyPr/>
          <a:lstStyle/>
          <a:p>
            <a:r>
              <a:rPr lang="tr-TR" sz="3000" dirty="0" smtClean="0"/>
              <a:t>AYLIKLAR</a:t>
            </a:r>
          </a:p>
        </p:txBody>
      </p:sp>
      <p:sp>
        <p:nvSpPr>
          <p:cNvPr id="29699" name="2 İçerik Yer Tutucusu"/>
          <p:cNvSpPr>
            <a:spLocks noGrp="1"/>
          </p:cNvSpPr>
          <p:nvPr>
            <p:ph idx="1"/>
          </p:nvPr>
        </p:nvSpPr>
        <p:spPr>
          <a:xfrm>
            <a:off x="385764" y="1309688"/>
            <a:ext cx="8002587" cy="5287962"/>
          </a:xfrm>
        </p:spPr>
        <p:txBody>
          <a:bodyPr/>
          <a:lstStyle/>
          <a:p>
            <a:pPr marL="0" indent="0" algn="just" eaLnBrk="1" hangingPunct="1">
              <a:lnSpc>
                <a:spcPct val="80000"/>
              </a:lnSpc>
              <a:buNone/>
              <a:tabLst>
                <a:tab pos="534988" algn="l"/>
                <a:tab pos="809625" algn="l"/>
              </a:tabLst>
            </a:pPr>
            <a:endParaRPr lang="tr-TR" sz="2200" dirty="0" smtClean="0">
              <a:latin typeface="Times New Roman" pitchFamily="18" charset="0"/>
              <a:cs typeface="Times New Roman" pitchFamily="18" charset="0"/>
            </a:endParaRPr>
          </a:p>
          <a:p>
            <a:pPr marL="0" indent="0" algn="just" eaLnBrk="1" hangingPunct="1">
              <a:lnSpc>
                <a:spcPct val="80000"/>
              </a:lnSpc>
              <a:buNone/>
              <a:tabLst>
                <a:tab pos="534988" algn="l"/>
                <a:tab pos="809625" algn="l"/>
              </a:tabLst>
            </a:pPr>
            <a:r>
              <a:rPr lang="tr-TR" sz="1800" b="1" dirty="0">
                <a:solidFill>
                  <a:srgbClr val="FF0000"/>
                </a:solidFill>
                <a:latin typeface="Times New Roman" pitchFamily="18" charset="0"/>
                <a:cs typeface="Times New Roman" pitchFamily="18" charset="0"/>
              </a:rPr>
              <a:t>Aylık Bordrosu </a:t>
            </a:r>
            <a:r>
              <a:rPr lang="tr-TR" sz="2200" dirty="0" smtClean="0">
                <a:latin typeface="Times New Roman" pitchFamily="18" charset="0"/>
                <a:cs typeface="Times New Roman" pitchFamily="18" charset="0"/>
              </a:rPr>
              <a:t>veya Yurtdışı Aylık Bordrosu (Örnek:8 - 8/A)  </a:t>
            </a:r>
          </a:p>
          <a:p>
            <a:pPr marL="0" indent="0" algn="just" eaLnBrk="1" hangingPunct="1">
              <a:lnSpc>
                <a:spcPct val="80000"/>
              </a:lnSpc>
              <a:buNone/>
              <a:tabLst>
                <a:tab pos="534988" algn="l"/>
                <a:tab pos="809625" algn="l"/>
              </a:tabLst>
            </a:pPr>
            <a:r>
              <a:rPr lang="tr-TR" sz="1800" b="1" dirty="0">
                <a:solidFill>
                  <a:srgbClr val="FF0000"/>
                </a:solidFill>
                <a:latin typeface="Times New Roman" pitchFamily="18" charset="0"/>
                <a:cs typeface="Times New Roman" pitchFamily="18" charset="0"/>
              </a:rPr>
              <a:t>Personel Bildirimi </a:t>
            </a:r>
            <a:r>
              <a:rPr lang="tr-TR" sz="2200" dirty="0" smtClean="0">
                <a:latin typeface="Times New Roman" pitchFamily="18" charset="0"/>
                <a:cs typeface="Times New Roman" pitchFamily="18" charset="0"/>
              </a:rPr>
              <a:t>(Örnek:9)  </a:t>
            </a:r>
          </a:p>
          <a:p>
            <a:pPr marL="0" indent="0" algn="just" eaLnBrk="1" hangingPunct="1">
              <a:lnSpc>
                <a:spcPct val="80000"/>
              </a:lnSpc>
              <a:buNone/>
              <a:tabLst>
                <a:tab pos="534988" algn="l"/>
                <a:tab pos="809625" algn="l"/>
              </a:tabLst>
            </a:pPr>
            <a:r>
              <a:rPr lang="tr-TR" sz="2200" dirty="0" smtClean="0">
                <a:latin typeface="Times New Roman" pitchFamily="18" charset="0"/>
                <a:cs typeface="Times New Roman" pitchFamily="18" charset="0"/>
              </a:rPr>
              <a:t>Duruma göre ödemenin yapıldığı ilk aya ait ödeme belgesine aşağıda belirtilen belgeler bağlanır.</a:t>
            </a:r>
          </a:p>
          <a:p>
            <a:pPr marL="0" indent="0" algn="just" eaLnBrk="1" hangingPunct="1">
              <a:lnSpc>
                <a:spcPct val="80000"/>
              </a:lnSpc>
              <a:buNone/>
              <a:tabLst>
                <a:tab pos="534988" algn="l"/>
                <a:tab pos="809625" algn="l"/>
              </a:tabLst>
            </a:pPr>
            <a:endParaRPr lang="tr-TR" sz="500" dirty="0">
              <a:latin typeface="Times New Roman" pitchFamily="18" charset="0"/>
              <a:cs typeface="Times New Roman" pitchFamily="18" charset="0"/>
            </a:endParaRPr>
          </a:p>
          <a:p>
            <a:pPr marL="0" indent="0" eaLnBrk="1" hangingPunct="1">
              <a:lnSpc>
                <a:spcPct val="80000"/>
              </a:lnSpc>
              <a:buNone/>
              <a:tabLst>
                <a:tab pos="534988" algn="l"/>
                <a:tab pos="809625" algn="l"/>
              </a:tabLst>
            </a:pPr>
            <a:r>
              <a:rPr lang="tr-TR" sz="1800" dirty="0" smtClean="0">
                <a:latin typeface="Times New Roman" pitchFamily="18" charset="0"/>
                <a:cs typeface="Times New Roman" pitchFamily="18" charset="0"/>
              </a:rPr>
              <a:t>A-)İlk atamalarda, </a:t>
            </a:r>
            <a:r>
              <a:rPr lang="tr-TR" sz="1800" b="1" dirty="0" smtClean="0">
                <a:solidFill>
                  <a:srgbClr val="FF0000"/>
                </a:solidFill>
                <a:latin typeface="Times New Roman" pitchFamily="18" charset="0"/>
                <a:cs typeface="Times New Roman" pitchFamily="18" charset="0"/>
              </a:rPr>
              <a:t>atama onayı </a:t>
            </a:r>
            <a:r>
              <a:rPr lang="tr-TR" sz="1800" dirty="0" smtClean="0">
                <a:latin typeface="Times New Roman" pitchFamily="18" charset="0"/>
                <a:cs typeface="Times New Roman" pitchFamily="18" charset="0"/>
              </a:rPr>
              <a:t>ve işe </a:t>
            </a:r>
            <a:r>
              <a:rPr lang="tr-TR" sz="1800" b="1" dirty="0" smtClean="0">
                <a:solidFill>
                  <a:srgbClr val="FF0000"/>
                </a:solidFill>
                <a:latin typeface="Times New Roman" pitchFamily="18" charset="0"/>
                <a:cs typeface="Times New Roman" pitchFamily="18" charset="0"/>
              </a:rPr>
              <a:t>başlama yazısı</a:t>
            </a:r>
            <a:r>
              <a:rPr lang="tr-TR" sz="1800" dirty="0" smtClean="0">
                <a:latin typeface="Times New Roman" pitchFamily="18" charset="0"/>
                <a:cs typeface="Times New Roman" pitchFamily="18" charset="0"/>
              </a:rPr>
              <a:t>.</a:t>
            </a:r>
          </a:p>
          <a:p>
            <a:pPr marL="0" indent="0" eaLnBrk="1" hangingPunct="1">
              <a:lnSpc>
                <a:spcPct val="80000"/>
              </a:lnSpc>
              <a:buNone/>
              <a:tabLst>
                <a:tab pos="534988" algn="l"/>
                <a:tab pos="809625" algn="l"/>
              </a:tabLst>
            </a:pPr>
            <a:endParaRPr lang="tr-TR" sz="500" dirty="0" smtClean="0">
              <a:latin typeface="Times New Roman" pitchFamily="18" charset="0"/>
              <a:cs typeface="Times New Roman" pitchFamily="18" charset="0"/>
            </a:endParaRPr>
          </a:p>
          <a:p>
            <a:pPr marL="0" indent="0" eaLnBrk="1" hangingPunct="1">
              <a:lnSpc>
                <a:spcPct val="80000"/>
              </a:lnSpc>
              <a:buNone/>
              <a:tabLst>
                <a:tab pos="534988" algn="l"/>
                <a:tab pos="809625" algn="l"/>
              </a:tabLst>
            </a:pPr>
            <a:r>
              <a:rPr lang="tr-TR" sz="1800" dirty="0" smtClean="0">
                <a:latin typeface="Times New Roman" pitchFamily="18" charset="0"/>
                <a:cs typeface="Times New Roman" pitchFamily="18" charset="0"/>
              </a:rPr>
              <a:t>B-)Naklen atamalarda, </a:t>
            </a:r>
            <a:r>
              <a:rPr lang="tr-TR" sz="1800" b="1" dirty="0" smtClean="0">
                <a:solidFill>
                  <a:srgbClr val="FF0000"/>
                </a:solidFill>
                <a:latin typeface="Times New Roman" pitchFamily="18" charset="0"/>
                <a:cs typeface="Times New Roman" pitchFamily="18" charset="0"/>
              </a:rPr>
              <a:t>atama onayı</a:t>
            </a:r>
            <a:r>
              <a:rPr lang="tr-TR" sz="1800" dirty="0" smtClean="0">
                <a:latin typeface="Times New Roman" pitchFamily="18" charset="0"/>
                <a:cs typeface="Times New Roman" pitchFamily="18" charset="0"/>
              </a:rPr>
              <a:t>, işe </a:t>
            </a:r>
            <a:r>
              <a:rPr lang="tr-TR" sz="1800" b="1" dirty="0" smtClean="0">
                <a:solidFill>
                  <a:srgbClr val="FF0000"/>
                </a:solidFill>
                <a:latin typeface="Times New Roman" pitchFamily="18" charset="0"/>
                <a:cs typeface="Times New Roman" pitchFamily="18" charset="0"/>
              </a:rPr>
              <a:t>başlama yazısı</a:t>
            </a:r>
            <a:r>
              <a:rPr lang="tr-TR" sz="1800" dirty="0" smtClean="0">
                <a:latin typeface="Times New Roman" pitchFamily="18" charset="0"/>
                <a:cs typeface="Times New Roman" pitchFamily="18" charset="0"/>
              </a:rPr>
              <a:t>  ve </a:t>
            </a:r>
            <a:r>
              <a:rPr lang="tr-TR" sz="1800" b="1" dirty="0" smtClean="0">
                <a:solidFill>
                  <a:srgbClr val="FF0000"/>
                </a:solidFill>
                <a:latin typeface="Times New Roman" pitchFamily="18" charset="0"/>
                <a:cs typeface="Times New Roman" pitchFamily="18" charset="0"/>
              </a:rPr>
              <a:t>Personel Nakil Bildirimi </a:t>
            </a:r>
            <a:r>
              <a:rPr lang="tr-TR" sz="1800" dirty="0" smtClean="0">
                <a:latin typeface="Times New Roman" pitchFamily="18" charset="0"/>
                <a:cs typeface="Times New Roman" pitchFamily="18" charset="0"/>
              </a:rPr>
              <a:t>(Örnek:10).</a:t>
            </a:r>
          </a:p>
          <a:p>
            <a:pPr marL="0" indent="0" eaLnBrk="1" hangingPunct="1">
              <a:lnSpc>
                <a:spcPct val="80000"/>
              </a:lnSpc>
              <a:buNone/>
              <a:tabLst>
                <a:tab pos="534988" algn="l"/>
                <a:tab pos="809625" algn="l"/>
              </a:tabLst>
            </a:pPr>
            <a:endParaRPr lang="tr-TR" sz="500" dirty="0" smtClean="0">
              <a:latin typeface="Times New Roman" pitchFamily="18" charset="0"/>
              <a:cs typeface="Times New Roman" pitchFamily="18" charset="0"/>
            </a:endParaRPr>
          </a:p>
          <a:p>
            <a:pPr marL="0" indent="0" eaLnBrk="1" hangingPunct="1">
              <a:lnSpc>
                <a:spcPct val="80000"/>
              </a:lnSpc>
              <a:buNone/>
              <a:tabLst>
                <a:tab pos="534988" algn="l"/>
                <a:tab pos="809625" algn="l"/>
              </a:tabLst>
            </a:pPr>
            <a:r>
              <a:rPr lang="tr-TR" sz="1800" dirty="0" smtClean="0">
                <a:latin typeface="Times New Roman" pitchFamily="18" charset="0"/>
                <a:cs typeface="Times New Roman" pitchFamily="18" charset="0"/>
              </a:rPr>
              <a:t>C-)Terfilerde, </a:t>
            </a:r>
            <a:r>
              <a:rPr lang="tr-TR" sz="1800" b="1" dirty="0" smtClean="0">
                <a:solidFill>
                  <a:srgbClr val="FF0000"/>
                </a:solidFill>
                <a:latin typeface="Times New Roman" pitchFamily="18" charset="0"/>
                <a:cs typeface="Times New Roman" pitchFamily="18" charset="0"/>
              </a:rPr>
              <a:t>terfi onayı </a:t>
            </a:r>
          </a:p>
          <a:p>
            <a:pPr marL="0" indent="0" eaLnBrk="1" hangingPunct="1">
              <a:lnSpc>
                <a:spcPct val="80000"/>
              </a:lnSpc>
              <a:buNone/>
              <a:tabLst>
                <a:tab pos="534988" algn="l"/>
                <a:tab pos="809625" algn="l"/>
              </a:tabLst>
            </a:pPr>
            <a:endParaRPr lang="tr-TR" sz="500" dirty="0" smtClean="0">
              <a:latin typeface="Times New Roman" pitchFamily="18" charset="0"/>
              <a:cs typeface="Times New Roman" pitchFamily="18" charset="0"/>
            </a:endParaRPr>
          </a:p>
          <a:p>
            <a:pPr marL="0" indent="0" eaLnBrk="1" hangingPunct="1">
              <a:lnSpc>
                <a:spcPct val="80000"/>
              </a:lnSpc>
              <a:buNone/>
              <a:tabLst>
                <a:tab pos="534988" algn="l"/>
                <a:tab pos="809625" algn="l"/>
              </a:tabLst>
            </a:pPr>
            <a:r>
              <a:rPr lang="tr-TR" sz="1800" dirty="0" smtClean="0">
                <a:latin typeface="Times New Roman" pitchFamily="18" charset="0"/>
                <a:cs typeface="Times New Roman" pitchFamily="18" charset="0"/>
              </a:rPr>
              <a:t>D-)Görevden uzaklaştırmalarda, yetkili makamın </a:t>
            </a:r>
            <a:r>
              <a:rPr lang="tr-TR" sz="1800" b="1" dirty="0">
                <a:solidFill>
                  <a:srgbClr val="FF0000"/>
                </a:solidFill>
                <a:latin typeface="Times New Roman" pitchFamily="18" charset="0"/>
                <a:cs typeface="Times New Roman" pitchFamily="18" charset="0"/>
              </a:rPr>
              <a:t>onayı veya yazısı</a:t>
            </a:r>
            <a:r>
              <a:rPr lang="tr-TR" sz="1800" dirty="0" smtClean="0">
                <a:latin typeface="Times New Roman" pitchFamily="18" charset="0"/>
                <a:cs typeface="Times New Roman" pitchFamily="18" charset="0"/>
              </a:rPr>
              <a:t>.</a:t>
            </a:r>
          </a:p>
          <a:p>
            <a:pPr marL="0" indent="0" eaLnBrk="1" hangingPunct="1">
              <a:buNone/>
              <a:tabLst>
                <a:tab pos="534988" algn="l"/>
                <a:tab pos="809625" algn="l"/>
              </a:tabLst>
            </a:pPr>
            <a:endParaRPr lang="tr-TR" sz="500" dirty="0" smtClean="0">
              <a:latin typeface="Times New Roman" pitchFamily="18" charset="0"/>
              <a:cs typeface="Times New Roman" pitchFamily="18" charset="0"/>
            </a:endParaRPr>
          </a:p>
          <a:p>
            <a:pPr marL="0" indent="0" eaLnBrk="1" hangingPunct="1">
              <a:buNone/>
              <a:tabLst>
                <a:tab pos="534988" algn="l"/>
                <a:tab pos="809625" algn="l"/>
              </a:tabLst>
            </a:pPr>
            <a:r>
              <a:rPr lang="tr-TR" sz="1800" dirty="0" smtClean="0">
                <a:latin typeface="Times New Roman" pitchFamily="18" charset="0"/>
                <a:cs typeface="Times New Roman" pitchFamily="18" charset="0"/>
              </a:rPr>
              <a:t>E-)Ücretli vekaletlerde, </a:t>
            </a:r>
            <a:r>
              <a:rPr lang="tr-TR" sz="1800" b="1" dirty="0">
                <a:solidFill>
                  <a:srgbClr val="FF0000"/>
                </a:solidFill>
                <a:latin typeface="Times New Roman" pitchFamily="18" charset="0"/>
                <a:cs typeface="Times New Roman" pitchFamily="18" charset="0"/>
              </a:rPr>
              <a:t>vekalet onayı </a:t>
            </a:r>
            <a:r>
              <a:rPr lang="tr-TR" sz="1800" dirty="0" smtClean="0">
                <a:latin typeface="Times New Roman" pitchFamily="18" charset="0"/>
                <a:cs typeface="Times New Roman" pitchFamily="18" charset="0"/>
              </a:rPr>
              <a:t>ve </a:t>
            </a:r>
            <a:r>
              <a:rPr lang="tr-TR" sz="1800" b="1" dirty="0">
                <a:solidFill>
                  <a:srgbClr val="FF0000"/>
                </a:solidFill>
                <a:latin typeface="Times New Roman" pitchFamily="18" charset="0"/>
                <a:cs typeface="Times New Roman" pitchFamily="18" charset="0"/>
              </a:rPr>
              <a:t>işe başlama yazısı.</a:t>
            </a:r>
          </a:p>
          <a:p>
            <a:pPr marL="0" indent="0" eaLnBrk="1" hangingPunct="1">
              <a:buNone/>
              <a:tabLst>
                <a:tab pos="534988" algn="l"/>
                <a:tab pos="809625" algn="l"/>
              </a:tabLst>
            </a:pPr>
            <a:endParaRPr lang="tr-TR" sz="500" dirty="0" smtClean="0">
              <a:latin typeface="Times New Roman" pitchFamily="18" charset="0"/>
              <a:cs typeface="Times New Roman" pitchFamily="18" charset="0"/>
            </a:endParaRPr>
          </a:p>
          <a:p>
            <a:pPr marL="0" indent="0" eaLnBrk="1" hangingPunct="1">
              <a:buNone/>
              <a:tabLst>
                <a:tab pos="534988" algn="l"/>
                <a:tab pos="809625" algn="l"/>
              </a:tabLst>
            </a:pPr>
            <a:r>
              <a:rPr lang="tr-TR" sz="1800" dirty="0" smtClean="0">
                <a:latin typeface="Times New Roman" pitchFamily="18" charset="0"/>
                <a:cs typeface="Times New Roman" pitchFamily="18" charset="0"/>
              </a:rPr>
              <a:t>F-)İkinci görev ödemelerinde, </a:t>
            </a:r>
            <a:r>
              <a:rPr lang="tr-TR" sz="1800" b="1" dirty="0">
                <a:solidFill>
                  <a:srgbClr val="FF0000"/>
                </a:solidFill>
                <a:latin typeface="Times New Roman" pitchFamily="18" charset="0"/>
                <a:cs typeface="Times New Roman" pitchFamily="18" charset="0"/>
              </a:rPr>
              <a:t>ikinci görev onayı </a:t>
            </a:r>
            <a:r>
              <a:rPr lang="tr-TR" sz="1800" dirty="0" smtClean="0">
                <a:latin typeface="Times New Roman" pitchFamily="18" charset="0"/>
                <a:cs typeface="Times New Roman" pitchFamily="18" charset="0"/>
              </a:rPr>
              <a:t>ve </a:t>
            </a:r>
            <a:r>
              <a:rPr lang="tr-TR" sz="1800" b="1" dirty="0">
                <a:solidFill>
                  <a:srgbClr val="FF0000"/>
                </a:solidFill>
                <a:latin typeface="Times New Roman" pitchFamily="18" charset="0"/>
                <a:cs typeface="Times New Roman" pitchFamily="18" charset="0"/>
              </a:rPr>
              <a:t>işe başlama yazısı</a:t>
            </a:r>
            <a:r>
              <a:rPr lang="tr-TR" sz="1800" dirty="0" smtClean="0">
                <a:latin typeface="Times New Roman" pitchFamily="18" charset="0"/>
                <a:cs typeface="Times New Roman" pitchFamily="18" charset="0"/>
              </a:rPr>
              <a:t>. </a:t>
            </a:r>
            <a:endParaRPr lang="tr-TR" sz="1800" dirty="0">
              <a:latin typeface="Times New Roman" pitchFamily="18" charset="0"/>
              <a:cs typeface="Times New Roman" pitchFamily="18" charset="0"/>
            </a:endParaRPr>
          </a:p>
          <a:p>
            <a:pPr marL="0" indent="0" eaLnBrk="1" hangingPunct="1">
              <a:buNone/>
              <a:tabLst>
                <a:tab pos="534988" algn="l"/>
                <a:tab pos="809625" algn="l"/>
              </a:tabLst>
            </a:pPr>
            <a:endParaRPr lang="tr-TR" sz="500" dirty="0" smtClean="0">
              <a:latin typeface="Times New Roman" pitchFamily="18" charset="0"/>
              <a:cs typeface="Times New Roman" pitchFamily="18" charset="0"/>
            </a:endParaRPr>
          </a:p>
          <a:p>
            <a:pPr marL="0" indent="0" eaLnBrk="1" hangingPunct="1">
              <a:buNone/>
              <a:tabLst>
                <a:tab pos="534988" algn="l"/>
                <a:tab pos="809625" algn="l"/>
              </a:tabLst>
            </a:pPr>
            <a:r>
              <a:rPr lang="tr-TR" sz="1800" dirty="0" smtClean="0">
                <a:latin typeface="Times New Roman" pitchFamily="18" charset="0"/>
                <a:cs typeface="Times New Roman" pitchFamily="18" charset="0"/>
              </a:rPr>
              <a:t>G-)Aylıksız izin ve askerlik dönüşü yeniden işe başlamalarda, </a:t>
            </a:r>
            <a:r>
              <a:rPr lang="tr-TR" sz="1800" b="1" dirty="0">
                <a:solidFill>
                  <a:srgbClr val="FF0000"/>
                </a:solidFill>
                <a:latin typeface="Times New Roman" pitchFamily="18" charset="0"/>
                <a:cs typeface="Times New Roman" pitchFamily="18" charset="0"/>
              </a:rPr>
              <a:t>işe başlama yazısı.</a:t>
            </a:r>
          </a:p>
          <a:p>
            <a:pPr marL="352425" indent="-352425" algn="just" eaLnBrk="1" hangingPunct="1">
              <a:buFont typeface="Wingdings" pitchFamily="2" charset="2"/>
              <a:buNone/>
              <a:tabLst>
                <a:tab pos="534988" algn="l"/>
                <a:tab pos="809625" algn="l"/>
              </a:tabLst>
            </a:pPr>
            <a:endParaRPr lang="tr-TR" sz="1800" dirty="0" smtClean="0"/>
          </a:p>
          <a:p>
            <a:pPr marL="352425" indent="-352425" algn="just" eaLnBrk="1" hangingPunct="1">
              <a:buFont typeface="Wingdings" pitchFamily="2" charset="2"/>
              <a:buNone/>
              <a:tabLst>
                <a:tab pos="534988" algn="l"/>
                <a:tab pos="809625" algn="l"/>
              </a:tabLst>
            </a:pPr>
            <a:endParaRPr lang="tr-TR" sz="2200" dirty="0" smtClean="0"/>
          </a:p>
          <a:p>
            <a:pPr marL="352425" indent="-352425" algn="just" eaLnBrk="1" hangingPunct="1">
              <a:lnSpc>
                <a:spcPct val="80000"/>
              </a:lnSpc>
              <a:buFont typeface="Wingdings" pitchFamily="2" charset="2"/>
              <a:buNone/>
              <a:tabLst>
                <a:tab pos="534988" algn="l"/>
                <a:tab pos="809625" algn="l"/>
              </a:tabLst>
            </a:pPr>
            <a:endParaRPr lang="tr-TR" sz="2200" dirty="0" smtClean="0"/>
          </a:p>
        </p:txBody>
      </p:sp>
      <p:sp>
        <p:nvSpPr>
          <p:cNvPr id="5" name="1 Başlık"/>
          <p:cNvSpPr txBox="1">
            <a:spLocks/>
          </p:cNvSpPr>
          <p:nvPr/>
        </p:nvSpPr>
        <p:spPr bwMode="white">
          <a:xfrm>
            <a:off x="179512" y="620690"/>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a:t>a</a:t>
            </a:r>
            <a:endParaRPr lang="tr-TR" sz="6000" dirty="0" smtClean="0"/>
          </a:p>
        </p:txBody>
      </p:sp>
    </p:spTree>
    <p:extLst>
      <p:ext uri="{BB962C8B-B14F-4D97-AF65-F5344CB8AC3E}">
        <p14:creationId xmlns:p14="http://schemas.microsoft.com/office/powerpoint/2010/main" val="29383220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29699"/>
                                        </p:tgtEl>
                                        <p:attrNameLst>
                                          <p:attrName>style.visibility</p:attrName>
                                        </p:attrNameLst>
                                      </p:cBhvr>
                                      <p:to>
                                        <p:strVal val="visible"/>
                                      </p:to>
                                    </p:set>
                                    <p:animEffect transition="in" filter="box(in)">
                                      <p:cBhvr>
                                        <p:cTn id="11" dur="500"/>
                                        <p:tgtEl>
                                          <p:spTgt spid="2969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15361" name="Rectangle 2"/>
          <p:cNvSpPr>
            <a:spLocks noGrp="1" noChangeArrowheads="1"/>
          </p:cNvSpPr>
          <p:nvPr>
            <p:ph type="title" idx="4294967295"/>
          </p:nvPr>
        </p:nvSpPr>
        <p:spPr>
          <a:xfrm>
            <a:off x="1471613" y="590552"/>
            <a:ext cx="5943600" cy="563563"/>
          </a:xfrm>
        </p:spPr>
        <p:txBody>
          <a:bodyPr/>
          <a:lstStyle/>
          <a:p>
            <a:pPr eaLnBrk="1" hangingPunct="1"/>
            <a:r>
              <a:rPr lang="tr-TR" sz="3000" b="0" dirty="0" smtClean="0">
                <a:sym typeface="Wingdings" pitchFamily="2" charset="2"/>
              </a:rPr>
              <a:t>ÖDEME BELGESİ</a:t>
            </a:r>
            <a:endParaRPr lang="en-US" sz="3000" dirty="0" smtClean="0">
              <a:ea typeface="SimSun" pitchFamily="2" charset="-122"/>
              <a:cs typeface="Times New Roman" pitchFamily="18" charset="0"/>
              <a:sym typeface="Wingdings" pitchFamily="2" charset="2"/>
            </a:endParaRPr>
          </a:p>
        </p:txBody>
      </p:sp>
      <p:sp>
        <p:nvSpPr>
          <p:cNvPr id="15362" name="Rectangle 3"/>
          <p:cNvSpPr>
            <a:spLocks noGrp="1" noChangeArrowheads="1"/>
          </p:cNvSpPr>
          <p:nvPr>
            <p:ph type="body" idx="4294967295"/>
          </p:nvPr>
        </p:nvSpPr>
        <p:spPr>
          <a:xfrm>
            <a:off x="179512" y="1268760"/>
            <a:ext cx="8431088" cy="5112568"/>
          </a:xfrm>
        </p:spPr>
        <p:txBody>
          <a:bodyPr/>
          <a:lstStyle/>
          <a:p>
            <a:pPr algn="just" eaLnBrk="1" hangingPunct="1">
              <a:lnSpc>
                <a:spcPct val="110000"/>
              </a:lnSpc>
              <a:buFont typeface="Wingdings" pitchFamily="2" charset="2"/>
              <a:buNone/>
              <a:defRPr/>
            </a:pPr>
            <a:r>
              <a:rPr lang="tr-TR" sz="3000" dirty="0" smtClean="0">
                <a:latin typeface="Times New Roman" pitchFamily="18" charset="0"/>
                <a:cs typeface="Times New Roman" pitchFamily="18" charset="0"/>
                <a:sym typeface="Wingdings" pitchFamily="2" charset="2"/>
              </a:rPr>
              <a:t>a-</a:t>
            </a:r>
            <a:r>
              <a:rPr lang="tr-TR" sz="2400" dirty="0" smtClean="0">
                <a:latin typeface="Times New Roman" pitchFamily="18" charset="0"/>
                <a:cs typeface="Times New Roman" pitchFamily="18" charset="0"/>
                <a:sym typeface="Wingdings" pitchFamily="2" charset="2"/>
              </a:rPr>
              <a:t> </a:t>
            </a:r>
            <a:r>
              <a:rPr lang="tr-TR" sz="2400" dirty="0" smtClean="0">
                <a:latin typeface="Times New Roman" pitchFamily="18" charset="0"/>
                <a:ea typeface="SimSun" pitchFamily="2" charset="-122"/>
                <a:cs typeface="Times New Roman" pitchFamily="18" charset="0"/>
                <a:sym typeface="Wingdings" pitchFamily="2" charset="2"/>
              </a:rPr>
              <a:t>İdarelerce, bütçeden yapılacak kesin ödemeler için düzenlenen </a:t>
            </a:r>
          </a:p>
          <a:p>
            <a:pPr algn="just" eaLnBrk="1" hangingPunct="1">
              <a:lnSpc>
                <a:spcPct val="110000"/>
              </a:lnSpc>
              <a:buFont typeface="Wingdings" pitchFamily="2" charset="2"/>
              <a:buNone/>
              <a:defRPr/>
            </a:pPr>
            <a:r>
              <a:rPr lang="tr-TR" sz="2400" b="1" dirty="0" smtClean="0">
                <a:solidFill>
                  <a:srgbClr val="FF0000"/>
                </a:solidFill>
                <a:latin typeface="Times New Roman" pitchFamily="18" charset="0"/>
                <a:ea typeface="SimSun" pitchFamily="2" charset="-122"/>
                <a:cs typeface="Times New Roman" pitchFamily="18" charset="0"/>
                <a:sym typeface="Wingdings" pitchFamily="2" charset="2"/>
              </a:rPr>
              <a:t>ÖDEME EMRİ BELGESİNİ</a:t>
            </a:r>
            <a:r>
              <a:rPr lang="tr-TR" sz="2400" b="1" dirty="0" smtClean="0">
                <a:solidFill>
                  <a:srgbClr val="FF0000"/>
                </a:solidFill>
                <a:latin typeface="Times New Roman" pitchFamily="18" charset="0"/>
                <a:cs typeface="Times New Roman" pitchFamily="18" charset="0"/>
                <a:sym typeface="Wingdings" pitchFamily="2" charset="2"/>
              </a:rPr>
              <a:t>,</a:t>
            </a:r>
          </a:p>
          <a:p>
            <a:pPr marL="0" indent="0" algn="just" eaLnBrk="1" hangingPunct="1">
              <a:lnSpc>
                <a:spcPct val="110000"/>
              </a:lnSpc>
              <a:buNone/>
              <a:defRPr/>
            </a:pPr>
            <a:endParaRPr lang="tr-TR" sz="2400" dirty="0" smtClean="0">
              <a:solidFill>
                <a:schemeClr val="hlink"/>
              </a:solidFill>
              <a:latin typeface="Times New Roman" pitchFamily="18" charset="0"/>
              <a:cs typeface="Times New Roman" pitchFamily="18" charset="0"/>
              <a:sym typeface="Wingdings" pitchFamily="2" charset="2"/>
            </a:endParaRPr>
          </a:p>
          <a:p>
            <a:pPr marL="0" indent="0" algn="just" eaLnBrk="1" hangingPunct="1">
              <a:lnSpc>
                <a:spcPct val="110000"/>
              </a:lnSpc>
              <a:buNone/>
              <a:defRPr/>
            </a:pPr>
            <a:r>
              <a:rPr lang="tr-TR" sz="2400" dirty="0" smtClean="0">
                <a:latin typeface="Times New Roman" pitchFamily="18" charset="0"/>
                <a:cs typeface="Times New Roman" pitchFamily="18" charset="0"/>
                <a:sym typeface="Wingdings" pitchFamily="2" charset="2"/>
              </a:rPr>
              <a:t>b- </a:t>
            </a:r>
            <a:r>
              <a:rPr lang="tr-TR" sz="2400" dirty="0" smtClean="0">
                <a:latin typeface="Times New Roman" pitchFamily="18" charset="0"/>
                <a:ea typeface="SimSun" pitchFamily="2" charset="-122"/>
                <a:cs typeface="Times New Roman" pitchFamily="18" charset="0"/>
                <a:sym typeface="Wingdings" pitchFamily="2" charset="2"/>
              </a:rPr>
              <a:t>Ön ödeme suretiyle yapılacak ödemelerde</a:t>
            </a:r>
            <a:r>
              <a:rPr lang="tr-TR" sz="2400" dirty="0" smtClean="0">
                <a:latin typeface="Times New Roman" pitchFamily="18" charset="0"/>
                <a:cs typeface="Times New Roman" pitchFamily="18" charset="0"/>
                <a:sym typeface="Wingdings" pitchFamily="2" charset="2"/>
              </a:rPr>
              <a:t> </a:t>
            </a:r>
            <a:r>
              <a:rPr lang="tr-TR" sz="2400" dirty="0" smtClean="0">
                <a:latin typeface="Times New Roman" pitchFamily="18" charset="0"/>
                <a:ea typeface="SimSun" pitchFamily="2" charset="-122"/>
                <a:cs typeface="Times New Roman" pitchFamily="18" charset="0"/>
                <a:sym typeface="Wingdings" pitchFamily="2" charset="2"/>
              </a:rPr>
              <a:t>ise </a:t>
            </a:r>
            <a:r>
              <a:rPr lang="tr-TR" sz="2400" b="1" dirty="0">
                <a:solidFill>
                  <a:srgbClr val="FF0000"/>
                </a:solidFill>
                <a:latin typeface="Times New Roman" pitchFamily="18" charset="0"/>
                <a:ea typeface="SimSun" pitchFamily="2" charset="-122"/>
                <a:cs typeface="Times New Roman" pitchFamily="18" charset="0"/>
                <a:sym typeface="Wingdings" pitchFamily="2" charset="2"/>
              </a:rPr>
              <a:t>MUHASEBE İŞLEM FİŞİNİ</a:t>
            </a:r>
            <a:r>
              <a:rPr lang="tr-TR" sz="2400" dirty="0" smtClean="0">
                <a:solidFill>
                  <a:schemeClr val="hlink"/>
                </a:solidFill>
                <a:latin typeface="Times New Roman" pitchFamily="18" charset="0"/>
                <a:ea typeface="SimSun" pitchFamily="2" charset="-122"/>
                <a:cs typeface="Times New Roman" pitchFamily="18" charset="0"/>
                <a:sym typeface="Wingdings" pitchFamily="2" charset="2"/>
              </a:rPr>
              <a:t>,</a:t>
            </a:r>
            <a:r>
              <a:rPr lang="tr-TR" sz="2400" dirty="0" smtClean="0">
                <a:solidFill>
                  <a:schemeClr val="hlink"/>
                </a:solidFill>
                <a:latin typeface="Times New Roman" pitchFamily="18" charset="0"/>
                <a:cs typeface="Times New Roman" pitchFamily="18" charset="0"/>
                <a:sym typeface="Wingdings" pitchFamily="2" charset="2"/>
              </a:rPr>
              <a:t> </a:t>
            </a:r>
            <a:r>
              <a:rPr lang="tr-TR" sz="2400" dirty="0" smtClean="0">
                <a:latin typeface="Times New Roman" pitchFamily="18" charset="0"/>
                <a:cs typeface="Times New Roman" pitchFamily="18" charset="0"/>
                <a:sym typeface="Wingdings" pitchFamily="2" charset="2"/>
              </a:rPr>
              <a:t>i</a:t>
            </a:r>
            <a:r>
              <a:rPr lang="tr-TR" sz="2400" dirty="0" smtClean="0">
                <a:latin typeface="Times New Roman" pitchFamily="18" charset="0"/>
                <a:ea typeface="SimSun" pitchFamily="2" charset="-122"/>
                <a:cs typeface="Times New Roman" pitchFamily="18" charset="0"/>
                <a:sym typeface="Wingdings" pitchFamily="2" charset="2"/>
              </a:rPr>
              <a:t>fade eder</a:t>
            </a:r>
            <a:r>
              <a:rPr lang="tr-TR" sz="2400" dirty="0" smtClean="0">
                <a:latin typeface="Times New Roman" pitchFamily="18" charset="0"/>
                <a:cs typeface="Times New Roman" pitchFamily="18" charset="0"/>
                <a:sym typeface="Wingdings" pitchFamily="2" charset="2"/>
              </a:rPr>
              <a:t>.</a:t>
            </a:r>
          </a:p>
          <a:p>
            <a:pPr marL="0" indent="0" algn="just" eaLnBrk="1" hangingPunct="1">
              <a:lnSpc>
                <a:spcPct val="110000"/>
              </a:lnSpc>
              <a:buNone/>
              <a:defRPr/>
            </a:pPr>
            <a:endParaRPr lang="tr-TR" sz="2400" dirty="0" smtClean="0">
              <a:latin typeface="Times New Roman" pitchFamily="18" charset="0"/>
              <a:cs typeface="Times New Roman" pitchFamily="18" charset="0"/>
              <a:sym typeface="Wingdings" pitchFamily="2" charset="2"/>
            </a:endParaRPr>
          </a:p>
          <a:p>
            <a:pPr marL="0" indent="0" algn="just" eaLnBrk="1" hangingPunct="1">
              <a:lnSpc>
                <a:spcPct val="110000"/>
              </a:lnSpc>
              <a:buNone/>
              <a:defRPr/>
            </a:pPr>
            <a:r>
              <a:rPr lang="tr-TR" sz="2400"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Ödeme </a:t>
            </a:r>
            <a:r>
              <a:rPr lang="tr-TR" sz="2400" dirty="0">
                <a:latin typeface="Times New Roman" pitchFamily="18" charset="0"/>
                <a:cs typeface="Times New Roman" pitchFamily="18" charset="0"/>
              </a:rPr>
              <a:t>belgeleri gerçekleştirme görevlisince </a:t>
            </a:r>
            <a:r>
              <a:rPr lang="tr-TR" sz="2400" dirty="0" smtClean="0">
                <a:latin typeface="Times New Roman" pitchFamily="18" charset="0"/>
                <a:cs typeface="Times New Roman" pitchFamily="18" charset="0"/>
              </a:rPr>
              <a:t>düzenlenir </a:t>
            </a:r>
            <a:r>
              <a:rPr lang="tr-TR" sz="2400" dirty="0">
                <a:latin typeface="Times New Roman" pitchFamily="18" charset="0"/>
                <a:cs typeface="Times New Roman" pitchFamily="18" charset="0"/>
              </a:rPr>
              <a:t>ve ödeme belgesinin birinci nüshasına kanıtlayıcı belgelerin aslı veya yasal bir sebeple aslı temin edilemeyenlerin onaylı suretleri bağlanır.</a:t>
            </a:r>
          </a:p>
          <a:p>
            <a:pPr algn="just" eaLnBrk="1" hangingPunct="1">
              <a:lnSpc>
                <a:spcPct val="110000"/>
              </a:lnSpc>
              <a:defRPr/>
            </a:pPr>
            <a:endParaRPr lang="en-US" sz="3400" dirty="0" smtClean="0">
              <a:effectLst>
                <a:outerShdw blurRad="38100" dist="38100" dir="2700000" algn="tl">
                  <a:srgbClr val="C0C0C0"/>
                </a:outerShdw>
              </a:effectLst>
              <a:ea typeface="SimSun" pitchFamily="2" charset="-122"/>
              <a:sym typeface="Wingdings" pitchFamily="2" charset="2"/>
            </a:endParaRPr>
          </a:p>
        </p:txBody>
      </p:sp>
      <p:sp>
        <p:nvSpPr>
          <p:cNvPr id="15363" name="Rectangle 11"/>
          <p:cNvSpPr txBox="1">
            <a:spLocks noGrp="1" noChangeArrowheads="1"/>
          </p:cNvSpPr>
          <p:nvPr/>
        </p:nvSpPr>
        <p:spPr bwMode="auto">
          <a:xfrm>
            <a:off x="6705600" y="6248400"/>
            <a:ext cx="1905000" cy="457200"/>
          </a:xfrm>
          <a:prstGeom prst="rect">
            <a:avLst/>
          </a:prstGeom>
          <a:noFill/>
          <a:ln>
            <a:miter lim="800000"/>
            <a:headEnd/>
            <a:tailEnd/>
          </a:ln>
        </p:spPr>
        <p:txBody>
          <a:bodyPr/>
          <a:lstStyle/>
          <a:p>
            <a:pPr algn="r" eaLnBrk="0" fontAlgn="base">
              <a:spcBef>
                <a:spcPct val="0"/>
              </a:spcBef>
              <a:spcAft>
                <a:spcPct val="0"/>
              </a:spcAft>
              <a:defRPr/>
            </a:pPr>
            <a:fld id="{86473983-DEF9-4161-A910-80A4F029A230}" type="slidenum">
              <a:rPr lang="en-US" sz="1000">
                <a:solidFill>
                  <a:srgbClr val="000000"/>
                </a:solidFill>
                <a:effectLst>
                  <a:outerShdw blurRad="38100" dist="38100" dir="2700000" algn="tl">
                    <a:srgbClr val="000000"/>
                  </a:outerShdw>
                </a:effectLst>
                <a:latin typeface="Times New Roman" pitchFamily="18" charset="0"/>
                <a:sym typeface="Wingdings" pitchFamily="2" charset="2"/>
              </a:rPr>
              <a:pPr algn="r" eaLnBrk="0" fontAlgn="base">
                <a:spcBef>
                  <a:spcPct val="0"/>
                </a:spcBef>
                <a:spcAft>
                  <a:spcPct val="0"/>
                </a:spcAft>
                <a:defRPr/>
              </a:pPr>
              <a:t>3</a:t>
            </a:fld>
            <a:endParaRPr lang="en-US" dirty="0">
              <a:solidFill>
                <a:srgbClr val="000000"/>
              </a:solidFill>
              <a:latin typeface="Tahoma" pitchFamily="34" charset="0"/>
              <a:sym typeface="Wingdings" pitchFamily="2" charset="2"/>
            </a:endParaRPr>
          </a:p>
        </p:txBody>
      </p:sp>
    </p:spTree>
    <p:extLst>
      <p:ext uri="{BB962C8B-B14F-4D97-AF65-F5344CB8AC3E}">
        <p14:creationId xmlns:p14="http://schemas.microsoft.com/office/powerpoint/2010/main" val="1104712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fade">
                                      <p:cBhvr>
                                        <p:cTn id="7" dur="500"/>
                                        <p:tgtEl>
                                          <p:spTgt spid="15361"/>
                                        </p:tgtEl>
                                      </p:cBhvr>
                                    </p:animEffect>
                                    <p:anim calcmode="lin" valueType="num">
                                      <p:cBhvr>
                                        <p:cTn id="8" dur="500" fill="hold"/>
                                        <p:tgtEl>
                                          <p:spTgt spid="15361"/>
                                        </p:tgtEl>
                                        <p:attrNameLst>
                                          <p:attrName>ppt_x</p:attrName>
                                        </p:attrNameLst>
                                      </p:cBhvr>
                                      <p:tavLst>
                                        <p:tav tm="0">
                                          <p:val>
                                            <p:strVal val="#ppt_x"/>
                                          </p:val>
                                        </p:tav>
                                        <p:tav tm="100000">
                                          <p:val>
                                            <p:strVal val="#ppt_x"/>
                                          </p:val>
                                        </p:tav>
                                      </p:tavLst>
                                    </p:anim>
                                    <p:anim calcmode="lin" valueType="num">
                                      <p:cBhvr>
                                        <p:cTn id="9" dur="500" fill="hold"/>
                                        <p:tgtEl>
                                          <p:spTgt spid="1536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4" presetClass="entr" presetSubtype="16" fill="hold" grpId="0" nodeType="afterEffect">
                                  <p:stCondLst>
                                    <p:cond delay="0"/>
                                  </p:stCondLst>
                                  <p:childTnLst>
                                    <p:set>
                                      <p:cBhvr>
                                        <p:cTn id="12" dur="1" fill="hold">
                                          <p:stCondLst>
                                            <p:cond delay="0"/>
                                          </p:stCondLst>
                                        </p:cTn>
                                        <p:tgtEl>
                                          <p:spTgt spid="15362">
                                            <p:txEl>
                                              <p:pRg st="0" end="0"/>
                                            </p:txEl>
                                          </p:spTgt>
                                        </p:tgtEl>
                                        <p:attrNameLst>
                                          <p:attrName>style.visibility</p:attrName>
                                        </p:attrNameLst>
                                      </p:cBhvr>
                                      <p:to>
                                        <p:strVal val="visible"/>
                                      </p:to>
                                    </p:set>
                                    <p:animEffect transition="in" filter="box(in)">
                                      <p:cBhvr>
                                        <p:cTn id="13" dur="500"/>
                                        <p:tgtEl>
                                          <p:spTgt spid="15362">
                                            <p:txEl>
                                              <p:pRg st="0" end="0"/>
                                            </p:txEl>
                                          </p:spTgt>
                                        </p:tgtEl>
                                      </p:cBhvr>
                                    </p:animEffect>
                                  </p:childTnLst>
                                </p:cTn>
                              </p:par>
                            </p:childTnLst>
                          </p:cTn>
                        </p:par>
                        <p:par>
                          <p:cTn id="14" fill="hold">
                            <p:stCondLst>
                              <p:cond delay="1000"/>
                            </p:stCondLst>
                            <p:childTnLst>
                              <p:par>
                                <p:cTn id="15" presetID="4" presetClass="entr" presetSubtype="16" fill="hold" grpId="0" nodeType="afterEffect">
                                  <p:stCondLst>
                                    <p:cond delay="0"/>
                                  </p:stCondLst>
                                  <p:childTnLst>
                                    <p:set>
                                      <p:cBhvr>
                                        <p:cTn id="16" dur="1" fill="hold">
                                          <p:stCondLst>
                                            <p:cond delay="0"/>
                                          </p:stCondLst>
                                        </p:cTn>
                                        <p:tgtEl>
                                          <p:spTgt spid="15362">
                                            <p:txEl>
                                              <p:pRg st="1" end="1"/>
                                            </p:txEl>
                                          </p:spTgt>
                                        </p:tgtEl>
                                        <p:attrNameLst>
                                          <p:attrName>style.visibility</p:attrName>
                                        </p:attrNameLst>
                                      </p:cBhvr>
                                      <p:to>
                                        <p:strVal val="visible"/>
                                      </p:to>
                                    </p:set>
                                    <p:animEffect transition="in" filter="box(in)">
                                      <p:cBhvr>
                                        <p:cTn id="17" dur="500"/>
                                        <p:tgtEl>
                                          <p:spTgt spid="15362">
                                            <p:txEl>
                                              <p:pRg st="1" end="1"/>
                                            </p:txEl>
                                          </p:spTgt>
                                        </p:tgtEl>
                                      </p:cBhvr>
                                    </p:animEffect>
                                  </p:childTnLst>
                                </p:cTn>
                              </p:par>
                            </p:childTnLst>
                          </p:cTn>
                        </p:par>
                        <p:par>
                          <p:cTn id="18" fill="hold" nodeType="afterGroup">
                            <p:stCondLst>
                              <p:cond delay="1500"/>
                            </p:stCondLst>
                            <p:childTnLst>
                              <p:par>
                                <p:cTn id="19" presetID="4" presetClass="entr" presetSubtype="16" fill="hold" grpId="0" nodeType="afterEffect">
                                  <p:stCondLst>
                                    <p:cond delay="0"/>
                                  </p:stCondLst>
                                  <p:childTnLst>
                                    <p:set>
                                      <p:cBhvr>
                                        <p:cTn id="20" dur="1" fill="hold">
                                          <p:stCondLst>
                                            <p:cond delay="0"/>
                                          </p:stCondLst>
                                        </p:cTn>
                                        <p:tgtEl>
                                          <p:spTgt spid="15362">
                                            <p:txEl>
                                              <p:pRg st="3" end="3"/>
                                            </p:txEl>
                                          </p:spTgt>
                                        </p:tgtEl>
                                        <p:attrNameLst>
                                          <p:attrName>style.visibility</p:attrName>
                                        </p:attrNameLst>
                                      </p:cBhvr>
                                      <p:to>
                                        <p:strVal val="visible"/>
                                      </p:to>
                                    </p:set>
                                    <p:animEffect transition="in" filter="box(in)">
                                      <p:cBhvr>
                                        <p:cTn id="21" dur="500"/>
                                        <p:tgtEl>
                                          <p:spTgt spid="1536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5362">
                                            <p:txEl>
                                              <p:pRg st="5" end="5"/>
                                            </p:txEl>
                                          </p:spTgt>
                                        </p:tgtEl>
                                        <p:attrNameLst>
                                          <p:attrName>style.visibility</p:attrName>
                                        </p:attrNameLst>
                                      </p:cBhvr>
                                      <p:to>
                                        <p:strVal val="visible"/>
                                      </p:to>
                                    </p:set>
                                    <p:animEffect transition="in" filter="box(in)">
                                      <p:cBhvr>
                                        <p:cTn id="26" dur="500"/>
                                        <p:tgtEl>
                                          <p:spTgt spid="1536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P spid="1536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68610" name="AutoShape 2"/>
          <p:cNvSpPr>
            <a:spLocks noChangeArrowheads="1"/>
          </p:cNvSpPr>
          <p:nvPr/>
        </p:nvSpPr>
        <p:spPr bwMode="gray">
          <a:xfrm>
            <a:off x="251521" y="2073250"/>
            <a:ext cx="2376263" cy="3155950"/>
          </a:xfrm>
          <a:prstGeom prst="roundRect">
            <a:avLst>
              <a:gd name="adj" fmla="val 4690"/>
            </a:avLst>
          </a:prstGeom>
          <a:gradFill rotWithShape="1">
            <a:gsLst>
              <a:gs pos="0">
                <a:srgbClr val="3BB6CF"/>
              </a:gs>
              <a:gs pos="100000">
                <a:srgbClr val="3BB6CF">
                  <a:gamma/>
                  <a:tint val="96863"/>
                  <a:invGamma/>
                </a:srgbClr>
              </a:gs>
            </a:gsLst>
            <a:lin ang="5400000" scaled="1"/>
          </a:gradFill>
          <a:ln w="25400">
            <a:round/>
            <a:headEnd/>
            <a:tailEnd/>
          </a:ln>
          <a:effectLst/>
          <a:scene3d>
            <a:camera prst="legacyObliqueTopRight"/>
            <a:lightRig rig="legacyFlat3" dir="b"/>
          </a:scene3d>
          <a:sp3d extrusionH="430200" prstMaterial="legacyMatte">
            <a:bevelT w="13500" h="13500" prst="angle"/>
            <a:bevelB w="13500" h="13500" prst="angle"/>
            <a:extrusionClr>
              <a:srgbClr val="3BB6CF"/>
            </a:extrusionClr>
          </a:sp3d>
        </p:spPr>
        <p:txBody>
          <a:bodyPr wrap="none" anchor="ctr">
            <a:flatTx/>
          </a:bodyPr>
          <a:lstStyle/>
          <a:p>
            <a:pPr fontAlgn="base">
              <a:spcBef>
                <a:spcPct val="0"/>
              </a:spcBef>
              <a:spcAft>
                <a:spcPct val="0"/>
              </a:spcAft>
              <a:defRPr/>
            </a:pPr>
            <a:endParaRPr lang="tr-TR" dirty="0">
              <a:solidFill>
                <a:srgbClr val="000000"/>
              </a:solidFill>
              <a:effectLst>
                <a:outerShdw blurRad="38100" dist="38100" dir="2700000" algn="tl">
                  <a:srgbClr val="000000">
                    <a:alpha val="43137"/>
                  </a:srgbClr>
                </a:outerShdw>
              </a:effectLst>
            </a:endParaRPr>
          </a:p>
        </p:txBody>
      </p:sp>
      <p:sp>
        <p:nvSpPr>
          <p:cNvPr id="68611" name="AutoShape 3"/>
          <p:cNvSpPr>
            <a:spLocks noChangeArrowheads="1"/>
          </p:cNvSpPr>
          <p:nvPr/>
        </p:nvSpPr>
        <p:spPr bwMode="gray">
          <a:xfrm>
            <a:off x="3024515" y="2060848"/>
            <a:ext cx="2195557" cy="3155950"/>
          </a:xfrm>
          <a:prstGeom prst="roundRect">
            <a:avLst>
              <a:gd name="adj" fmla="val 4690"/>
            </a:avLst>
          </a:prstGeom>
          <a:gradFill rotWithShape="1">
            <a:gsLst>
              <a:gs pos="0">
                <a:srgbClr val="5DA4EB"/>
              </a:gs>
              <a:gs pos="100000">
                <a:srgbClr val="5DA4EB">
                  <a:gamma/>
                  <a:shade val="84706"/>
                  <a:invGamma/>
                </a:srgbClr>
              </a:gs>
            </a:gsLst>
            <a:lin ang="5400000" scaled="1"/>
          </a:gradFill>
          <a:ln w="25400">
            <a:round/>
            <a:headEnd/>
            <a:tailEnd/>
          </a:ln>
          <a:effectLst/>
          <a:scene3d>
            <a:camera prst="legacyObliqueTopRight"/>
            <a:lightRig rig="legacyFlat3" dir="b"/>
          </a:scene3d>
          <a:sp3d extrusionH="430200" prstMaterial="legacyMatte">
            <a:bevelT w="13500" h="13500" prst="angle"/>
            <a:bevelB w="13500" h="13500" prst="angle"/>
            <a:extrusionClr>
              <a:srgbClr val="5DA4EB"/>
            </a:extrusionClr>
          </a:sp3d>
        </p:spPr>
        <p:txBody>
          <a:bodyPr wrap="none" anchor="ctr">
            <a:flatTx/>
          </a:bodyPr>
          <a:lstStyle/>
          <a:p>
            <a:pPr fontAlgn="base">
              <a:spcBef>
                <a:spcPct val="0"/>
              </a:spcBef>
              <a:spcAft>
                <a:spcPct val="0"/>
              </a:spcAft>
              <a:defRPr/>
            </a:pPr>
            <a:endParaRPr lang="tr-TR" dirty="0">
              <a:solidFill>
                <a:srgbClr val="000000"/>
              </a:solidFill>
              <a:effectLst>
                <a:outerShdw blurRad="38100" dist="38100" dir="2700000" algn="tl">
                  <a:srgbClr val="000000">
                    <a:alpha val="43137"/>
                  </a:srgbClr>
                </a:outerShdw>
              </a:effectLst>
            </a:endParaRPr>
          </a:p>
        </p:txBody>
      </p:sp>
      <p:sp>
        <p:nvSpPr>
          <p:cNvPr id="68612" name="AutoShape 4"/>
          <p:cNvSpPr>
            <a:spLocks noChangeArrowheads="1"/>
          </p:cNvSpPr>
          <p:nvPr/>
        </p:nvSpPr>
        <p:spPr bwMode="gray">
          <a:xfrm>
            <a:off x="5796136" y="2060848"/>
            <a:ext cx="2295525" cy="3155950"/>
          </a:xfrm>
          <a:prstGeom prst="roundRect">
            <a:avLst>
              <a:gd name="adj" fmla="val 4690"/>
            </a:avLst>
          </a:prstGeom>
          <a:gradFill rotWithShape="1">
            <a:gsLst>
              <a:gs pos="0">
                <a:srgbClr val="3366CC"/>
              </a:gs>
              <a:gs pos="100000">
                <a:srgbClr val="3366CC">
                  <a:gamma/>
                  <a:shade val="86275"/>
                  <a:invGamma/>
                </a:srgbClr>
              </a:gs>
            </a:gsLst>
            <a:lin ang="5400000" scaled="1"/>
          </a:gradFill>
          <a:ln w="25400">
            <a:round/>
            <a:headEnd/>
            <a:tailEnd/>
          </a:ln>
          <a:effectLst/>
          <a:scene3d>
            <a:camera prst="legacyObliqueTopRight"/>
            <a:lightRig rig="legacyFlat3" dir="b"/>
          </a:scene3d>
          <a:sp3d extrusionH="430200" prstMaterial="legacyMatte">
            <a:bevelT w="13500" h="13500" prst="angle"/>
            <a:bevelB w="13500" h="13500" prst="angle"/>
            <a:extrusionClr>
              <a:srgbClr val="3366CC"/>
            </a:extrusionClr>
          </a:sp3d>
        </p:spPr>
        <p:txBody>
          <a:bodyPr wrap="none" anchor="ctr">
            <a:flatTx/>
          </a:bodyPr>
          <a:lstStyle/>
          <a:p>
            <a:pPr fontAlgn="base">
              <a:spcBef>
                <a:spcPct val="0"/>
              </a:spcBef>
              <a:spcAft>
                <a:spcPct val="0"/>
              </a:spcAft>
              <a:defRPr/>
            </a:pPr>
            <a:endParaRPr lang="tr-TR" dirty="0">
              <a:solidFill>
                <a:srgbClr val="000000"/>
              </a:solidFill>
              <a:effectLst>
                <a:outerShdw blurRad="38100" dist="38100" dir="2700000" algn="tl">
                  <a:srgbClr val="000000">
                    <a:alpha val="43137"/>
                  </a:srgbClr>
                </a:outerShdw>
              </a:effectLst>
            </a:endParaRPr>
          </a:p>
        </p:txBody>
      </p:sp>
      <p:grpSp>
        <p:nvGrpSpPr>
          <p:cNvPr id="2" name="Group 5"/>
          <p:cNvGrpSpPr>
            <a:grpSpLocks/>
          </p:cNvGrpSpPr>
          <p:nvPr/>
        </p:nvGrpSpPr>
        <p:grpSpPr bwMode="auto">
          <a:xfrm>
            <a:off x="395739" y="1332508"/>
            <a:ext cx="2232045" cy="512316"/>
            <a:chOff x="629" y="1395"/>
            <a:chExt cx="1536" cy="277"/>
          </a:xfrm>
        </p:grpSpPr>
        <p:sp>
          <p:nvSpPr>
            <p:cNvPr id="68614" name="AutoShape 6"/>
            <p:cNvSpPr>
              <a:spLocks noChangeArrowheads="1"/>
            </p:cNvSpPr>
            <p:nvPr/>
          </p:nvSpPr>
          <p:spPr bwMode="gray">
            <a:xfrm>
              <a:off x="629" y="1395"/>
              <a:ext cx="1536" cy="277"/>
            </a:xfrm>
            <a:prstGeom prst="roundRect">
              <a:avLst>
                <a:gd name="adj" fmla="val 50000"/>
              </a:avLst>
            </a:prstGeom>
            <a:gradFill rotWithShape="1">
              <a:gsLst>
                <a:gs pos="0">
                  <a:srgbClr val="3BB6CF"/>
                </a:gs>
                <a:gs pos="100000">
                  <a:srgbClr val="3BB6CF">
                    <a:gamma/>
                    <a:shade val="46275"/>
                    <a:invGamma/>
                  </a:srgbClr>
                </a:gs>
              </a:gsLst>
              <a:lin ang="5400000" scaled="1"/>
            </a:gradFill>
            <a:ln w="9525">
              <a:noFill/>
              <a:round/>
              <a:headEnd/>
              <a:tailEnd/>
            </a:ln>
            <a:effectLst/>
          </p:spPr>
          <p:txBody>
            <a:bodyPr wrap="none" anchor="ctr"/>
            <a:lstStyle/>
            <a:p>
              <a:pPr fontAlgn="base">
                <a:spcBef>
                  <a:spcPct val="0"/>
                </a:spcBef>
                <a:spcAft>
                  <a:spcPct val="0"/>
                </a:spcAft>
                <a:defRPr/>
              </a:pPr>
              <a:endParaRPr lang="tr-TR" dirty="0">
                <a:solidFill>
                  <a:srgbClr val="000000"/>
                </a:solidFill>
                <a:effectLst>
                  <a:outerShdw blurRad="38100" dist="38100" dir="2700000" algn="tl">
                    <a:srgbClr val="000000">
                      <a:alpha val="43137"/>
                    </a:srgbClr>
                  </a:outerShdw>
                </a:effectLst>
              </a:endParaRPr>
            </a:p>
          </p:txBody>
        </p:sp>
        <p:sp>
          <p:nvSpPr>
            <p:cNvPr id="28690" name="Text Box 7"/>
            <p:cNvSpPr txBox="1">
              <a:spLocks noChangeArrowheads="1"/>
            </p:cNvSpPr>
            <p:nvPr/>
          </p:nvSpPr>
          <p:spPr bwMode="gray">
            <a:xfrm>
              <a:off x="704" y="1395"/>
              <a:ext cx="127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tr-TR" b="1" dirty="0" smtClean="0">
                  <a:solidFill>
                    <a:srgbClr val="FFFFFF"/>
                  </a:solidFill>
                </a:rPr>
                <a:t>Evlenme Yardımı</a:t>
              </a:r>
              <a:endParaRPr lang="en-US" b="1" dirty="0" smtClean="0">
                <a:solidFill>
                  <a:srgbClr val="FFFFFF"/>
                </a:solidFill>
              </a:endParaRPr>
            </a:p>
          </p:txBody>
        </p:sp>
      </p:grpSp>
      <p:sp>
        <p:nvSpPr>
          <p:cNvPr id="68616" name="Text Box 8"/>
          <p:cNvSpPr txBox="1">
            <a:spLocks noChangeArrowheads="1"/>
          </p:cNvSpPr>
          <p:nvPr/>
        </p:nvSpPr>
        <p:spPr bwMode="gray">
          <a:xfrm>
            <a:off x="403349" y="2204864"/>
            <a:ext cx="2080419" cy="243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10000"/>
              </a:lnSpc>
              <a:spcBef>
                <a:spcPct val="20000"/>
              </a:spcBef>
              <a:spcAft>
                <a:spcPct val="0"/>
              </a:spcAft>
              <a:buClr>
                <a:srgbClr val="CC3300"/>
              </a:buClr>
              <a:buFont typeface="Wingdings" pitchFamily="2" charset="2"/>
              <a:buNone/>
            </a:pPr>
            <a:r>
              <a:rPr lang="tr-TR" sz="2000" dirty="0" smtClean="0">
                <a:solidFill>
                  <a:srgbClr val="003300"/>
                </a:solidFill>
              </a:rPr>
              <a:t>Aile cüzdanının dairesince onaylı örneği veya nüfus kayıt örneği ödeme belgesine bağlanır.</a:t>
            </a:r>
          </a:p>
        </p:txBody>
      </p:sp>
      <p:sp>
        <p:nvSpPr>
          <p:cNvPr id="68617" name="Text Box 9"/>
          <p:cNvSpPr txBox="1">
            <a:spLocks noChangeArrowheads="1"/>
          </p:cNvSpPr>
          <p:nvPr/>
        </p:nvSpPr>
        <p:spPr bwMode="gray">
          <a:xfrm>
            <a:off x="3070527" y="2204864"/>
            <a:ext cx="2149545"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10000"/>
              </a:lnSpc>
              <a:spcBef>
                <a:spcPct val="20000"/>
              </a:spcBef>
              <a:spcAft>
                <a:spcPct val="0"/>
              </a:spcAft>
              <a:buClr>
                <a:srgbClr val="CC3300"/>
              </a:buClr>
              <a:buFont typeface="Wingdings" pitchFamily="2" charset="2"/>
              <a:buNone/>
            </a:pPr>
            <a:r>
              <a:rPr lang="tr-TR" sz="2000" dirty="0" smtClean="0">
                <a:solidFill>
                  <a:srgbClr val="000066"/>
                </a:solidFill>
              </a:rPr>
              <a:t>Ölüm olayının meydana geldiği yeri ve tarihi belirten ilgilinin dilekçesi ödeme belgesine bağlanır.</a:t>
            </a:r>
          </a:p>
        </p:txBody>
      </p:sp>
      <p:sp>
        <p:nvSpPr>
          <p:cNvPr id="68618" name="Text Box 10"/>
          <p:cNvSpPr txBox="1">
            <a:spLocks noChangeArrowheads="1"/>
          </p:cNvSpPr>
          <p:nvPr/>
        </p:nvSpPr>
        <p:spPr bwMode="gray">
          <a:xfrm>
            <a:off x="5940152" y="2276872"/>
            <a:ext cx="2133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110000"/>
              </a:lnSpc>
              <a:spcBef>
                <a:spcPct val="20000"/>
              </a:spcBef>
              <a:spcAft>
                <a:spcPct val="0"/>
              </a:spcAft>
              <a:buClr>
                <a:srgbClr val="CC3300"/>
              </a:buClr>
              <a:buFont typeface="Wingdings" pitchFamily="2" charset="2"/>
              <a:buNone/>
            </a:pPr>
            <a:r>
              <a:rPr lang="tr-TR" sz="2000" dirty="0" smtClean="0">
                <a:solidFill>
                  <a:srgbClr val="CCECFF"/>
                </a:solidFill>
              </a:rPr>
              <a:t>Doğum olayının meydana geldiği yeri ve tarihi belirten ilgilinin dilekçesi ödeme belgesine bağlanır</a:t>
            </a:r>
            <a:r>
              <a:rPr lang="tr-TR" dirty="0" smtClean="0">
                <a:solidFill>
                  <a:srgbClr val="000000"/>
                </a:solidFill>
              </a:rPr>
              <a:t>.</a:t>
            </a:r>
          </a:p>
        </p:txBody>
      </p:sp>
      <p:grpSp>
        <p:nvGrpSpPr>
          <p:cNvPr id="3" name="Group 11"/>
          <p:cNvGrpSpPr>
            <a:grpSpLocks/>
          </p:cNvGrpSpPr>
          <p:nvPr/>
        </p:nvGrpSpPr>
        <p:grpSpPr bwMode="auto">
          <a:xfrm>
            <a:off x="3128764" y="1340768"/>
            <a:ext cx="2235324" cy="511745"/>
            <a:chOff x="2113" y="1467"/>
            <a:chExt cx="1272" cy="261"/>
          </a:xfrm>
        </p:grpSpPr>
        <p:sp>
          <p:nvSpPr>
            <p:cNvPr id="68620" name="AutoShape 12"/>
            <p:cNvSpPr>
              <a:spLocks noChangeArrowheads="1"/>
            </p:cNvSpPr>
            <p:nvPr/>
          </p:nvSpPr>
          <p:spPr bwMode="gray">
            <a:xfrm>
              <a:off x="2113" y="1467"/>
              <a:ext cx="1272" cy="261"/>
            </a:xfrm>
            <a:prstGeom prst="roundRect">
              <a:avLst>
                <a:gd name="adj" fmla="val 50000"/>
              </a:avLst>
            </a:prstGeom>
            <a:gradFill rotWithShape="1">
              <a:gsLst>
                <a:gs pos="0">
                  <a:srgbClr val="5DA4EB"/>
                </a:gs>
                <a:gs pos="100000">
                  <a:srgbClr val="5DA4EB">
                    <a:gamma/>
                    <a:shade val="46275"/>
                    <a:invGamma/>
                  </a:srgbClr>
                </a:gs>
              </a:gsLst>
              <a:lin ang="5400000" scaled="1"/>
            </a:gradFill>
            <a:ln w="9525">
              <a:noFill/>
              <a:round/>
              <a:headEnd/>
              <a:tailEnd/>
            </a:ln>
            <a:effectLst/>
          </p:spPr>
          <p:txBody>
            <a:bodyPr wrap="none" anchor="ctr"/>
            <a:lstStyle/>
            <a:p>
              <a:pPr fontAlgn="base">
                <a:spcBef>
                  <a:spcPct val="0"/>
                </a:spcBef>
                <a:spcAft>
                  <a:spcPct val="0"/>
                </a:spcAft>
                <a:defRPr/>
              </a:pPr>
              <a:endParaRPr lang="tr-TR" dirty="0">
                <a:solidFill>
                  <a:srgbClr val="000000"/>
                </a:solidFill>
                <a:effectLst>
                  <a:outerShdw blurRad="38100" dist="38100" dir="2700000" algn="tl">
                    <a:srgbClr val="000000">
                      <a:alpha val="43137"/>
                    </a:srgbClr>
                  </a:outerShdw>
                </a:effectLst>
              </a:endParaRPr>
            </a:p>
          </p:txBody>
        </p:sp>
        <p:sp>
          <p:nvSpPr>
            <p:cNvPr id="28688" name="Text Box 13"/>
            <p:cNvSpPr txBox="1">
              <a:spLocks noChangeArrowheads="1"/>
            </p:cNvSpPr>
            <p:nvPr/>
          </p:nvSpPr>
          <p:spPr bwMode="gray">
            <a:xfrm>
              <a:off x="2198" y="1467"/>
              <a:ext cx="105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tr-TR" b="1" dirty="0" smtClean="0">
                  <a:solidFill>
                    <a:srgbClr val="FFFFFF"/>
                  </a:solidFill>
                </a:rPr>
                <a:t>Ölüm Yardımı</a:t>
              </a:r>
              <a:endParaRPr lang="en-US" b="1" dirty="0" smtClean="0">
                <a:solidFill>
                  <a:srgbClr val="FFFFFF"/>
                </a:solidFill>
              </a:endParaRPr>
            </a:p>
          </p:txBody>
        </p:sp>
      </p:grpSp>
      <p:grpSp>
        <p:nvGrpSpPr>
          <p:cNvPr id="4" name="Group 14"/>
          <p:cNvGrpSpPr>
            <a:grpSpLocks/>
          </p:cNvGrpSpPr>
          <p:nvPr/>
        </p:nvGrpSpPr>
        <p:grpSpPr bwMode="auto">
          <a:xfrm>
            <a:off x="5878016" y="1340768"/>
            <a:ext cx="2438400" cy="511746"/>
            <a:chOff x="3840" y="1395"/>
            <a:chExt cx="1536" cy="277"/>
          </a:xfrm>
        </p:grpSpPr>
        <p:sp>
          <p:nvSpPr>
            <p:cNvPr id="68623" name="AutoShape 15"/>
            <p:cNvSpPr>
              <a:spLocks noChangeArrowheads="1"/>
            </p:cNvSpPr>
            <p:nvPr/>
          </p:nvSpPr>
          <p:spPr bwMode="gray">
            <a:xfrm>
              <a:off x="3840" y="1395"/>
              <a:ext cx="1536" cy="277"/>
            </a:xfrm>
            <a:prstGeom prst="roundRect">
              <a:avLst>
                <a:gd name="adj" fmla="val 50000"/>
              </a:avLst>
            </a:prstGeom>
            <a:gradFill rotWithShape="1">
              <a:gsLst>
                <a:gs pos="0">
                  <a:srgbClr val="3366CC"/>
                </a:gs>
                <a:gs pos="100000">
                  <a:srgbClr val="3366CC">
                    <a:gamma/>
                    <a:shade val="46275"/>
                    <a:invGamma/>
                  </a:srgbClr>
                </a:gs>
              </a:gsLst>
              <a:lin ang="5400000" scaled="1"/>
            </a:gradFill>
            <a:ln w="9525">
              <a:noFill/>
              <a:round/>
              <a:headEnd/>
              <a:tailEnd/>
            </a:ln>
            <a:effectLst/>
          </p:spPr>
          <p:txBody>
            <a:bodyPr wrap="none" anchor="ctr"/>
            <a:lstStyle/>
            <a:p>
              <a:pPr fontAlgn="base">
                <a:spcBef>
                  <a:spcPct val="0"/>
                </a:spcBef>
                <a:spcAft>
                  <a:spcPct val="0"/>
                </a:spcAft>
                <a:defRPr/>
              </a:pPr>
              <a:endParaRPr lang="tr-TR" dirty="0">
                <a:solidFill>
                  <a:srgbClr val="000000"/>
                </a:solidFill>
                <a:effectLst>
                  <a:outerShdw blurRad="38100" dist="38100" dir="2700000" algn="tl">
                    <a:srgbClr val="000000">
                      <a:alpha val="43137"/>
                    </a:srgbClr>
                  </a:outerShdw>
                </a:effectLst>
              </a:endParaRPr>
            </a:p>
          </p:txBody>
        </p:sp>
        <p:sp>
          <p:nvSpPr>
            <p:cNvPr id="28686" name="Text Box 16"/>
            <p:cNvSpPr txBox="1">
              <a:spLocks noChangeArrowheads="1"/>
            </p:cNvSpPr>
            <p:nvPr/>
          </p:nvSpPr>
          <p:spPr bwMode="gray">
            <a:xfrm>
              <a:off x="3995" y="1395"/>
              <a:ext cx="118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tr-TR" b="1" dirty="0" smtClean="0">
                  <a:solidFill>
                    <a:srgbClr val="FFFFFF"/>
                  </a:solidFill>
                </a:rPr>
                <a:t>Doğum Yardımı</a:t>
              </a:r>
              <a:endParaRPr lang="en-US" b="1" dirty="0" smtClean="0">
                <a:solidFill>
                  <a:srgbClr val="FFFFFF"/>
                </a:solidFill>
              </a:endParaRPr>
            </a:p>
          </p:txBody>
        </p:sp>
      </p:grpSp>
      <p:sp>
        <p:nvSpPr>
          <p:cNvPr id="68626" name="1 Başlık"/>
          <p:cNvSpPr>
            <a:spLocks/>
          </p:cNvSpPr>
          <p:nvPr/>
        </p:nvSpPr>
        <p:spPr bwMode="white">
          <a:xfrm>
            <a:off x="1514475" y="590552"/>
            <a:ext cx="5943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tr-TR" sz="3000" b="1" dirty="0" smtClean="0">
                <a:solidFill>
                  <a:srgbClr val="FFFFFF"/>
                </a:solidFill>
              </a:rPr>
              <a:t>SOSYAL YARDIMLAR</a:t>
            </a:r>
          </a:p>
        </p:txBody>
      </p:sp>
      <p:sp>
        <p:nvSpPr>
          <p:cNvPr id="19" name="1 Başlık"/>
          <p:cNvSpPr txBox="1">
            <a:spLocks/>
          </p:cNvSpPr>
          <p:nvPr/>
        </p:nvSpPr>
        <p:spPr bwMode="white">
          <a:xfrm>
            <a:off x="179512" y="620690"/>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b</a:t>
            </a:r>
          </a:p>
        </p:txBody>
      </p:sp>
    </p:spTree>
    <p:extLst>
      <p:ext uri="{BB962C8B-B14F-4D97-AF65-F5344CB8AC3E}">
        <p14:creationId xmlns:p14="http://schemas.microsoft.com/office/powerpoint/2010/main" val="17421110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3" fill="hold" nodeType="afterGroup">
                            <p:stCondLst>
                              <p:cond delay="1000"/>
                            </p:stCondLst>
                            <p:childTnLst>
                              <p:par>
                                <p:cTn id="24" presetID="15" presetClass="entr" presetSubtype="0" fill="hold" grpId="0" nodeType="afterEffect">
                                  <p:stCondLst>
                                    <p:cond delay="0"/>
                                  </p:stCondLst>
                                  <p:childTnLst>
                                    <p:set>
                                      <p:cBhvr>
                                        <p:cTn id="25" dur="1" fill="hold">
                                          <p:stCondLst>
                                            <p:cond delay="0"/>
                                          </p:stCondLst>
                                        </p:cTn>
                                        <p:tgtEl>
                                          <p:spTgt spid="68610"/>
                                        </p:tgtEl>
                                        <p:attrNameLst>
                                          <p:attrName>style.visibility</p:attrName>
                                        </p:attrNameLst>
                                      </p:cBhvr>
                                      <p:to>
                                        <p:strVal val="visible"/>
                                      </p:to>
                                    </p:set>
                                    <p:anim calcmode="lin" valueType="num">
                                      <p:cBhvr>
                                        <p:cTn id="26" dur="1000" fill="hold"/>
                                        <p:tgtEl>
                                          <p:spTgt spid="68610"/>
                                        </p:tgtEl>
                                        <p:attrNameLst>
                                          <p:attrName>ppt_w</p:attrName>
                                        </p:attrNameLst>
                                      </p:cBhvr>
                                      <p:tavLst>
                                        <p:tav tm="0">
                                          <p:val>
                                            <p:fltVal val="0"/>
                                          </p:val>
                                        </p:tav>
                                        <p:tav tm="100000">
                                          <p:val>
                                            <p:strVal val="#ppt_w"/>
                                          </p:val>
                                        </p:tav>
                                      </p:tavLst>
                                    </p:anim>
                                    <p:anim calcmode="lin" valueType="num">
                                      <p:cBhvr>
                                        <p:cTn id="27" dur="1000" fill="hold"/>
                                        <p:tgtEl>
                                          <p:spTgt spid="68610"/>
                                        </p:tgtEl>
                                        <p:attrNameLst>
                                          <p:attrName>ppt_h</p:attrName>
                                        </p:attrNameLst>
                                      </p:cBhvr>
                                      <p:tavLst>
                                        <p:tav tm="0">
                                          <p:val>
                                            <p:fltVal val="0"/>
                                          </p:val>
                                        </p:tav>
                                        <p:tav tm="100000">
                                          <p:val>
                                            <p:strVal val="#ppt_h"/>
                                          </p:val>
                                        </p:tav>
                                      </p:tavLst>
                                    </p:anim>
                                    <p:anim calcmode="lin" valueType="num">
                                      <p:cBhvr>
                                        <p:cTn id="28" dur="1000" fill="hold"/>
                                        <p:tgtEl>
                                          <p:spTgt spid="68610"/>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68610"/>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68611"/>
                                        </p:tgtEl>
                                        <p:attrNameLst>
                                          <p:attrName>style.visibility</p:attrName>
                                        </p:attrNameLst>
                                      </p:cBhvr>
                                      <p:to>
                                        <p:strVal val="visible"/>
                                      </p:to>
                                    </p:set>
                                    <p:anim calcmode="lin" valueType="num">
                                      <p:cBhvr>
                                        <p:cTn id="32" dur="1000" fill="hold"/>
                                        <p:tgtEl>
                                          <p:spTgt spid="68611"/>
                                        </p:tgtEl>
                                        <p:attrNameLst>
                                          <p:attrName>ppt_w</p:attrName>
                                        </p:attrNameLst>
                                      </p:cBhvr>
                                      <p:tavLst>
                                        <p:tav tm="0">
                                          <p:val>
                                            <p:fltVal val="0"/>
                                          </p:val>
                                        </p:tav>
                                        <p:tav tm="100000">
                                          <p:val>
                                            <p:strVal val="#ppt_w"/>
                                          </p:val>
                                        </p:tav>
                                      </p:tavLst>
                                    </p:anim>
                                    <p:anim calcmode="lin" valueType="num">
                                      <p:cBhvr>
                                        <p:cTn id="33" dur="1000" fill="hold"/>
                                        <p:tgtEl>
                                          <p:spTgt spid="68611"/>
                                        </p:tgtEl>
                                        <p:attrNameLst>
                                          <p:attrName>ppt_h</p:attrName>
                                        </p:attrNameLst>
                                      </p:cBhvr>
                                      <p:tavLst>
                                        <p:tav tm="0">
                                          <p:val>
                                            <p:fltVal val="0"/>
                                          </p:val>
                                        </p:tav>
                                        <p:tav tm="100000">
                                          <p:val>
                                            <p:strVal val="#ppt_h"/>
                                          </p:val>
                                        </p:tav>
                                      </p:tavLst>
                                    </p:anim>
                                    <p:anim calcmode="lin" valueType="num">
                                      <p:cBhvr>
                                        <p:cTn id="34" dur="1000" fill="hold"/>
                                        <p:tgtEl>
                                          <p:spTgt spid="68611"/>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68611"/>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68612"/>
                                        </p:tgtEl>
                                        <p:attrNameLst>
                                          <p:attrName>style.visibility</p:attrName>
                                        </p:attrNameLst>
                                      </p:cBhvr>
                                      <p:to>
                                        <p:strVal val="visible"/>
                                      </p:to>
                                    </p:set>
                                    <p:anim calcmode="lin" valueType="num">
                                      <p:cBhvr>
                                        <p:cTn id="38" dur="1000" fill="hold"/>
                                        <p:tgtEl>
                                          <p:spTgt spid="68612"/>
                                        </p:tgtEl>
                                        <p:attrNameLst>
                                          <p:attrName>ppt_w</p:attrName>
                                        </p:attrNameLst>
                                      </p:cBhvr>
                                      <p:tavLst>
                                        <p:tav tm="0">
                                          <p:val>
                                            <p:fltVal val="0"/>
                                          </p:val>
                                        </p:tav>
                                        <p:tav tm="100000">
                                          <p:val>
                                            <p:strVal val="#ppt_w"/>
                                          </p:val>
                                        </p:tav>
                                      </p:tavLst>
                                    </p:anim>
                                    <p:anim calcmode="lin" valueType="num">
                                      <p:cBhvr>
                                        <p:cTn id="39" dur="1000" fill="hold"/>
                                        <p:tgtEl>
                                          <p:spTgt spid="68612"/>
                                        </p:tgtEl>
                                        <p:attrNameLst>
                                          <p:attrName>ppt_h</p:attrName>
                                        </p:attrNameLst>
                                      </p:cBhvr>
                                      <p:tavLst>
                                        <p:tav tm="0">
                                          <p:val>
                                            <p:fltVal val="0"/>
                                          </p:val>
                                        </p:tav>
                                        <p:tav tm="100000">
                                          <p:val>
                                            <p:strVal val="#ppt_h"/>
                                          </p:val>
                                        </p:tav>
                                      </p:tavLst>
                                    </p:anim>
                                    <p:anim calcmode="lin" valueType="num">
                                      <p:cBhvr>
                                        <p:cTn id="40" dur="1000" fill="hold"/>
                                        <p:tgtEl>
                                          <p:spTgt spid="68612"/>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686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68616"/>
                                        </p:tgtEl>
                                        <p:attrNameLst>
                                          <p:attrName>style.visibility</p:attrName>
                                        </p:attrNameLst>
                                      </p:cBhvr>
                                      <p:to>
                                        <p:strVal val="visible"/>
                                      </p:to>
                                    </p:set>
                                    <p:animEffect transition="in" filter="fade">
                                      <p:cBhvr>
                                        <p:cTn id="46" dur="1000"/>
                                        <p:tgtEl>
                                          <p:spTgt spid="68616"/>
                                        </p:tgtEl>
                                      </p:cBhvr>
                                    </p:animEffect>
                                    <p:anim calcmode="lin" valueType="num">
                                      <p:cBhvr>
                                        <p:cTn id="47" dur="1000" fill="hold"/>
                                        <p:tgtEl>
                                          <p:spTgt spid="68616"/>
                                        </p:tgtEl>
                                        <p:attrNameLst>
                                          <p:attrName>ppt_x</p:attrName>
                                        </p:attrNameLst>
                                      </p:cBhvr>
                                      <p:tavLst>
                                        <p:tav tm="0">
                                          <p:val>
                                            <p:strVal val="#ppt_x"/>
                                          </p:val>
                                        </p:tav>
                                        <p:tav tm="100000">
                                          <p:val>
                                            <p:strVal val="#ppt_x"/>
                                          </p:val>
                                        </p:tav>
                                      </p:tavLst>
                                    </p:anim>
                                    <p:anim calcmode="lin" valueType="num">
                                      <p:cBhvr>
                                        <p:cTn id="48" dur="1000" fill="hold"/>
                                        <p:tgtEl>
                                          <p:spTgt spid="68616"/>
                                        </p:tgtEl>
                                        <p:attrNameLst>
                                          <p:attrName>ppt_y</p:attrName>
                                        </p:attrNameLst>
                                      </p:cBhvr>
                                      <p:tavLst>
                                        <p:tav tm="0">
                                          <p:val>
                                            <p:strVal val="#ppt_y-.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7" presetClass="entr" presetSubtype="0" fill="hold" grpId="0" nodeType="clickEffect">
                                  <p:stCondLst>
                                    <p:cond delay="0"/>
                                  </p:stCondLst>
                                  <p:childTnLst>
                                    <p:set>
                                      <p:cBhvr>
                                        <p:cTn id="52" dur="1" fill="hold">
                                          <p:stCondLst>
                                            <p:cond delay="0"/>
                                          </p:stCondLst>
                                        </p:cTn>
                                        <p:tgtEl>
                                          <p:spTgt spid="68617"/>
                                        </p:tgtEl>
                                        <p:attrNameLst>
                                          <p:attrName>style.visibility</p:attrName>
                                        </p:attrNameLst>
                                      </p:cBhvr>
                                      <p:to>
                                        <p:strVal val="visible"/>
                                      </p:to>
                                    </p:set>
                                    <p:animEffect transition="in" filter="fade">
                                      <p:cBhvr>
                                        <p:cTn id="53" dur="1000"/>
                                        <p:tgtEl>
                                          <p:spTgt spid="68617"/>
                                        </p:tgtEl>
                                      </p:cBhvr>
                                    </p:animEffect>
                                    <p:anim calcmode="lin" valueType="num">
                                      <p:cBhvr>
                                        <p:cTn id="54" dur="1000" fill="hold"/>
                                        <p:tgtEl>
                                          <p:spTgt spid="68617"/>
                                        </p:tgtEl>
                                        <p:attrNameLst>
                                          <p:attrName>ppt_x</p:attrName>
                                        </p:attrNameLst>
                                      </p:cBhvr>
                                      <p:tavLst>
                                        <p:tav tm="0">
                                          <p:val>
                                            <p:strVal val="#ppt_x"/>
                                          </p:val>
                                        </p:tav>
                                        <p:tav tm="100000">
                                          <p:val>
                                            <p:strVal val="#ppt_x"/>
                                          </p:val>
                                        </p:tav>
                                      </p:tavLst>
                                    </p:anim>
                                    <p:anim calcmode="lin" valueType="num">
                                      <p:cBhvr>
                                        <p:cTn id="55" dur="1000" fill="hold"/>
                                        <p:tgtEl>
                                          <p:spTgt spid="68617"/>
                                        </p:tgtEl>
                                        <p:attrNameLst>
                                          <p:attrName>ppt_y</p:attrName>
                                        </p:attrNameLst>
                                      </p:cBhvr>
                                      <p:tavLst>
                                        <p:tav tm="0">
                                          <p:val>
                                            <p:strVal val="#ppt_y-.1"/>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68618"/>
                                        </p:tgtEl>
                                        <p:attrNameLst>
                                          <p:attrName>style.visibility</p:attrName>
                                        </p:attrNameLst>
                                      </p:cBhvr>
                                      <p:to>
                                        <p:strVal val="visible"/>
                                      </p:to>
                                    </p:set>
                                    <p:animEffect transition="in" filter="fade">
                                      <p:cBhvr>
                                        <p:cTn id="60" dur="1000"/>
                                        <p:tgtEl>
                                          <p:spTgt spid="68618"/>
                                        </p:tgtEl>
                                      </p:cBhvr>
                                    </p:animEffect>
                                    <p:anim calcmode="lin" valueType="num">
                                      <p:cBhvr>
                                        <p:cTn id="61" dur="1000" fill="hold"/>
                                        <p:tgtEl>
                                          <p:spTgt spid="68618"/>
                                        </p:tgtEl>
                                        <p:attrNameLst>
                                          <p:attrName>ppt_x</p:attrName>
                                        </p:attrNameLst>
                                      </p:cBhvr>
                                      <p:tavLst>
                                        <p:tav tm="0">
                                          <p:val>
                                            <p:strVal val="#ppt_x"/>
                                          </p:val>
                                        </p:tav>
                                        <p:tav tm="100000">
                                          <p:val>
                                            <p:strVal val="#ppt_x"/>
                                          </p:val>
                                        </p:tav>
                                      </p:tavLst>
                                    </p:anim>
                                    <p:anim calcmode="lin" valueType="num">
                                      <p:cBhvr>
                                        <p:cTn id="62" dur="1000" fill="hold"/>
                                        <p:tgtEl>
                                          <p:spTgt spid="68618"/>
                                        </p:tgtEl>
                                        <p:attrNameLst>
                                          <p:attrName>ppt_y</p:attrName>
                                        </p:attrNameLst>
                                      </p:cBhvr>
                                      <p:tavLst>
                                        <p:tav tm="0">
                                          <p:val>
                                            <p:strVal val="#ppt_y-.1"/>
                                          </p:val>
                                        </p:tav>
                                        <p:tav tm="100000">
                                          <p:val>
                                            <p:strVal val="#ppt_y"/>
                                          </p:val>
                                        </p:tav>
                                      </p:tavLst>
                                    </p:anim>
                                  </p:childTnLst>
                                </p:cTn>
                              </p:par>
                            </p:childTnLst>
                          </p:cTn>
                        </p:par>
                        <p:par>
                          <p:cTn id="63" fill="hold" nodeType="afterGroup">
                            <p:stCondLst>
                              <p:cond delay="1000"/>
                            </p:stCondLst>
                            <p:childTnLst>
                              <p:par>
                                <p:cTn id="64" presetID="5" presetClass="entr" presetSubtype="10" fill="hold" grpId="0" nodeType="afterEffect">
                                  <p:stCondLst>
                                    <p:cond delay="0"/>
                                  </p:stCondLst>
                                  <p:childTnLst>
                                    <p:set>
                                      <p:cBhvr>
                                        <p:cTn id="65" dur="1" fill="hold">
                                          <p:stCondLst>
                                            <p:cond delay="0"/>
                                          </p:stCondLst>
                                        </p:cTn>
                                        <p:tgtEl>
                                          <p:spTgt spid="68626"/>
                                        </p:tgtEl>
                                        <p:attrNameLst>
                                          <p:attrName>style.visibility</p:attrName>
                                        </p:attrNameLst>
                                      </p:cBhvr>
                                      <p:to>
                                        <p:strVal val="visible"/>
                                      </p:to>
                                    </p:set>
                                    <p:animEffect transition="in" filter="checkerboard(across)">
                                      <p:cBhvr>
                                        <p:cTn id="66" dur="500"/>
                                        <p:tgtEl>
                                          <p:spTgt spid="68626"/>
                                        </p:tgtEl>
                                      </p:cBhvr>
                                    </p:animEffect>
                                  </p:childTnLst>
                                </p:cTn>
                              </p:par>
                            </p:childTnLst>
                          </p:cTn>
                        </p:par>
                        <p:par>
                          <p:cTn id="67" fill="hold">
                            <p:stCondLst>
                              <p:cond delay="1500"/>
                            </p:stCondLst>
                            <p:childTnLst>
                              <p:par>
                                <p:cTn id="68" presetID="5" presetClass="entr" presetSubtype="10"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checkerboard(across)">
                                      <p:cBhvr>
                                        <p:cTn id="7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68611" grpId="0" animBg="1"/>
      <p:bldP spid="68612" grpId="0" animBg="1"/>
      <p:bldP spid="68616" grpId="0"/>
      <p:bldP spid="68617" grpId="0"/>
      <p:bldP spid="68618" grpId="0"/>
      <p:bldP spid="68626"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CD8A2ACB-DC70-4BE8-80DA-251A9BD6B37F}" type="slidenum">
              <a:rPr lang="tr-TR" smtClean="0"/>
              <a:pPr>
                <a:defRPr/>
              </a:pPr>
              <a:t>31</a:t>
            </a:fld>
            <a:endParaRPr lang="tr-TR" dirty="0"/>
          </a:p>
        </p:txBody>
      </p:sp>
      <p:sp>
        <p:nvSpPr>
          <p:cNvPr id="40964" name="Rectangle 3"/>
          <p:cNvSpPr>
            <a:spLocks noGrp="1" noChangeArrowheads="1"/>
          </p:cNvSpPr>
          <p:nvPr>
            <p:ph idx="1"/>
          </p:nvPr>
        </p:nvSpPr>
        <p:spPr>
          <a:xfrm>
            <a:off x="483577" y="1428750"/>
            <a:ext cx="8203223" cy="4697413"/>
          </a:xfrm>
        </p:spPr>
        <p:txBody>
          <a:bodyPr>
            <a:normAutofit/>
          </a:bodyPr>
          <a:lstStyle/>
          <a:p>
            <a:pPr marL="0" indent="0" eaLnBrk="1" hangingPunct="1">
              <a:buClr>
                <a:schemeClr val="accent1"/>
              </a:buClr>
              <a:buNone/>
            </a:pPr>
            <a:r>
              <a:rPr lang="tr-TR" sz="2800" b="1" dirty="0" smtClean="0">
                <a:solidFill>
                  <a:srgbClr val="FF0000"/>
                </a:solidFill>
                <a:latin typeface="Times New Roman" pitchFamily="18" charset="0"/>
                <a:cs typeface="Times New Roman" pitchFamily="18" charset="0"/>
              </a:rPr>
              <a:t>Giyecek yardımı :</a:t>
            </a:r>
            <a:r>
              <a:rPr lang="tr-TR" sz="2800" dirty="0" smtClean="0">
                <a:solidFill>
                  <a:srgbClr val="FF0000"/>
                </a:solidFill>
                <a:latin typeface="Times New Roman" pitchFamily="18" charset="0"/>
                <a:cs typeface="Times New Roman" pitchFamily="18" charset="0"/>
              </a:rPr>
              <a:t> </a:t>
            </a:r>
            <a:r>
              <a:rPr lang="tr-TR" sz="2800" dirty="0" smtClean="0">
                <a:latin typeface="Times New Roman" pitchFamily="18" charset="0"/>
                <a:cs typeface="Times New Roman" pitchFamily="18" charset="0"/>
              </a:rPr>
              <a:t>Nakden verilmesi gereken giyecek yardımı;</a:t>
            </a:r>
            <a:endParaRPr lang="tr-TR" sz="2800" dirty="0" smtClean="0">
              <a:latin typeface="Times New Roman" pitchFamily="18" charset="0"/>
            </a:endParaRPr>
          </a:p>
          <a:p>
            <a:pPr marL="0" indent="0" eaLnBrk="1" hangingPunct="1">
              <a:buClr>
                <a:schemeClr val="accent1"/>
              </a:buClr>
              <a:buNone/>
            </a:pPr>
            <a:r>
              <a:rPr lang="tr-TR" sz="2800" dirty="0" smtClean="0">
                <a:latin typeface="Times New Roman" pitchFamily="18" charset="0"/>
                <a:cs typeface="Times New Roman" pitchFamily="18" charset="0"/>
              </a:rPr>
              <a:t>-İlgili mevzuatında belirtilen yetkili makamın onayı,</a:t>
            </a:r>
            <a:endParaRPr lang="tr-TR" sz="2800" dirty="0" smtClean="0">
              <a:latin typeface="Times New Roman" pitchFamily="18" charset="0"/>
            </a:endParaRPr>
          </a:p>
          <a:p>
            <a:pPr marL="0" indent="0" eaLnBrk="1" hangingPunct="1">
              <a:buClr>
                <a:schemeClr val="accent1"/>
              </a:buClr>
              <a:buNone/>
            </a:pPr>
            <a:r>
              <a:rPr lang="tr-TR" sz="2800" dirty="0" smtClean="0">
                <a:latin typeface="Times New Roman" pitchFamily="18" charset="0"/>
                <a:cs typeface="Times New Roman" pitchFamily="18" charset="0"/>
              </a:rPr>
              <a:t>-Çeşitli Ödemeler Bordrosu (Örnek :13),</a:t>
            </a:r>
            <a:endParaRPr lang="tr-TR" sz="2800" dirty="0" smtClean="0">
              <a:latin typeface="Times New Roman" pitchFamily="18" charset="0"/>
            </a:endParaRPr>
          </a:p>
          <a:p>
            <a:pPr marL="0" indent="0" eaLnBrk="1" hangingPunct="1">
              <a:buClr>
                <a:schemeClr val="accent1"/>
              </a:buClr>
              <a:buNone/>
            </a:pPr>
            <a:r>
              <a:rPr lang="tr-TR" sz="2800" dirty="0" smtClean="0">
                <a:latin typeface="Times New Roman" pitchFamily="18" charset="0"/>
                <a:cs typeface="Times New Roman" pitchFamily="18" charset="0"/>
              </a:rPr>
              <a:t>-Ödemenin miktarını gösteren yetkili makamların kararı, ödeme belgesine bağlanır.</a:t>
            </a:r>
          </a:p>
          <a:p>
            <a:pPr eaLnBrk="1" hangingPunct="1">
              <a:buFont typeface="Arial" charset="0"/>
              <a:buNone/>
            </a:pPr>
            <a:endParaRPr lang="tr-TR" sz="1800" dirty="0" smtClean="0">
              <a:latin typeface="Times New Roman" pitchFamily="18" charset="0"/>
              <a:cs typeface="Times New Roman" pitchFamily="18" charset="0"/>
            </a:endParaRPr>
          </a:p>
          <a:p>
            <a:pPr eaLnBrk="1" hangingPunct="1">
              <a:buFont typeface="Arial" charset="0"/>
              <a:buNone/>
            </a:pPr>
            <a:endParaRPr lang="tr-TR" sz="1800" dirty="0" smtClean="0">
              <a:latin typeface="Times New Roman" pitchFamily="18" charset="0"/>
              <a:cs typeface="Times New Roman" pitchFamily="18" charset="0"/>
            </a:endParaRPr>
          </a:p>
          <a:p>
            <a:pPr eaLnBrk="1" hangingPunct="1">
              <a:buFont typeface="Arial" charset="0"/>
              <a:buNone/>
            </a:pPr>
            <a:r>
              <a:rPr lang="tr-TR" sz="1800" dirty="0" smtClean="0">
                <a:latin typeface="Times New Roman" pitchFamily="18" charset="0"/>
                <a:cs typeface="Times New Roman" pitchFamily="18" charset="0"/>
              </a:rPr>
              <a:t>01.01.2010 tarihinden itibaren geçerli olmak üzere bazı personele yapılacak giyecek </a:t>
            </a:r>
          </a:p>
          <a:p>
            <a:pPr eaLnBrk="1" hangingPunct="1">
              <a:buFont typeface="Arial" charset="0"/>
              <a:buNone/>
            </a:pPr>
            <a:r>
              <a:rPr lang="tr-TR" sz="1800" dirty="0" smtClean="0">
                <a:latin typeface="Times New Roman" pitchFamily="18" charset="0"/>
                <a:cs typeface="Times New Roman" pitchFamily="18" charset="0"/>
              </a:rPr>
              <a:t>yardımının nakdi olarak ödenmesi ile ilgili BKK yayınlanmıştır. Nakdi olarak </a:t>
            </a:r>
          </a:p>
          <a:p>
            <a:pPr eaLnBrk="1" hangingPunct="1">
              <a:buFont typeface="Arial" charset="0"/>
              <a:buNone/>
            </a:pPr>
            <a:r>
              <a:rPr lang="tr-TR" sz="1800" dirty="0" smtClean="0">
                <a:latin typeface="Times New Roman" pitchFamily="18" charset="0"/>
                <a:cs typeface="Times New Roman" pitchFamily="18" charset="0"/>
              </a:rPr>
              <a:t>yapılacak ödemeler G.V. Ve D.V. Kesintisi yapılarak geri kalan tutar personele ödenir. </a:t>
            </a:r>
          </a:p>
        </p:txBody>
      </p:sp>
      <p:sp>
        <p:nvSpPr>
          <p:cNvPr id="6" name="1 Başlık"/>
          <p:cNvSpPr txBox="1">
            <a:spLocks/>
          </p:cNvSpPr>
          <p:nvPr/>
        </p:nvSpPr>
        <p:spPr bwMode="white">
          <a:xfrm>
            <a:off x="179512" y="620690"/>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b</a:t>
            </a:r>
          </a:p>
        </p:txBody>
      </p:sp>
      <p:sp>
        <p:nvSpPr>
          <p:cNvPr id="8" name="1 Başlık"/>
          <p:cNvSpPr>
            <a:spLocks/>
          </p:cNvSpPr>
          <p:nvPr/>
        </p:nvSpPr>
        <p:spPr bwMode="white">
          <a:xfrm>
            <a:off x="1514475" y="590552"/>
            <a:ext cx="5943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tr-TR" sz="3000" b="1" dirty="0" smtClean="0">
                <a:solidFill>
                  <a:srgbClr val="FFFFFF"/>
                </a:solidFill>
              </a:rPr>
              <a:t>SOSYAL YARDIMLAR</a:t>
            </a:r>
          </a:p>
        </p:txBody>
      </p:sp>
    </p:spTree>
    <p:extLst>
      <p:ext uri="{BB962C8B-B14F-4D97-AF65-F5344CB8AC3E}">
        <p14:creationId xmlns:p14="http://schemas.microsoft.com/office/powerpoint/2010/main" val="15713107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Başlık 1"/>
          <p:cNvSpPr>
            <a:spLocks noGrp="1"/>
          </p:cNvSpPr>
          <p:nvPr>
            <p:ph type="title"/>
          </p:nvPr>
        </p:nvSpPr>
        <p:spPr/>
        <p:txBody>
          <a:bodyPr/>
          <a:lstStyle/>
          <a:p>
            <a:r>
              <a:rPr lang="tr-TR" sz="3000" dirty="0" smtClean="0"/>
              <a:t>EK ÇALIŞMALAR</a:t>
            </a:r>
          </a:p>
        </p:txBody>
      </p:sp>
      <p:sp>
        <p:nvSpPr>
          <p:cNvPr id="29699" name="İçerik Yer Tutucusu 2"/>
          <p:cNvSpPr>
            <a:spLocks noGrp="1"/>
          </p:cNvSpPr>
          <p:nvPr>
            <p:ph idx="1"/>
          </p:nvPr>
        </p:nvSpPr>
        <p:spPr>
          <a:xfrm>
            <a:off x="107950" y="1268415"/>
            <a:ext cx="8578850" cy="5400675"/>
          </a:xfrm>
        </p:spPr>
        <p:txBody>
          <a:bodyPr/>
          <a:lstStyle/>
          <a:p>
            <a:pPr marL="0" indent="0">
              <a:buFont typeface="Wingdings" pitchFamily="2" charset="2"/>
              <a:buNone/>
            </a:pPr>
            <a:endParaRPr lang="tr-TR" sz="1600" b="1" dirty="0" smtClean="0">
              <a:solidFill>
                <a:srgbClr val="FF0000"/>
              </a:solidFill>
              <a:latin typeface="Times New Roman" pitchFamily="18" charset="0"/>
              <a:cs typeface="Times New Roman" pitchFamily="18" charset="0"/>
            </a:endParaRPr>
          </a:p>
          <a:p>
            <a:pPr marL="0" indent="0">
              <a:buFont typeface="Wingdings" pitchFamily="2" charset="2"/>
              <a:buNone/>
            </a:pPr>
            <a:r>
              <a:rPr lang="tr-TR" sz="1600" b="1" dirty="0" smtClean="0">
                <a:solidFill>
                  <a:srgbClr val="FF0000"/>
                </a:solidFill>
                <a:latin typeface="Times New Roman" pitchFamily="18" charset="0"/>
                <a:cs typeface="Times New Roman" pitchFamily="18" charset="0"/>
              </a:rPr>
              <a:t>FAZLA MESAİ </a:t>
            </a:r>
          </a:p>
          <a:p>
            <a:pPr marL="0" indent="0">
              <a:buFont typeface="Wingdings" pitchFamily="2" charset="2"/>
              <a:buNone/>
            </a:pPr>
            <a:r>
              <a:rPr lang="tr-TR" sz="1600" dirty="0" smtClean="0">
                <a:latin typeface="Times New Roman" pitchFamily="18" charset="0"/>
                <a:cs typeface="Times New Roman" pitchFamily="18" charset="0"/>
              </a:rPr>
              <a:t>a-Fazla Çalışma Ücreti Ödenmesine Dair Onay</a:t>
            </a:r>
          </a:p>
          <a:p>
            <a:pPr marL="0" indent="0">
              <a:buFont typeface="Wingdings" pitchFamily="2" charset="2"/>
              <a:buNone/>
            </a:pPr>
            <a:r>
              <a:rPr lang="tr-TR" sz="1600" dirty="0" smtClean="0">
                <a:latin typeface="Times New Roman" pitchFamily="18" charset="0"/>
                <a:cs typeface="Times New Roman" pitchFamily="18" charset="0"/>
              </a:rPr>
              <a:t>b-Aylık Fazla Çalışma İcmali (Personel Gün-Süre Çalışma Çizelgesi)</a:t>
            </a:r>
          </a:p>
          <a:p>
            <a:pPr marL="0" indent="0">
              <a:buFont typeface="Wingdings" pitchFamily="2" charset="2"/>
              <a:buNone/>
            </a:pPr>
            <a:r>
              <a:rPr lang="tr-TR" sz="1600" dirty="0" smtClean="0">
                <a:latin typeface="Times New Roman" pitchFamily="18" charset="0"/>
                <a:cs typeface="Times New Roman" pitchFamily="18" charset="0"/>
              </a:rPr>
              <a:t>c-Aylık Fazla Çalışma Ücret Bordrosu</a:t>
            </a:r>
          </a:p>
          <a:p>
            <a:pPr marL="0" indent="0">
              <a:buFont typeface="Wingdings" pitchFamily="2" charset="2"/>
              <a:buNone/>
            </a:pPr>
            <a:r>
              <a:rPr lang="tr-TR" sz="1600" dirty="0" smtClean="0">
                <a:latin typeface="Times New Roman" pitchFamily="18" charset="0"/>
                <a:cs typeface="Times New Roman" pitchFamily="18" charset="0"/>
              </a:rPr>
              <a:t>d-Banka Listesi</a:t>
            </a:r>
          </a:p>
          <a:p>
            <a:pPr marL="0" indent="0">
              <a:buFont typeface="Wingdings" pitchFamily="2" charset="2"/>
              <a:buNone/>
            </a:pPr>
            <a:endParaRPr lang="tr-TR" sz="900" dirty="0" smtClean="0">
              <a:latin typeface="Times New Roman" pitchFamily="18" charset="0"/>
              <a:cs typeface="Times New Roman" pitchFamily="18" charset="0"/>
            </a:endParaRPr>
          </a:p>
          <a:p>
            <a:pPr marL="0" indent="0">
              <a:buFont typeface="Wingdings" pitchFamily="2" charset="2"/>
              <a:buNone/>
            </a:pPr>
            <a:r>
              <a:rPr lang="tr-TR" sz="1600" dirty="0" smtClean="0">
                <a:latin typeface="Times New Roman" pitchFamily="18" charset="0"/>
                <a:cs typeface="Times New Roman" pitchFamily="18" charset="0"/>
              </a:rPr>
              <a:t>		</a:t>
            </a:r>
            <a:r>
              <a:rPr lang="tr-TR" sz="1600" b="1" dirty="0" smtClean="0">
                <a:solidFill>
                  <a:srgbClr val="FF0000"/>
                </a:solidFill>
                <a:latin typeface="Times New Roman" pitchFamily="18" charset="0"/>
                <a:cs typeface="Times New Roman" pitchFamily="18" charset="0"/>
              </a:rPr>
              <a:t>EK DERS</a:t>
            </a:r>
          </a:p>
          <a:p>
            <a:pPr marL="0" indent="0">
              <a:buFont typeface="Wingdings" pitchFamily="2" charset="2"/>
              <a:buNone/>
            </a:pPr>
            <a:r>
              <a:rPr lang="tr-TR" sz="1600" dirty="0" smtClean="0">
                <a:latin typeface="Times New Roman" pitchFamily="18" charset="0"/>
                <a:cs typeface="Times New Roman" pitchFamily="18" charset="0"/>
              </a:rPr>
              <a:t>		a-Ders Yükü Dağılımını Gösteren Onay</a:t>
            </a:r>
          </a:p>
          <a:p>
            <a:pPr marL="0" indent="0">
              <a:buFont typeface="Wingdings" pitchFamily="2" charset="2"/>
              <a:buNone/>
            </a:pPr>
            <a:r>
              <a:rPr lang="tr-TR" sz="1600" dirty="0" smtClean="0">
                <a:latin typeface="Times New Roman" pitchFamily="18" charset="0"/>
                <a:cs typeface="Times New Roman" pitchFamily="18" charset="0"/>
              </a:rPr>
              <a:t>		b-Akademik Takvim</a:t>
            </a:r>
          </a:p>
          <a:p>
            <a:pPr marL="0" indent="0">
              <a:buFont typeface="Wingdings" pitchFamily="2" charset="2"/>
              <a:buNone/>
            </a:pPr>
            <a:r>
              <a:rPr lang="tr-TR" sz="1600" dirty="0" smtClean="0">
                <a:latin typeface="Times New Roman" pitchFamily="18" charset="0"/>
                <a:cs typeface="Times New Roman" pitchFamily="18" charset="0"/>
              </a:rPr>
              <a:t>		c-Ek Ders Ücret Çizelgesi</a:t>
            </a:r>
          </a:p>
          <a:p>
            <a:pPr marL="0" indent="0">
              <a:buFont typeface="Wingdings" pitchFamily="2" charset="2"/>
              <a:buNone/>
            </a:pPr>
            <a:r>
              <a:rPr lang="tr-TR" sz="1600" dirty="0" smtClean="0">
                <a:latin typeface="Times New Roman" pitchFamily="18" charset="0"/>
                <a:cs typeface="Times New Roman" pitchFamily="18" charset="0"/>
              </a:rPr>
              <a:t>		d-Aylık Ek Ders Ücret Bordrosu</a:t>
            </a:r>
          </a:p>
          <a:p>
            <a:pPr marL="0" indent="0">
              <a:buFont typeface="Wingdings" pitchFamily="2" charset="2"/>
              <a:buNone/>
            </a:pPr>
            <a:r>
              <a:rPr lang="tr-TR" sz="1600" dirty="0" smtClean="0">
                <a:latin typeface="Times New Roman" pitchFamily="18" charset="0"/>
                <a:cs typeface="Times New Roman" pitchFamily="18" charset="0"/>
              </a:rPr>
              <a:t>		e-Banka Listesi</a:t>
            </a:r>
          </a:p>
          <a:p>
            <a:pPr marL="0" indent="0">
              <a:buFont typeface="Wingdings" pitchFamily="2" charset="2"/>
              <a:buNone/>
            </a:pPr>
            <a:endParaRPr lang="tr-TR" sz="900" dirty="0" smtClean="0">
              <a:latin typeface="Times New Roman" pitchFamily="18" charset="0"/>
              <a:cs typeface="Times New Roman" pitchFamily="18" charset="0"/>
            </a:endParaRPr>
          </a:p>
          <a:p>
            <a:pPr marL="0" indent="0">
              <a:buFont typeface="Wingdings" pitchFamily="2" charset="2"/>
              <a:buNone/>
            </a:pPr>
            <a:r>
              <a:rPr lang="tr-TR" sz="1600" b="1" dirty="0" smtClean="0">
                <a:solidFill>
                  <a:srgbClr val="FF0000"/>
                </a:solidFill>
                <a:latin typeface="Times New Roman" pitchFamily="18" charset="0"/>
                <a:cs typeface="Times New Roman" pitchFamily="18" charset="0"/>
              </a:rPr>
              <a:t>				KONFERANS </a:t>
            </a:r>
          </a:p>
          <a:p>
            <a:pPr marL="0" indent="0">
              <a:buFont typeface="Wingdings" pitchFamily="2" charset="2"/>
              <a:buNone/>
            </a:pPr>
            <a:r>
              <a:rPr lang="tr-TR" sz="1600" dirty="0" smtClean="0">
                <a:latin typeface="Times New Roman" pitchFamily="18" charset="0"/>
                <a:cs typeface="Times New Roman" pitchFamily="18" charset="0"/>
              </a:rPr>
              <a:t>				a-Harcama Talimatı</a:t>
            </a:r>
          </a:p>
          <a:p>
            <a:pPr marL="0" indent="0">
              <a:buFont typeface="Wingdings" pitchFamily="2" charset="2"/>
              <a:buNone/>
            </a:pPr>
            <a:r>
              <a:rPr lang="tr-TR" sz="1600" dirty="0" smtClean="0">
                <a:latin typeface="Times New Roman" pitchFamily="18" charset="0"/>
                <a:cs typeface="Times New Roman" pitchFamily="18" charset="0"/>
              </a:rPr>
              <a:t>				b-Konferans Verildiğine Dair İdare Yazısı</a:t>
            </a:r>
          </a:p>
          <a:p>
            <a:pPr marL="0" indent="0">
              <a:buFont typeface="Wingdings" pitchFamily="2" charset="2"/>
              <a:buNone/>
            </a:pPr>
            <a:r>
              <a:rPr lang="tr-TR" sz="1600" dirty="0" smtClean="0">
                <a:latin typeface="Times New Roman" pitchFamily="18" charset="0"/>
                <a:cs typeface="Times New Roman" pitchFamily="18" charset="0"/>
              </a:rPr>
              <a:t>				c-Ders Yükü Dağılımını Gösteren Onay</a:t>
            </a:r>
          </a:p>
          <a:p>
            <a:pPr marL="0" indent="0">
              <a:buFont typeface="Wingdings" pitchFamily="2" charset="2"/>
              <a:buNone/>
            </a:pPr>
            <a:r>
              <a:rPr lang="tr-TR" sz="1600" dirty="0" smtClean="0">
                <a:latin typeface="Times New Roman" pitchFamily="18" charset="0"/>
                <a:cs typeface="Times New Roman" pitchFamily="18" charset="0"/>
              </a:rPr>
              <a:t>				d-Akademik Takvim</a:t>
            </a:r>
          </a:p>
        </p:txBody>
      </p:sp>
      <p:sp>
        <p:nvSpPr>
          <p:cNvPr id="5" name="1 Başlık"/>
          <p:cNvSpPr txBox="1">
            <a:spLocks/>
          </p:cNvSpPr>
          <p:nvPr/>
        </p:nvSpPr>
        <p:spPr bwMode="white">
          <a:xfrm>
            <a:off x="179512" y="548682"/>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c</a:t>
            </a:r>
          </a:p>
        </p:txBody>
      </p:sp>
    </p:spTree>
    <p:extLst>
      <p:ext uri="{BB962C8B-B14F-4D97-AF65-F5344CB8AC3E}">
        <p14:creationId xmlns:p14="http://schemas.microsoft.com/office/powerpoint/2010/main" val="1857797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ltbilgi Yer Tutucusu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3" name="İçerik Yer Tutucusu 2"/>
          <p:cNvSpPr txBox="1">
            <a:spLocks/>
          </p:cNvSpPr>
          <p:nvPr/>
        </p:nvSpPr>
        <p:spPr>
          <a:xfrm>
            <a:off x="107950" y="1268415"/>
            <a:ext cx="8578850" cy="5400675"/>
          </a:xfrm>
          <a:prstGeom prst="rect">
            <a:avLst/>
          </a:prstGeom>
        </p:spPr>
        <p:txBody>
          <a:bodyPr/>
          <a:lstStyle>
            <a:lvl1pPr marL="342900" indent="-342900" algn="l" rtl="0" eaLnBrk="0" fontAlgn="base" hangingPunct="0">
              <a:spcBef>
                <a:spcPct val="20000"/>
              </a:spcBef>
              <a:spcAft>
                <a:spcPct val="0"/>
              </a:spcAft>
              <a:buClr>
                <a:schemeClr val="hlink"/>
              </a:buClr>
              <a:buFont typeface="Wingdings" pitchFamily="2" charset="2"/>
              <a:buChar char="v"/>
              <a:defRPr sz="26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Clr>
                <a:srgbClr val="CC3300"/>
              </a:buClr>
              <a:buFont typeface="Wingdings" pitchFamily="2" charset="2"/>
              <a:buNone/>
              <a:defRPr/>
            </a:pPr>
            <a:endParaRPr lang="tr-TR" sz="1800" b="1" dirty="0" smtClean="0">
              <a:solidFill>
                <a:srgbClr val="FF0000"/>
              </a:solidFill>
            </a:endParaRPr>
          </a:p>
          <a:p>
            <a:pPr marL="0" indent="0">
              <a:buClr>
                <a:srgbClr val="CC3300"/>
              </a:buClr>
              <a:buFont typeface="Wingdings" pitchFamily="2" charset="2"/>
              <a:buNone/>
              <a:defRPr/>
            </a:pPr>
            <a:r>
              <a:rPr lang="tr-TR" sz="1800" b="1" dirty="0" smtClean="0">
                <a:solidFill>
                  <a:srgbClr val="FF0000"/>
                </a:solidFill>
                <a:latin typeface="Times New Roman" pitchFamily="18" charset="0"/>
                <a:cs typeface="Times New Roman" pitchFamily="18" charset="0"/>
              </a:rPr>
              <a:t>ÜCRET ÖDEMELERİNDE :</a:t>
            </a:r>
          </a:p>
          <a:p>
            <a:pPr marL="0" indent="0">
              <a:buClr>
                <a:srgbClr val="CC3300"/>
              </a:buClr>
              <a:buNone/>
              <a:defRPr/>
            </a:pPr>
            <a:r>
              <a:rPr lang="tr-TR" sz="1800" dirty="0" smtClean="0">
                <a:solidFill>
                  <a:srgbClr val="000000"/>
                </a:solidFill>
                <a:latin typeface="Times New Roman" pitchFamily="18" charset="0"/>
                <a:cs typeface="Times New Roman" pitchFamily="18" charset="0"/>
              </a:rPr>
              <a:t>Personel Bildirimi </a:t>
            </a:r>
          </a:p>
          <a:p>
            <a:pPr marL="0" indent="0">
              <a:buClr>
                <a:srgbClr val="CC3300"/>
              </a:buClr>
              <a:buNone/>
              <a:defRPr/>
            </a:pPr>
            <a:r>
              <a:rPr lang="tr-TR" sz="1800" dirty="0" smtClean="0">
                <a:solidFill>
                  <a:srgbClr val="000000"/>
                </a:solidFill>
                <a:latin typeface="Times New Roman" pitchFamily="18" charset="0"/>
                <a:cs typeface="Times New Roman" pitchFamily="18" charset="0"/>
              </a:rPr>
              <a:t>İlk işe başlama, yer değiştirme ve terfilerde, İşçi Hareketleri Onayı </a:t>
            </a:r>
          </a:p>
          <a:p>
            <a:pPr marL="0" indent="0">
              <a:buClr>
                <a:srgbClr val="CC3300"/>
              </a:buClr>
              <a:buNone/>
              <a:defRPr/>
            </a:pPr>
            <a:r>
              <a:rPr lang="tr-TR" sz="1800" dirty="0" smtClean="0">
                <a:solidFill>
                  <a:srgbClr val="000000"/>
                </a:solidFill>
                <a:latin typeface="Times New Roman" pitchFamily="18" charset="0"/>
                <a:cs typeface="Times New Roman" pitchFamily="18" charset="0"/>
              </a:rPr>
              <a:t>İşçi Ücret Bordrosu </a:t>
            </a:r>
          </a:p>
          <a:p>
            <a:pPr marL="0" indent="0">
              <a:buClr>
                <a:srgbClr val="CC3300"/>
              </a:buClr>
              <a:buFont typeface="Wingdings" pitchFamily="2" charset="2"/>
              <a:buNone/>
              <a:defRPr/>
            </a:pPr>
            <a:endParaRPr lang="tr-TR" sz="1800" b="1" dirty="0" smtClean="0">
              <a:solidFill>
                <a:srgbClr val="FF0000"/>
              </a:solidFill>
              <a:latin typeface="Times New Roman" pitchFamily="18" charset="0"/>
              <a:cs typeface="Times New Roman" pitchFamily="18" charset="0"/>
            </a:endParaRPr>
          </a:p>
          <a:p>
            <a:pPr marL="0" indent="0">
              <a:buClr>
                <a:srgbClr val="CC3300"/>
              </a:buClr>
              <a:buFont typeface="Wingdings" pitchFamily="2" charset="2"/>
              <a:buNone/>
              <a:defRPr/>
            </a:pPr>
            <a:r>
              <a:rPr lang="tr-TR" sz="1800" b="1" dirty="0" smtClean="0">
                <a:solidFill>
                  <a:srgbClr val="FF0000"/>
                </a:solidFill>
                <a:latin typeface="Times New Roman" pitchFamily="18" charset="0"/>
                <a:cs typeface="Times New Roman" pitchFamily="18" charset="0"/>
              </a:rPr>
              <a:t>KIDEM TAZMİNATI ÖDEMELERİNDE :</a:t>
            </a:r>
            <a:endParaRPr lang="tr-TR" sz="1800" b="1" dirty="0">
              <a:solidFill>
                <a:srgbClr val="FF0000"/>
              </a:solidFill>
              <a:latin typeface="Times New Roman" pitchFamily="18" charset="0"/>
              <a:cs typeface="Times New Roman" pitchFamily="18" charset="0"/>
            </a:endParaRPr>
          </a:p>
          <a:p>
            <a:pPr marL="0" indent="0">
              <a:buClr>
                <a:srgbClr val="CC3300"/>
              </a:buClr>
              <a:buNone/>
              <a:defRPr/>
            </a:pPr>
            <a:r>
              <a:rPr lang="tr-TR" sz="1800" dirty="0" smtClean="0">
                <a:solidFill>
                  <a:srgbClr val="000000"/>
                </a:solidFill>
                <a:latin typeface="Times New Roman" pitchFamily="18" charset="0"/>
                <a:cs typeface="Times New Roman" pitchFamily="18" charset="0"/>
              </a:rPr>
              <a:t>- Harcama talimatı,</a:t>
            </a:r>
          </a:p>
          <a:p>
            <a:pPr marL="0" indent="0">
              <a:buClr>
                <a:srgbClr val="CC3300"/>
              </a:buClr>
              <a:buNone/>
              <a:defRPr/>
            </a:pPr>
            <a:r>
              <a:rPr lang="tr-TR" sz="1800" dirty="0" smtClean="0">
                <a:solidFill>
                  <a:srgbClr val="000000"/>
                </a:solidFill>
                <a:latin typeface="Times New Roman" pitchFamily="18" charset="0"/>
                <a:cs typeface="Times New Roman" pitchFamily="18" charset="0"/>
              </a:rPr>
              <a:t>- Hizmet cetveli,</a:t>
            </a:r>
          </a:p>
          <a:p>
            <a:pPr marL="0" indent="0">
              <a:buClr>
                <a:srgbClr val="CC3300"/>
              </a:buClr>
              <a:buNone/>
              <a:defRPr/>
            </a:pPr>
            <a:r>
              <a:rPr lang="tr-TR" sz="1800" dirty="0" smtClean="0">
                <a:solidFill>
                  <a:srgbClr val="000000"/>
                </a:solidFill>
                <a:latin typeface="Times New Roman" pitchFamily="18" charset="0"/>
                <a:cs typeface="Times New Roman" pitchFamily="18" charset="0"/>
              </a:rPr>
              <a:t>- Kıdem tazminatının hesaplanmasını gösteren belge,</a:t>
            </a:r>
          </a:p>
          <a:p>
            <a:pPr marL="0" indent="0">
              <a:buClr>
                <a:srgbClr val="CC3300"/>
              </a:buClr>
              <a:buNone/>
              <a:defRPr/>
            </a:pPr>
            <a:r>
              <a:rPr lang="tr-TR" sz="1800" dirty="0" smtClean="0">
                <a:solidFill>
                  <a:srgbClr val="000000"/>
                </a:solidFill>
                <a:latin typeface="Times New Roman" pitchFamily="18" charset="0"/>
                <a:cs typeface="Times New Roman" pitchFamily="18" charset="0"/>
              </a:rPr>
              <a:t>- Askerlik borçlanması varsa buna ilişkin belge,</a:t>
            </a:r>
          </a:p>
          <a:p>
            <a:pPr marL="0" indent="0">
              <a:buClr>
                <a:srgbClr val="CC3300"/>
              </a:buClr>
              <a:buNone/>
              <a:defRPr/>
            </a:pPr>
            <a:r>
              <a:rPr lang="tr-TR" sz="1800" dirty="0" smtClean="0">
                <a:solidFill>
                  <a:srgbClr val="000000"/>
                </a:solidFill>
                <a:latin typeface="Times New Roman" pitchFamily="18" charset="0"/>
                <a:cs typeface="Times New Roman" pitchFamily="18" charset="0"/>
              </a:rPr>
              <a:t>-Daha önce çalıştığı yerlerden ayrılırken kıdem tazminatı alıp almadığını gösterir belge,</a:t>
            </a:r>
          </a:p>
          <a:p>
            <a:pPr marL="0" indent="0">
              <a:buClr>
                <a:srgbClr val="CC3300"/>
              </a:buClr>
              <a:buNone/>
              <a:defRPr/>
            </a:pPr>
            <a:r>
              <a:rPr lang="tr-TR" sz="1800" dirty="0" smtClean="0">
                <a:solidFill>
                  <a:srgbClr val="000000"/>
                </a:solidFill>
                <a:latin typeface="Times New Roman" pitchFamily="18" charset="0"/>
                <a:cs typeface="Times New Roman" pitchFamily="18" charset="0"/>
              </a:rPr>
              <a:t>-Emekliye ayrılanlarda, Sosyal Sigortalar Kurumundan alınacak emekliliği hakkettiğine ilişkin belge,</a:t>
            </a:r>
            <a:endParaRPr lang="tr-TR" sz="1800" b="1" dirty="0" smtClean="0">
              <a:solidFill>
                <a:srgbClr val="FF0000"/>
              </a:solidFill>
              <a:latin typeface="Times New Roman" pitchFamily="18" charset="0"/>
              <a:cs typeface="Times New Roman" pitchFamily="18" charset="0"/>
            </a:endParaRPr>
          </a:p>
          <a:p>
            <a:pPr marL="0" indent="0">
              <a:buClr>
                <a:srgbClr val="CC3300"/>
              </a:buClr>
              <a:buFont typeface="Wingdings" pitchFamily="2" charset="2"/>
              <a:buNone/>
              <a:defRPr/>
            </a:pPr>
            <a:endParaRPr lang="tr-TR" sz="900" dirty="0" smtClean="0">
              <a:solidFill>
                <a:srgbClr val="000000"/>
              </a:solidFill>
            </a:endParaRPr>
          </a:p>
          <a:p>
            <a:pPr marL="0" indent="0">
              <a:buClr>
                <a:srgbClr val="CC3300"/>
              </a:buClr>
              <a:buFont typeface="Wingdings" pitchFamily="2" charset="2"/>
              <a:buNone/>
              <a:defRPr/>
            </a:pPr>
            <a:r>
              <a:rPr lang="tr-TR" sz="1600" dirty="0" smtClean="0">
                <a:solidFill>
                  <a:srgbClr val="000000"/>
                </a:solidFill>
              </a:rPr>
              <a:t>				</a:t>
            </a:r>
            <a:endParaRPr lang="tr-TR" sz="900" dirty="0" smtClean="0">
              <a:solidFill>
                <a:srgbClr val="000000"/>
              </a:solidFill>
            </a:endParaRPr>
          </a:p>
          <a:p>
            <a:pPr marL="0" indent="0">
              <a:buClr>
                <a:srgbClr val="CC3300"/>
              </a:buClr>
              <a:buFont typeface="Wingdings" pitchFamily="2" charset="2"/>
              <a:buNone/>
              <a:defRPr/>
            </a:pPr>
            <a:r>
              <a:rPr lang="tr-TR" sz="1600" b="1" dirty="0" smtClean="0">
                <a:solidFill>
                  <a:srgbClr val="FF0000"/>
                </a:solidFill>
              </a:rPr>
              <a:t>				</a:t>
            </a:r>
            <a:endParaRPr lang="tr-TR" sz="1600" dirty="0">
              <a:solidFill>
                <a:srgbClr val="000000"/>
              </a:solidFill>
            </a:endParaRPr>
          </a:p>
        </p:txBody>
      </p:sp>
      <p:sp>
        <p:nvSpPr>
          <p:cNvPr id="5" name="1 Başlık"/>
          <p:cNvSpPr txBox="1">
            <a:spLocks/>
          </p:cNvSpPr>
          <p:nvPr/>
        </p:nvSpPr>
        <p:spPr bwMode="white">
          <a:xfrm>
            <a:off x="179512" y="620690"/>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a:t>d</a:t>
            </a:r>
            <a:endParaRPr lang="tr-TR" sz="6000" dirty="0" smtClean="0"/>
          </a:p>
        </p:txBody>
      </p:sp>
      <p:sp>
        <p:nvSpPr>
          <p:cNvPr id="6" name="1 Başlık"/>
          <p:cNvSpPr>
            <a:spLocks/>
          </p:cNvSpPr>
          <p:nvPr/>
        </p:nvSpPr>
        <p:spPr bwMode="white">
          <a:xfrm>
            <a:off x="1979712" y="620689"/>
            <a:ext cx="33843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tr-TR" sz="3000" dirty="0">
                <a:solidFill>
                  <a:schemeClr val="bg1"/>
                </a:solidFill>
                <a:effectLst>
                  <a:outerShdw blurRad="38100" dist="38100" dir="2700000" algn="tl">
                    <a:srgbClr val="000000">
                      <a:alpha val="43137"/>
                    </a:srgbClr>
                  </a:outerShdw>
                </a:effectLst>
              </a:rPr>
              <a:t>İŞÇİ ÜCRETLERİ</a:t>
            </a:r>
          </a:p>
        </p:txBody>
      </p:sp>
    </p:spTree>
    <p:extLst>
      <p:ext uri="{BB962C8B-B14F-4D97-AF65-F5344CB8AC3E}">
        <p14:creationId xmlns:p14="http://schemas.microsoft.com/office/powerpoint/2010/main" val="32446159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10243" name="Rectangle 11"/>
          <p:cNvSpPr txBox="1">
            <a:spLocks noGrp="1" noChangeArrowheads="1"/>
          </p:cNvSpPr>
          <p:nvPr/>
        </p:nvSpPr>
        <p:spPr bwMode="auto">
          <a:xfrm>
            <a:off x="6705600" y="6248400"/>
            <a:ext cx="1905000" cy="457200"/>
          </a:xfrm>
          <a:prstGeom prst="rect">
            <a:avLst/>
          </a:prstGeom>
          <a:noFill/>
          <a:ln>
            <a:miter lim="800000"/>
            <a:headEnd/>
            <a:tailEnd/>
          </a:ln>
        </p:spPr>
        <p:txBody>
          <a:bodyPr/>
          <a:lstStyle/>
          <a:p>
            <a:pPr algn="r" eaLnBrk="0" fontAlgn="base">
              <a:spcBef>
                <a:spcPct val="0"/>
              </a:spcBef>
              <a:spcAft>
                <a:spcPct val="0"/>
              </a:spcAft>
              <a:defRPr/>
            </a:pPr>
            <a:fld id="{D8E5B958-CC28-4144-B9EA-AD34203107E8}" type="slidenum">
              <a:rPr lang="en-US" sz="1000">
                <a:solidFill>
                  <a:srgbClr val="000000"/>
                </a:solidFill>
                <a:effectLst>
                  <a:outerShdw blurRad="38100" dist="38100" dir="2700000" algn="tl">
                    <a:srgbClr val="000000"/>
                  </a:outerShdw>
                </a:effectLst>
                <a:latin typeface="Times New Roman" pitchFamily="18" charset="0"/>
                <a:sym typeface="Wingdings" pitchFamily="2" charset="2"/>
              </a:rPr>
              <a:pPr algn="r" eaLnBrk="0" fontAlgn="base">
                <a:spcBef>
                  <a:spcPct val="0"/>
                </a:spcBef>
                <a:spcAft>
                  <a:spcPct val="0"/>
                </a:spcAft>
                <a:defRPr/>
              </a:pPr>
              <a:t>34</a:t>
            </a:fld>
            <a:endParaRPr lang="en-US" dirty="0">
              <a:solidFill>
                <a:srgbClr val="000000"/>
              </a:solidFill>
              <a:latin typeface="Tahoma" pitchFamily="34" charset="0"/>
              <a:sym typeface="Wingdings" pitchFamily="2" charset="2"/>
            </a:endParaRPr>
          </a:p>
        </p:txBody>
      </p:sp>
      <p:sp>
        <p:nvSpPr>
          <p:cNvPr id="31748" name="1 Başlık"/>
          <p:cNvSpPr>
            <a:spLocks/>
          </p:cNvSpPr>
          <p:nvPr/>
        </p:nvSpPr>
        <p:spPr bwMode="white">
          <a:xfrm>
            <a:off x="1514475" y="590552"/>
            <a:ext cx="5943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tr-TR" sz="3000" b="1" dirty="0" smtClean="0">
                <a:solidFill>
                  <a:srgbClr val="FFFFFF"/>
                </a:solidFill>
              </a:rPr>
              <a:t>Yurtiçi Geçici Görev Yolluğu</a:t>
            </a:r>
          </a:p>
        </p:txBody>
      </p:sp>
      <p:sp>
        <p:nvSpPr>
          <p:cNvPr id="2" name="Dikdörtgen 1"/>
          <p:cNvSpPr/>
          <p:nvPr/>
        </p:nvSpPr>
        <p:spPr>
          <a:xfrm>
            <a:off x="179388" y="1398590"/>
            <a:ext cx="8856662" cy="5078313"/>
          </a:xfrm>
          <a:prstGeom prst="rect">
            <a:avLst/>
          </a:prstGeom>
        </p:spPr>
        <p:txBody>
          <a:bodyPr>
            <a:spAutoFit/>
          </a:bodyPr>
          <a:lstStyle/>
          <a:p>
            <a:pPr fontAlgn="base">
              <a:spcBef>
                <a:spcPct val="0"/>
              </a:spcBef>
              <a:spcAft>
                <a:spcPct val="0"/>
              </a:spcAft>
              <a:defRPr/>
            </a:pPr>
            <a:r>
              <a:rPr lang="tr-TR" b="1" dirty="0">
                <a:solidFill>
                  <a:srgbClr val="FF0000"/>
                </a:solidFill>
                <a:latin typeface="Times New Roman" pitchFamily="18" charset="0"/>
                <a:cs typeface="Times New Roman" pitchFamily="18" charset="0"/>
              </a:rPr>
              <a:t>a-Genel Olarak :</a:t>
            </a:r>
          </a:p>
          <a:p>
            <a:pPr fontAlgn="base">
              <a:spcBef>
                <a:spcPct val="0"/>
              </a:spcBef>
              <a:spcAft>
                <a:spcPct val="0"/>
              </a:spcAft>
              <a:defRPr/>
            </a:pPr>
            <a:r>
              <a:rPr lang="tr-TR" dirty="0">
                <a:solidFill>
                  <a:srgbClr val="000000"/>
                </a:solidFill>
                <a:latin typeface="Times New Roman" pitchFamily="18" charset="0"/>
                <a:cs typeface="Times New Roman" pitchFamily="18" charset="0"/>
              </a:rPr>
              <a:t>1-Harcama Talimatı / Görevlendirme Yazısı</a:t>
            </a:r>
          </a:p>
          <a:p>
            <a:pPr fontAlgn="base">
              <a:spcBef>
                <a:spcPct val="0"/>
              </a:spcBef>
              <a:spcAft>
                <a:spcPct val="0"/>
              </a:spcAft>
              <a:defRPr/>
            </a:pPr>
            <a:r>
              <a:rPr lang="tr-TR" dirty="0">
                <a:solidFill>
                  <a:srgbClr val="000000"/>
                </a:solidFill>
                <a:latin typeface="Times New Roman" pitchFamily="18" charset="0"/>
                <a:cs typeface="Times New Roman" pitchFamily="18" charset="0"/>
              </a:rPr>
              <a:t>2-Yurtiçi </a:t>
            </a:r>
            <a:r>
              <a:rPr lang="tr-TR" dirty="0" smtClean="0">
                <a:solidFill>
                  <a:srgbClr val="000000"/>
                </a:solidFill>
                <a:latin typeface="Times New Roman" pitchFamily="18" charset="0"/>
                <a:cs typeface="Times New Roman" pitchFamily="18" charset="0"/>
              </a:rPr>
              <a:t>Geçici </a:t>
            </a:r>
            <a:r>
              <a:rPr lang="tr-TR" dirty="0">
                <a:solidFill>
                  <a:srgbClr val="000000"/>
                </a:solidFill>
                <a:latin typeface="Times New Roman" pitchFamily="18" charset="0"/>
                <a:cs typeface="Times New Roman" pitchFamily="18" charset="0"/>
              </a:rPr>
              <a:t>Görev Yolluğu Beyannamesi</a:t>
            </a:r>
          </a:p>
          <a:p>
            <a:pPr fontAlgn="base">
              <a:spcBef>
                <a:spcPct val="0"/>
              </a:spcBef>
              <a:spcAft>
                <a:spcPct val="0"/>
              </a:spcAft>
              <a:defRPr/>
            </a:pPr>
            <a:r>
              <a:rPr lang="tr-TR" b="1" dirty="0">
                <a:solidFill>
                  <a:srgbClr val="FF0000"/>
                </a:solidFill>
                <a:latin typeface="Times New Roman" pitchFamily="18" charset="0"/>
                <a:cs typeface="Times New Roman" pitchFamily="18" charset="0"/>
              </a:rPr>
              <a:t>b-Varsa ;</a:t>
            </a:r>
          </a:p>
          <a:p>
            <a:pPr fontAlgn="base">
              <a:spcBef>
                <a:spcPct val="0"/>
              </a:spcBef>
              <a:spcAft>
                <a:spcPct val="0"/>
              </a:spcAft>
              <a:defRPr/>
            </a:pPr>
            <a:r>
              <a:rPr lang="tr-TR" dirty="0">
                <a:solidFill>
                  <a:srgbClr val="000000"/>
                </a:solidFill>
                <a:latin typeface="Times New Roman" pitchFamily="18" charset="0"/>
                <a:cs typeface="Times New Roman" pitchFamily="18" charset="0"/>
              </a:rPr>
              <a:t>3-Konaklama Faturası</a:t>
            </a:r>
          </a:p>
          <a:p>
            <a:pPr fontAlgn="base">
              <a:spcBef>
                <a:spcPct val="0"/>
              </a:spcBef>
              <a:spcAft>
                <a:spcPct val="0"/>
              </a:spcAft>
              <a:defRPr/>
            </a:pPr>
            <a:r>
              <a:rPr lang="tr-TR" dirty="0">
                <a:solidFill>
                  <a:srgbClr val="000000"/>
                </a:solidFill>
                <a:latin typeface="Times New Roman" pitchFamily="18" charset="0"/>
                <a:cs typeface="Times New Roman" pitchFamily="18" charset="0"/>
              </a:rPr>
              <a:t>4- Belirlenen Limitleri Aşan Taksi Ücreti için Fatura</a:t>
            </a:r>
          </a:p>
          <a:p>
            <a:r>
              <a:rPr lang="tr-TR" dirty="0">
                <a:latin typeface="Times New Roman" pitchFamily="18" charset="0"/>
                <a:cs typeface="Times New Roman" pitchFamily="18" charset="0"/>
              </a:rPr>
              <a:t>5-Uçak Bileti (elektronik bilet olabilir) ve Uçak biletinin faturası</a:t>
            </a:r>
          </a:p>
          <a:p>
            <a:pPr fontAlgn="base">
              <a:spcBef>
                <a:spcPct val="0"/>
              </a:spcBef>
              <a:spcAft>
                <a:spcPct val="0"/>
              </a:spcAft>
              <a:defRPr/>
            </a:pPr>
            <a:r>
              <a:rPr lang="tr-TR" b="1" dirty="0" smtClean="0">
                <a:solidFill>
                  <a:srgbClr val="FF0000"/>
                </a:solidFill>
                <a:latin typeface="Times New Roman" pitchFamily="18" charset="0"/>
                <a:cs typeface="Times New Roman" pitchFamily="18" charset="0"/>
              </a:rPr>
              <a:t>c-Ders </a:t>
            </a:r>
            <a:r>
              <a:rPr lang="tr-TR" b="1" dirty="0">
                <a:solidFill>
                  <a:srgbClr val="FF0000"/>
                </a:solidFill>
                <a:latin typeface="Times New Roman" pitchFamily="18" charset="0"/>
                <a:cs typeface="Times New Roman" pitchFamily="18" charset="0"/>
              </a:rPr>
              <a:t>vermek için Görevlendirilen Öğretim Elemanları Yollukları için Ayrıca </a:t>
            </a:r>
            <a:r>
              <a:rPr lang="tr-TR" b="1" dirty="0">
                <a:solidFill>
                  <a:srgbClr val="000000"/>
                </a:solidFill>
                <a:latin typeface="Times New Roman" pitchFamily="18" charset="0"/>
                <a:cs typeface="Times New Roman" pitchFamily="18" charset="0"/>
              </a:rPr>
              <a:t>;</a:t>
            </a:r>
          </a:p>
          <a:p>
            <a:pPr fontAlgn="base">
              <a:spcBef>
                <a:spcPct val="0"/>
              </a:spcBef>
              <a:spcAft>
                <a:spcPct val="0"/>
              </a:spcAft>
              <a:defRPr/>
            </a:pPr>
            <a:r>
              <a:rPr lang="tr-TR" dirty="0">
                <a:solidFill>
                  <a:srgbClr val="000000"/>
                </a:solidFill>
                <a:latin typeface="Times New Roman" pitchFamily="18" charset="0"/>
                <a:cs typeface="Times New Roman" pitchFamily="18" charset="0"/>
              </a:rPr>
              <a:t>6-Yönetim Kurulu Kararı</a:t>
            </a:r>
          </a:p>
          <a:p>
            <a:pPr fontAlgn="base">
              <a:spcBef>
                <a:spcPct val="0"/>
              </a:spcBef>
              <a:spcAft>
                <a:spcPct val="0"/>
              </a:spcAft>
              <a:defRPr/>
            </a:pPr>
            <a:r>
              <a:rPr lang="tr-TR" dirty="0">
                <a:solidFill>
                  <a:srgbClr val="000000"/>
                </a:solidFill>
                <a:latin typeface="Times New Roman" pitchFamily="18" charset="0"/>
                <a:cs typeface="Times New Roman" pitchFamily="18" charset="0"/>
              </a:rPr>
              <a:t>7-Günlük,Haftalık veya Aylık Ders Programı Takvimi</a:t>
            </a:r>
          </a:p>
          <a:p>
            <a:pPr fontAlgn="base">
              <a:spcBef>
                <a:spcPct val="0"/>
              </a:spcBef>
              <a:spcAft>
                <a:spcPct val="0"/>
              </a:spcAft>
              <a:defRPr/>
            </a:pPr>
            <a:r>
              <a:rPr lang="tr-TR" b="1" dirty="0">
                <a:solidFill>
                  <a:srgbClr val="FF0000"/>
                </a:solidFill>
                <a:latin typeface="Times New Roman" pitchFamily="18" charset="0"/>
                <a:cs typeface="Times New Roman" pitchFamily="18" charset="0"/>
              </a:rPr>
              <a:t>d-Konferans-Seminer, Toplantı vb. Katılımlar İçin  ;</a:t>
            </a:r>
          </a:p>
          <a:p>
            <a:pPr fontAlgn="base">
              <a:spcBef>
                <a:spcPct val="0"/>
              </a:spcBef>
              <a:spcAft>
                <a:spcPct val="0"/>
              </a:spcAft>
              <a:defRPr/>
            </a:pPr>
            <a:r>
              <a:rPr lang="tr-TR" dirty="0">
                <a:solidFill>
                  <a:srgbClr val="000000"/>
                </a:solidFill>
                <a:latin typeface="Times New Roman" pitchFamily="18" charset="0"/>
                <a:cs typeface="Times New Roman" pitchFamily="18" charset="0"/>
              </a:rPr>
              <a:t>8-Katılım Belgesi</a:t>
            </a:r>
          </a:p>
          <a:p>
            <a:pPr fontAlgn="base">
              <a:spcBef>
                <a:spcPct val="0"/>
              </a:spcBef>
              <a:spcAft>
                <a:spcPct val="0"/>
              </a:spcAft>
              <a:defRPr/>
            </a:pPr>
            <a:r>
              <a:rPr lang="tr-TR" dirty="0">
                <a:solidFill>
                  <a:srgbClr val="000000"/>
                </a:solidFill>
                <a:latin typeface="Times New Roman" pitchFamily="18" charset="0"/>
                <a:cs typeface="Times New Roman" pitchFamily="18" charset="0"/>
              </a:rPr>
              <a:t>9-Katılım Bedeli Ödenmişse Fatura veya </a:t>
            </a:r>
            <a:r>
              <a:rPr lang="tr-TR" dirty="0" smtClean="0">
                <a:solidFill>
                  <a:srgbClr val="000000"/>
                </a:solidFill>
                <a:latin typeface="Times New Roman" pitchFamily="18" charset="0"/>
                <a:cs typeface="Times New Roman" pitchFamily="18" charset="0"/>
              </a:rPr>
              <a:t>Makbuz</a:t>
            </a:r>
          </a:p>
          <a:p>
            <a:pPr fontAlgn="base">
              <a:spcBef>
                <a:spcPct val="0"/>
              </a:spcBef>
              <a:spcAft>
                <a:spcPct val="0"/>
              </a:spcAft>
              <a:defRPr/>
            </a:pPr>
            <a:r>
              <a:rPr lang="tr-TR" dirty="0" smtClean="0">
                <a:solidFill>
                  <a:srgbClr val="000000"/>
                </a:solidFill>
                <a:latin typeface="Times New Roman" pitchFamily="18" charset="0"/>
                <a:cs typeface="Times New Roman" pitchFamily="18" charset="0"/>
              </a:rPr>
              <a:t>10-Görevlendirme Yazısı</a:t>
            </a:r>
            <a:endParaRPr lang="tr-TR" dirty="0">
              <a:solidFill>
                <a:srgbClr val="000000"/>
              </a:solidFill>
              <a:latin typeface="Times New Roman" pitchFamily="18" charset="0"/>
              <a:cs typeface="Times New Roman" pitchFamily="18" charset="0"/>
            </a:endParaRPr>
          </a:p>
          <a:p>
            <a:pPr fontAlgn="base">
              <a:spcBef>
                <a:spcPct val="0"/>
              </a:spcBef>
              <a:spcAft>
                <a:spcPct val="0"/>
              </a:spcAft>
              <a:defRPr/>
            </a:pPr>
            <a:r>
              <a:rPr lang="tr-TR" b="1" dirty="0">
                <a:solidFill>
                  <a:srgbClr val="FF0000"/>
                </a:solidFill>
                <a:latin typeface="Times New Roman" pitchFamily="18" charset="0"/>
                <a:cs typeface="Times New Roman" pitchFamily="18" charset="0"/>
              </a:rPr>
              <a:t>e-Kurs, Yarışma , Gösteri vb. Toplu </a:t>
            </a:r>
            <a:r>
              <a:rPr lang="tr-TR" b="1" dirty="0" smtClean="0">
                <a:solidFill>
                  <a:srgbClr val="FF0000"/>
                </a:solidFill>
                <a:latin typeface="Times New Roman" pitchFamily="18" charset="0"/>
                <a:cs typeface="Times New Roman" pitchFamily="18" charset="0"/>
              </a:rPr>
              <a:t>Seyahatlerde </a:t>
            </a:r>
            <a:r>
              <a:rPr lang="tr-TR" b="1" dirty="0">
                <a:solidFill>
                  <a:srgbClr val="FF0000"/>
                </a:solidFill>
                <a:latin typeface="Times New Roman" pitchFamily="18" charset="0"/>
                <a:cs typeface="Times New Roman" pitchFamily="18" charset="0"/>
              </a:rPr>
              <a:t>ise ;</a:t>
            </a:r>
          </a:p>
          <a:p>
            <a:pPr fontAlgn="base">
              <a:spcBef>
                <a:spcPct val="0"/>
              </a:spcBef>
              <a:spcAft>
                <a:spcPct val="0"/>
              </a:spcAft>
              <a:defRPr/>
            </a:pPr>
            <a:r>
              <a:rPr lang="tr-TR" dirty="0">
                <a:solidFill>
                  <a:srgbClr val="000000"/>
                </a:solidFill>
                <a:latin typeface="Times New Roman" pitchFamily="18" charset="0"/>
                <a:cs typeface="Times New Roman" pitchFamily="18" charset="0"/>
              </a:rPr>
              <a:t>Toplu Seyahatler Yolluk Bildirimi</a:t>
            </a:r>
          </a:p>
          <a:p>
            <a:pPr fontAlgn="base">
              <a:spcBef>
                <a:spcPct val="0"/>
              </a:spcBef>
              <a:spcAft>
                <a:spcPct val="0"/>
              </a:spcAft>
              <a:defRPr/>
            </a:pPr>
            <a:r>
              <a:rPr lang="tr-TR" b="1" dirty="0" smtClean="0">
                <a:solidFill>
                  <a:srgbClr val="FF0000"/>
                </a:solidFill>
                <a:latin typeface="Times New Roman" pitchFamily="18" charset="0"/>
                <a:cs typeface="Times New Roman" pitchFamily="18" charset="0"/>
              </a:rPr>
              <a:t>Geçici </a:t>
            </a:r>
            <a:r>
              <a:rPr lang="tr-TR" b="1" dirty="0">
                <a:solidFill>
                  <a:srgbClr val="FF0000"/>
                </a:solidFill>
                <a:latin typeface="Times New Roman" pitchFamily="18" charset="0"/>
                <a:cs typeface="Times New Roman" pitchFamily="18" charset="0"/>
              </a:rPr>
              <a:t>görev yolluğu avans olarak verilecekse ;</a:t>
            </a:r>
          </a:p>
          <a:p>
            <a:pPr fontAlgn="base">
              <a:spcBef>
                <a:spcPct val="0"/>
              </a:spcBef>
              <a:spcAft>
                <a:spcPct val="0"/>
              </a:spcAft>
              <a:defRPr/>
            </a:pPr>
            <a:r>
              <a:rPr lang="tr-TR" b="1" dirty="0">
                <a:solidFill>
                  <a:srgbClr val="333399"/>
                </a:solidFill>
                <a:latin typeface="Times New Roman" pitchFamily="18" charset="0"/>
                <a:cs typeface="Times New Roman" pitchFamily="18" charset="0"/>
              </a:rPr>
              <a:t>Muhasebe İşlem Fişinin </a:t>
            </a:r>
            <a:r>
              <a:rPr lang="tr-TR" dirty="0">
                <a:solidFill>
                  <a:srgbClr val="000000"/>
                </a:solidFill>
                <a:latin typeface="Times New Roman" pitchFamily="18" charset="0"/>
                <a:cs typeface="Times New Roman" pitchFamily="18" charset="0"/>
              </a:rPr>
              <a:t>eklenecek </a:t>
            </a:r>
            <a:r>
              <a:rPr lang="tr-TR" b="1" dirty="0">
                <a:solidFill>
                  <a:srgbClr val="333399"/>
                </a:solidFill>
                <a:latin typeface="Times New Roman" pitchFamily="18" charset="0"/>
                <a:cs typeface="Times New Roman" pitchFamily="18" charset="0"/>
              </a:rPr>
              <a:t>Harcama Talimatı </a:t>
            </a:r>
            <a:r>
              <a:rPr lang="tr-TR" dirty="0">
                <a:solidFill>
                  <a:srgbClr val="000000"/>
                </a:solidFill>
                <a:latin typeface="Times New Roman" pitchFamily="18" charset="0"/>
                <a:cs typeface="Times New Roman" pitchFamily="18" charset="0"/>
              </a:rPr>
              <a:t>yeterlidir.</a:t>
            </a:r>
          </a:p>
        </p:txBody>
      </p:sp>
      <p:sp>
        <p:nvSpPr>
          <p:cNvPr id="6" name="1 Başlık"/>
          <p:cNvSpPr txBox="1">
            <a:spLocks/>
          </p:cNvSpPr>
          <p:nvPr/>
        </p:nvSpPr>
        <p:spPr bwMode="white">
          <a:xfrm>
            <a:off x="179512" y="548682"/>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e</a:t>
            </a:r>
            <a:r>
              <a:rPr lang="tr-TR" sz="4800" dirty="0" smtClean="0"/>
              <a:t>/1</a:t>
            </a:r>
          </a:p>
        </p:txBody>
      </p:sp>
    </p:spTree>
    <p:custDataLst>
      <p:tags r:id="rId1"/>
    </p:custDataLst>
    <p:extLst>
      <p:ext uri="{BB962C8B-B14F-4D97-AF65-F5344CB8AC3E}">
        <p14:creationId xmlns:p14="http://schemas.microsoft.com/office/powerpoint/2010/main" val="3048314758"/>
      </p:ext>
    </p:extLst>
  </p:cSld>
  <p:clrMapOvr>
    <a:masterClrMapping/>
  </p:clrMapOvr>
  <p:transition spd="slow" advTm="4579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37890" name="1 Başlık"/>
          <p:cNvSpPr>
            <a:spLocks noGrp="1"/>
          </p:cNvSpPr>
          <p:nvPr>
            <p:ph type="title"/>
          </p:nvPr>
        </p:nvSpPr>
        <p:spPr>
          <a:xfrm>
            <a:off x="1614488" y="590552"/>
            <a:ext cx="5943600" cy="563563"/>
          </a:xfrm>
        </p:spPr>
        <p:txBody>
          <a:bodyPr/>
          <a:lstStyle/>
          <a:p>
            <a:r>
              <a:rPr lang="tr-TR" dirty="0" smtClean="0"/>
              <a:t> </a:t>
            </a:r>
            <a:r>
              <a:rPr lang="tr-TR" sz="2800" dirty="0" smtClean="0"/>
              <a:t>Yurtiçi Sürekli Görev Yolluğu</a:t>
            </a:r>
          </a:p>
        </p:txBody>
      </p:sp>
      <p:sp>
        <p:nvSpPr>
          <p:cNvPr id="37891" name="2 İçerik Yer Tutucusu"/>
          <p:cNvSpPr>
            <a:spLocks noGrp="1"/>
          </p:cNvSpPr>
          <p:nvPr>
            <p:ph idx="1"/>
          </p:nvPr>
        </p:nvSpPr>
        <p:spPr>
          <a:xfrm>
            <a:off x="250825" y="1638300"/>
            <a:ext cx="8642350" cy="4510088"/>
          </a:xfrm>
        </p:spPr>
        <p:txBody>
          <a:bodyPr/>
          <a:lstStyle/>
          <a:p>
            <a:pPr algn="just" eaLnBrk="1" hangingPunct="1">
              <a:buFont typeface="Wingdings" pitchFamily="2" charset="2"/>
              <a:buNone/>
              <a:defRPr/>
            </a:pPr>
            <a:r>
              <a:rPr lang="tr-TR" sz="1800" b="1" dirty="0" smtClean="0">
                <a:solidFill>
                  <a:srgbClr val="FF0000"/>
                </a:solidFill>
                <a:latin typeface="Times New Roman" pitchFamily="18" charset="0"/>
                <a:cs typeface="Times New Roman" pitchFamily="18" charset="0"/>
              </a:rPr>
              <a:t>a-Genel Olarak :</a:t>
            </a:r>
          </a:p>
          <a:p>
            <a:pPr algn="just" eaLnBrk="1" hangingPunct="1">
              <a:buFont typeface="Wingdings" pitchFamily="2" charset="2"/>
              <a:buNone/>
              <a:defRPr/>
            </a:pPr>
            <a:r>
              <a:rPr lang="tr-TR" sz="1800" dirty="0" smtClean="0">
                <a:latin typeface="Times New Roman" pitchFamily="18" charset="0"/>
                <a:cs typeface="Times New Roman" pitchFamily="18" charset="0"/>
              </a:rPr>
              <a:t>1-Harcama Talimatı /Atama Onayı</a:t>
            </a:r>
          </a:p>
          <a:p>
            <a:pPr algn="just" eaLnBrk="1" hangingPunct="1">
              <a:buFont typeface="Wingdings" pitchFamily="2" charset="2"/>
              <a:buNone/>
              <a:defRPr/>
            </a:pPr>
            <a:r>
              <a:rPr lang="tr-TR" sz="1800" dirty="0" smtClean="0">
                <a:latin typeface="Times New Roman" pitchFamily="18" charset="0"/>
                <a:cs typeface="Times New Roman" pitchFamily="18" charset="0"/>
              </a:rPr>
              <a:t>2-Yurtiçi Sürekli Görev Yolluğu Beyannamesi</a:t>
            </a:r>
          </a:p>
          <a:p>
            <a:pPr algn="just" eaLnBrk="1" hangingPunct="1">
              <a:buFont typeface="Wingdings" pitchFamily="2" charset="2"/>
              <a:buNone/>
              <a:defRPr/>
            </a:pPr>
            <a:r>
              <a:rPr lang="tr-TR" sz="1800" dirty="0" smtClean="0">
                <a:latin typeface="Times New Roman" pitchFamily="18" charset="0"/>
                <a:cs typeface="Times New Roman" pitchFamily="18" charset="0"/>
              </a:rPr>
              <a:t>3- Onaylı  Karayolu Mesafe Cetveli </a:t>
            </a:r>
          </a:p>
          <a:p>
            <a:pPr algn="just" eaLnBrk="1" hangingPunct="1">
              <a:buFont typeface="Wingdings" pitchFamily="2" charset="2"/>
              <a:buNone/>
              <a:defRPr/>
            </a:pPr>
            <a:r>
              <a:rPr lang="tr-TR" sz="1800" dirty="0" smtClean="0">
                <a:latin typeface="Times New Roman" pitchFamily="18" charset="0"/>
                <a:cs typeface="Times New Roman" pitchFamily="18" charset="0"/>
              </a:rPr>
              <a:t>4-Kişisel Dilekçe</a:t>
            </a:r>
          </a:p>
          <a:p>
            <a:pPr algn="just" eaLnBrk="1" hangingPunct="1">
              <a:buFont typeface="Wingdings" pitchFamily="2" charset="2"/>
              <a:buNone/>
              <a:defRPr/>
            </a:pPr>
            <a:r>
              <a:rPr lang="tr-TR" sz="1800" b="1" dirty="0" smtClean="0">
                <a:solidFill>
                  <a:srgbClr val="FF0000"/>
                </a:solidFill>
                <a:latin typeface="Times New Roman" pitchFamily="18" charset="0"/>
                <a:cs typeface="Times New Roman" pitchFamily="18" charset="0"/>
              </a:rPr>
              <a:t>b-Başkanlığımızca Ayrıca ;</a:t>
            </a:r>
          </a:p>
          <a:p>
            <a:pPr algn="just" eaLnBrk="1" hangingPunct="1">
              <a:buFont typeface="Wingdings" pitchFamily="2" charset="2"/>
              <a:buNone/>
              <a:defRPr/>
            </a:pPr>
            <a:r>
              <a:rPr lang="tr-TR" sz="1800" dirty="0" smtClean="0">
                <a:latin typeface="Times New Roman" pitchFamily="18" charset="0"/>
                <a:cs typeface="Times New Roman" pitchFamily="18" charset="0"/>
              </a:rPr>
              <a:t>5-Personel Nakil Bildirimi </a:t>
            </a:r>
          </a:p>
          <a:p>
            <a:pPr algn="just" eaLnBrk="1" hangingPunct="1">
              <a:buFont typeface="Wingdings" pitchFamily="2" charset="2"/>
              <a:buNone/>
              <a:defRPr/>
            </a:pPr>
            <a:r>
              <a:rPr lang="tr-TR" sz="1800" dirty="0" smtClean="0">
                <a:latin typeface="Times New Roman" pitchFamily="18" charset="0"/>
                <a:cs typeface="Times New Roman" pitchFamily="18" charset="0"/>
              </a:rPr>
              <a:t>6-SGK İşe Giriş Bildirgesi</a:t>
            </a:r>
          </a:p>
          <a:p>
            <a:pPr algn="just" eaLnBrk="1" hangingPunct="1">
              <a:buFont typeface="Wingdings" pitchFamily="2" charset="2"/>
              <a:buNone/>
              <a:defRPr/>
            </a:pPr>
            <a:r>
              <a:rPr lang="tr-TR" sz="1800" dirty="0" smtClean="0">
                <a:latin typeface="Times New Roman" pitchFamily="18" charset="0"/>
                <a:cs typeface="Times New Roman" pitchFamily="18" charset="0"/>
              </a:rPr>
              <a:t>7-Göreve Başlama Yazısı </a:t>
            </a:r>
          </a:p>
          <a:p>
            <a:pPr algn="just" eaLnBrk="1" hangingPunct="1">
              <a:buFont typeface="Wingdings" pitchFamily="2" charset="2"/>
              <a:buNone/>
              <a:defRPr/>
            </a:pPr>
            <a:r>
              <a:rPr lang="tr-TR" sz="1800" dirty="0" smtClean="0">
                <a:latin typeface="Times New Roman" pitchFamily="18" charset="0"/>
                <a:cs typeface="Times New Roman" pitchFamily="18" charset="0"/>
              </a:rPr>
              <a:t>8-Naklen Atama Yazısı</a:t>
            </a:r>
          </a:p>
          <a:p>
            <a:pPr marL="0" indent="0">
              <a:spcBef>
                <a:spcPct val="0"/>
              </a:spcBef>
              <a:buNone/>
              <a:defRPr/>
            </a:pPr>
            <a:endParaRPr lang="tr-TR" sz="1800" dirty="0" smtClean="0">
              <a:solidFill>
                <a:srgbClr val="FF0000"/>
              </a:solidFill>
              <a:latin typeface="Times New Roman" pitchFamily="18" charset="0"/>
              <a:cs typeface="Times New Roman" pitchFamily="18" charset="0"/>
            </a:endParaRPr>
          </a:p>
          <a:p>
            <a:pPr marL="0" indent="0">
              <a:spcBef>
                <a:spcPct val="0"/>
              </a:spcBef>
              <a:buNone/>
              <a:defRPr/>
            </a:pPr>
            <a:r>
              <a:rPr lang="tr-TR" sz="1800" b="1" dirty="0" smtClean="0">
                <a:solidFill>
                  <a:srgbClr val="FF0000"/>
                </a:solidFill>
                <a:latin typeface="Times New Roman" pitchFamily="18" charset="0"/>
                <a:cs typeface="Times New Roman" pitchFamily="18" charset="0"/>
              </a:rPr>
              <a:t>Geçici </a:t>
            </a:r>
            <a:r>
              <a:rPr lang="tr-TR" sz="1800" b="1" dirty="0">
                <a:solidFill>
                  <a:srgbClr val="FF0000"/>
                </a:solidFill>
                <a:latin typeface="Times New Roman" pitchFamily="18" charset="0"/>
                <a:cs typeface="Times New Roman" pitchFamily="18" charset="0"/>
              </a:rPr>
              <a:t>görev yolluğu avans olarak verilecekse ;</a:t>
            </a:r>
          </a:p>
          <a:p>
            <a:pPr marL="0" indent="0">
              <a:spcBef>
                <a:spcPct val="0"/>
              </a:spcBef>
              <a:buNone/>
              <a:defRPr/>
            </a:pPr>
            <a:r>
              <a:rPr lang="tr-TR" sz="1800" dirty="0">
                <a:solidFill>
                  <a:srgbClr val="333399"/>
                </a:solidFill>
                <a:latin typeface="Times New Roman" pitchFamily="18" charset="0"/>
                <a:cs typeface="Times New Roman" pitchFamily="18" charset="0"/>
              </a:rPr>
              <a:t>Muhasebe İşlem Fişinin </a:t>
            </a:r>
            <a:r>
              <a:rPr lang="tr-TR" sz="1800" dirty="0">
                <a:solidFill>
                  <a:srgbClr val="000000"/>
                </a:solidFill>
                <a:latin typeface="Times New Roman" pitchFamily="18" charset="0"/>
                <a:cs typeface="Times New Roman" pitchFamily="18" charset="0"/>
              </a:rPr>
              <a:t>eklenecek </a:t>
            </a:r>
            <a:r>
              <a:rPr lang="tr-TR" sz="1800" dirty="0">
                <a:solidFill>
                  <a:srgbClr val="333399"/>
                </a:solidFill>
                <a:latin typeface="Times New Roman" pitchFamily="18" charset="0"/>
                <a:cs typeface="Times New Roman" pitchFamily="18" charset="0"/>
              </a:rPr>
              <a:t>Harcama Talimatı </a:t>
            </a:r>
            <a:r>
              <a:rPr lang="tr-TR" sz="1800" dirty="0">
                <a:solidFill>
                  <a:srgbClr val="000000"/>
                </a:solidFill>
                <a:latin typeface="Times New Roman" pitchFamily="18" charset="0"/>
                <a:cs typeface="Times New Roman" pitchFamily="18" charset="0"/>
              </a:rPr>
              <a:t>yeterlidir.</a:t>
            </a:r>
          </a:p>
        </p:txBody>
      </p:sp>
      <p:sp>
        <p:nvSpPr>
          <p:cNvPr id="5" name="1 Başlık"/>
          <p:cNvSpPr txBox="1">
            <a:spLocks/>
          </p:cNvSpPr>
          <p:nvPr/>
        </p:nvSpPr>
        <p:spPr bwMode="white">
          <a:xfrm>
            <a:off x="179512" y="548682"/>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e</a:t>
            </a:r>
            <a:r>
              <a:rPr lang="tr-TR" sz="4800" dirty="0" smtClean="0"/>
              <a:t>/2</a:t>
            </a:r>
          </a:p>
        </p:txBody>
      </p:sp>
    </p:spTree>
    <p:extLst>
      <p:ext uri="{BB962C8B-B14F-4D97-AF65-F5344CB8AC3E}">
        <p14:creationId xmlns:p14="http://schemas.microsoft.com/office/powerpoint/2010/main" val="3171189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linds(horizontal)">
                                      <p:cBhvr>
                                        <p:cTn id="7" dur="500"/>
                                        <p:tgtEl>
                                          <p:spTgt spid="37890"/>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7891"/>
                                        </p:tgtEl>
                                        <p:attrNameLst>
                                          <p:attrName>style.visibility</p:attrName>
                                        </p:attrNameLst>
                                      </p:cBhvr>
                                      <p:to>
                                        <p:strVal val="visible"/>
                                      </p:to>
                                    </p:set>
                                    <p:animEffect transition="in" filter="blinds(horizontal)">
                                      <p:cBhvr>
                                        <p:cTn id="11" dur="500"/>
                                        <p:tgtEl>
                                          <p:spTgt spid="37891"/>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Başlık 1"/>
          <p:cNvSpPr>
            <a:spLocks noGrp="1"/>
          </p:cNvSpPr>
          <p:nvPr>
            <p:ph type="title"/>
          </p:nvPr>
        </p:nvSpPr>
        <p:spPr>
          <a:xfrm>
            <a:off x="1098301" y="620713"/>
            <a:ext cx="7650163" cy="563562"/>
          </a:xfrm>
        </p:spPr>
        <p:txBody>
          <a:bodyPr/>
          <a:lstStyle/>
          <a:p>
            <a:r>
              <a:rPr lang="tr-TR" sz="2300" dirty="0" smtClean="0"/>
              <a:t>YURTDIŞI GEÇİCİ VE SÜREKLİ GÖREV YOLLUĞU</a:t>
            </a:r>
          </a:p>
        </p:txBody>
      </p:sp>
      <p:sp>
        <p:nvSpPr>
          <p:cNvPr id="33795" name="İçerik Yer Tutucusu 2"/>
          <p:cNvSpPr>
            <a:spLocks noGrp="1"/>
          </p:cNvSpPr>
          <p:nvPr>
            <p:ph idx="1"/>
          </p:nvPr>
        </p:nvSpPr>
        <p:spPr>
          <a:xfrm>
            <a:off x="179388" y="1556792"/>
            <a:ext cx="8507412" cy="2854325"/>
          </a:xfrm>
        </p:spPr>
        <p:txBody>
          <a:bodyPr/>
          <a:lstStyle/>
          <a:p>
            <a:pPr marL="0" indent="0">
              <a:buFont typeface="Wingdings" pitchFamily="2" charset="2"/>
              <a:buNone/>
            </a:pPr>
            <a:r>
              <a:rPr lang="tr-TR" sz="1600" b="1" dirty="0" smtClean="0">
                <a:solidFill>
                  <a:srgbClr val="FF0000"/>
                </a:solidFill>
                <a:latin typeface="Times New Roman" pitchFamily="18" charset="0"/>
                <a:cs typeface="Times New Roman" pitchFamily="18" charset="0"/>
              </a:rPr>
              <a:t>a-Genel Olarak :</a:t>
            </a:r>
          </a:p>
          <a:p>
            <a:pPr marL="0" indent="0">
              <a:buFont typeface="Wingdings" pitchFamily="2" charset="2"/>
              <a:buNone/>
            </a:pPr>
            <a:r>
              <a:rPr lang="tr-TR" sz="1600" dirty="0" smtClean="0">
                <a:latin typeface="Times New Roman" pitchFamily="18" charset="0"/>
                <a:cs typeface="Times New Roman" pitchFamily="18" charset="0"/>
              </a:rPr>
              <a:t>1-Harcama Talimatı /Görevlendirme Yazısı</a:t>
            </a:r>
          </a:p>
          <a:p>
            <a:pPr marL="0" indent="0">
              <a:buFont typeface="Wingdings" pitchFamily="2" charset="2"/>
              <a:buNone/>
            </a:pPr>
            <a:r>
              <a:rPr lang="tr-TR" sz="1600" dirty="0" smtClean="0">
                <a:latin typeface="Times New Roman" pitchFamily="18" charset="0"/>
                <a:cs typeface="Times New Roman" pitchFamily="18" charset="0"/>
              </a:rPr>
              <a:t>2-Yurtdışı Geçici veya Sürekli Görev Yolluğu Beyannamesi</a:t>
            </a:r>
          </a:p>
          <a:p>
            <a:pPr marL="0" indent="0">
              <a:buFont typeface="Wingdings" pitchFamily="2" charset="2"/>
              <a:buNone/>
            </a:pPr>
            <a:r>
              <a:rPr lang="tr-TR" sz="1600" b="1" dirty="0" smtClean="0">
                <a:solidFill>
                  <a:srgbClr val="FF0000"/>
                </a:solidFill>
                <a:latin typeface="Times New Roman" pitchFamily="18" charset="0"/>
                <a:cs typeface="Times New Roman" pitchFamily="18" charset="0"/>
              </a:rPr>
              <a:t>b-Varsa ;</a:t>
            </a:r>
          </a:p>
          <a:p>
            <a:pPr marL="0" indent="0">
              <a:buFont typeface="Wingdings" pitchFamily="2" charset="2"/>
              <a:buNone/>
            </a:pPr>
            <a:r>
              <a:rPr lang="tr-TR" sz="1600" dirty="0" smtClean="0">
                <a:latin typeface="Times New Roman" pitchFamily="18" charset="0"/>
                <a:cs typeface="Times New Roman" pitchFamily="18" charset="0"/>
              </a:rPr>
              <a:t>3-Konaklama Faturası (Onaylı Tercümesi Birlikte )</a:t>
            </a:r>
          </a:p>
          <a:p>
            <a:pPr marL="0" indent="0">
              <a:buFont typeface="Wingdings" pitchFamily="2" charset="2"/>
              <a:buNone/>
            </a:pPr>
            <a:r>
              <a:rPr lang="tr-TR" sz="1600" dirty="0" smtClean="0">
                <a:latin typeface="Times New Roman" pitchFamily="18" charset="0"/>
                <a:cs typeface="Times New Roman" pitchFamily="18" charset="0"/>
              </a:rPr>
              <a:t>4-Taksi Ücreti Faturası (Onaylı Tercümesi Birlikte)</a:t>
            </a:r>
          </a:p>
          <a:p>
            <a:pPr marL="0" indent="0">
              <a:buNone/>
            </a:pPr>
            <a:r>
              <a:rPr lang="tr-TR" sz="1600" dirty="0" smtClean="0">
                <a:latin typeface="Times New Roman" pitchFamily="18" charset="0"/>
                <a:cs typeface="Times New Roman" pitchFamily="18" charset="0"/>
              </a:rPr>
              <a:t>5-Uçak Bileti </a:t>
            </a:r>
            <a:r>
              <a:rPr lang="tr-TR" sz="1600" dirty="0">
                <a:latin typeface="Times New Roman" pitchFamily="18" charset="0"/>
                <a:cs typeface="Times New Roman" pitchFamily="18" charset="0"/>
              </a:rPr>
              <a:t>(elektronik bilet olabilir</a:t>
            </a:r>
            <a:r>
              <a:rPr lang="tr-TR" sz="1600" dirty="0" smtClean="0">
                <a:latin typeface="Times New Roman" pitchFamily="18" charset="0"/>
                <a:cs typeface="Times New Roman" pitchFamily="18" charset="0"/>
              </a:rPr>
              <a:t>) ve </a:t>
            </a:r>
            <a:r>
              <a:rPr lang="tr-TR" sz="1600" dirty="0">
                <a:latin typeface="Times New Roman" pitchFamily="18" charset="0"/>
                <a:cs typeface="Times New Roman" pitchFamily="18" charset="0"/>
              </a:rPr>
              <a:t>Uçak biletinin </a:t>
            </a:r>
            <a:r>
              <a:rPr lang="tr-TR" sz="1600" dirty="0" smtClean="0">
                <a:latin typeface="Times New Roman" pitchFamily="18" charset="0"/>
                <a:cs typeface="Times New Roman" pitchFamily="18" charset="0"/>
              </a:rPr>
              <a:t>faturası</a:t>
            </a:r>
          </a:p>
          <a:p>
            <a:pPr marL="0" indent="0">
              <a:spcBef>
                <a:spcPct val="0"/>
              </a:spcBef>
              <a:buNone/>
              <a:defRPr/>
            </a:pPr>
            <a:r>
              <a:rPr lang="tr-TR" sz="1800" b="1" dirty="0">
                <a:solidFill>
                  <a:srgbClr val="FF0000"/>
                </a:solidFill>
                <a:latin typeface="Times New Roman" pitchFamily="18" charset="0"/>
                <a:cs typeface="Times New Roman" pitchFamily="18" charset="0"/>
              </a:rPr>
              <a:t>Geçici görev yolluğu avans olarak verilecekse ;</a:t>
            </a:r>
          </a:p>
          <a:p>
            <a:pPr marL="0" indent="0">
              <a:spcBef>
                <a:spcPct val="0"/>
              </a:spcBef>
              <a:buNone/>
              <a:defRPr/>
            </a:pPr>
            <a:r>
              <a:rPr lang="tr-TR" sz="1600" dirty="0">
                <a:solidFill>
                  <a:srgbClr val="333399"/>
                </a:solidFill>
                <a:latin typeface="Times New Roman" pitchFamily="18" charset="0"/>
                <a:cs typeface="Times New Roman" pitchFamily="18" charset="0"/>
              </a:rPr>
              <a:t>Muhasebe İşlem Fişinin </a:t>
            </a:r>
            <a:r>
              <a:rPr lang="tr-TR" sz="1600" dirty="0">
                <a:solidFill>
                  <a:srgbClr val="000000"/>
                </a:solidFill>
                <a:latin typeface="Times New Roman" pitchFamily="18" charset="0"/>
                <a:cs typeface="Times New Roman" pitchFamily="18" charset="0"/>
              </a:rPr>
              <a:t>eklenecek </a:t>
            </a:r>
            <a:r>
              <a:rPr lang="tr-TR" sz="1600" dirty="0">
                <a:solidFill>
                  <a:srgbClr val="333399"/>
                </a:solidFill>
                <a:latin typeface="Times New Roman" pitchFamily="18" charset="0"/>
                <a:cs typeface="Times New Roman" pitchFamily="18" charset="0"/>
              </a:rPr>
              <a:t>Harcama Talimatı </a:t>
            </a:r>
            <a:r>
              <a:rPr lang="tr-TR" sz="1600" dirty="0">
                <a:solidFill>
                  <a:srgbClr val="000000"/>
                </a:solidFill>
                <a:latin typeface="Times New Roman" pitchFamily="18" charset="0"/>
                <a:cs typeface="Times New Roman" pitchFamily="18" charset="0"/>
              </a:rPr>
              <a:t>yeterlidir.</a:t>
            </a:r>
          </a:p>
        </p:txBody>
      </p:sp>
      <p:sp>
        <p:nvSpPr>
          <p:cNvPr id="33796" name="Altbilgi Yer Tutucusu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33797" name="İçerik Yer Tutucusu 2"/>
          <p:cNvSpPr txBox="1">
            <a:spLocks/>
          </p:cNvSpPr>
          <p:nvPr/>
        </p:nvSpPr>
        <p:spPr bwMode="auto">
          <a:xfrm>
            <a:off x="168276" y="4868863"/>
            <a:ext cx="8507413"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20000"/>
              </a:spcBef>
              <a:spcAft>
                <a:spcPct val="0"/>
              </a:spcAft>
              <a:buClr>
                <a:srgbClr val="CC3300"/>
              </a:buClr>
              <a:buFont typeface="Wingdings" pitchFamily="2" charset="2"/>
              <a:buNone/>
            </a:pPr>
            <a:r>
              <a:rPr lang="tr-TR" sz="1600" b="1" dirty="0" smtClean="0">
                <a:solidFill>
                  <a:srgbClr val="FF0000"/>
                </a:solidFill>
                <a:latin typeface="Times New Roman" pitchFamily="18" charset="0"/>
                <a:cs typeface="Times New Roman" pitchFamily="18" charset="0"/>
              </a:rPr>
              <a:t>Genel Olarak :</a:t>
            </a:r>
          </a:p>
          <a:p>
            <a:pPr fontAlgn="base">
              <a:spcBef>
                <a:spcPct val="20000"/>
              </a:spcBef>
              <a:spcAft>
                <a:spcPct val="0"/>
              </a:spcAft>
              <a:buClr>
                <a:srgbClr val="CC3300"/>
              </a:buClr>
              <a:buFont typeface="Wingdings" pitchFamily="2" charset="2"/>
              <a:buNone/>
            </a:pPr>
            <a:r>
              <a:rPr lang="tr-TR" sz="1600" dirty="0" smtClean="0">
                <a:solidFill>
                  <a:srgbClr val="000000"/>
                </a:solidFill>
                <a:latin typeface="Times New Roman" pitchFamily="18" charset="0"/>
                <a:cs typeface="Times New Roman" pitchFamily="18" charset="0"/>
              </a:rPr>
              <a:t>1-Harcama Talimatı /Atama Onayı</a:t>
            </a:r>
          </a:p>
          <a:p>
            <a:pPr fontAlgn="base">
              <a:spcBef>
                <a:spcPct val="20000"/>
              </a:spcBef>
              <a:spcAft>
                <a:spcPct val="0"/>
              </a:spcAft>
              <a:buClr>
                <a:srgbClr val="CC3300"/>
              </a:buClr>
              <a:buFont typeface="Wingdings" pitchFamily="2" charset="2"/>
              <a:buNone/>
            </a:pPr>
            <a:r>
              <a:rPr lang="tr-TR" sz="1600" dirty="0" smtClean="0">
                <a:solidFill>
                  <a:srgbClr val="000000"/>
                </a:solidFill>
                <a:latin typeface="Times New Roman" pitchFamily="18" charset="0"/>
                <a:cs typeface="Times New Roman" pitchFamily="18" charset="0"/>
              </a:rPr>
              <a:t>2-Yurtiçi / Yurtdışı Sürekli Görev Yolluğu Beyannamesi</a:t>
            </a:r>
          </a:p>
        </p:txBody>
      </p:sp>
      <p:sp>
        <p:nvSpPr>
          <p:cNvPr id="33798" name="İçerik Yer Tutucusu 2"/>
          <p:cNvSpPr txBox="1">
            <a:spLocks/>
          </p:cNvSpPr>
          <p:nvPr/>
        </p:nvSpPr>
        <p:spPr bwMode="auto">
          <a:xfrm>
            <a:off x="250825" y="1196752"/>
            <a:ext cx="2592388"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20000"/>
              </a:spcBef>
              <a:spcAft>
                <a:spcPct val="0"/>
              </a:spcAft>
              <a:buClr>
                <a:srgbClr val="CC3300"/>
              </a:buClr>
              <a:buFont typeface="Wingdings" pitchFamily="2" charset="2"/>
              <a:buNone/>
            </a:pPr>
            <a:r>
              <a:rPr lang="tr-TR" b="1" dirty="0" smtClean="0">
                <a:solidFill>
                  <a:srgbClr val="FF0000"/>
                </a:solidFill>
                <a:latin typeface="Times New Roman" pitchFamily="18" charset="0"/>
                <a:cs typeface="Times New Roman" pitchFamily="18" charset="0"/>
              </a:rPr>
              <a:t>YURTDIŞI GEÇİCİ</a:t>
            </a:r>
          </a:p>
        </p:txBody>
      </p:sp>
      <p:sp>
        <p:nvSpPr>
          <p:cNvPr id="33799" name="İçerik Yer Tutucusu 2"/>
          <p:cNvSpPr txBox="1">
            <a:spLocks/>
          </p:cNvSpPr>
          <p:nvPr/>
        </p:nvSpPr>
        <p:spPr bwMode="auto">
          <a:xfrm>
            <a:off x="238126" y="4437063"/>
            <a:ext cx="28940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20000"/>
              </a:spcBef>
              <a:spcAft>
                <a:spcPct val="0"/>
              </a:spcAft>
              <a:buClr>
                <a:srgbClr val="CC3300"/>
              </a:buClr>
              <a:buFont typeface="Wingdings" pitchFamily="2" charset="2"/>
              <a:buNone/>
            </a:pPr>
            <a:r>
              <a:rPr lang="tr-TR" b="1" dirty="0" smtClean="0">
                <a:solidFill>
                  <a:srgbClr val="FF0000"/>
                </a:solidFill>
                <a:latin typeface="Times New Roman" pitchFamily="18" charset="0"/>
                <a:cs typeface="Times New Roman" pitchFamily="18" charset="0"/>
              </a:rPr>
              <a:t>YURTDIŞI SÜREKLİ</a:t>
            </a:r>
          </a:p>
        </p:txBody>
      </p:sp>
      <p:sp>
        <p:nvSpPr>
          <p:cNvPr id="8" name="1 Başlık"/>
          <p:cNvSpPr txBox="1">
            <a:spLocks/>
          </p:cNvSpPr>
          <p:nvPr/>
        </p:nvSpPr>
        <p:spPr bwMode="white">
          <a:xfrm>
            <a:off x="-53848" y="548682"/>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e</a:t>
            </a:r>
            <a:r>
              <a:rPr lang="tr-TR" sz="4800" dirty="0" smtClean="0"/>
              <a:t>/3</a:t>
            </a:r>
          </a:p>
        </p:txBody>
      </p:sp>
    </p:spTree>
    <p:extLst>
      <p:ext uri="{BB962C8B-B14F-4D97-AF65-F5344CB8AC3E}">
        <p14:creationId xmlns:p14="http://schemas.microsoft.com/office/powerpoint/2010/main" val="4959879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10243" name="Rectangle 11"/>
          <p:cNvSpPr txBox="1">
            <a:spLocks noGrp="1" noChangeArrowheads="1"/>
          </p:cNvSpPr>
          <p:nvPr/>
        </p:nvSpPr>
        <p:spPr bwMode="auto">
          <a:xfrm>
            <a:off x="6705600" y="6248400"/>
            <a:ext cx="1905000" cy="457200"/>
          </a:xfrm>
          <a:prstGeom prst="rect">
            <a:avLst/>
          </a:prstGeom>
          <a:noFill/>
          <a:ln>
            <a:miter lim="800000"/>
            <a:headEnd/>
            <a:tailEnd/>
          </a:ln>
        </p:spPr>
        <p:txBody>
          <a:bodyPr/>
          <a:lstStyle/>
          <a:p>
            <a:pPr algn="r" eaLnBrk="0" fontAlgn="base">
              <a:spcBef>
                <a:spcPct val="0"/>
              </a:spcBef>
              <a:spcAft>
                <a:spcPct val="0"/>
              </a:spcAft>
              <a:defRPr/>
            </a:pPr>
            <a:fld id="{4148A0A7-3D16-452E-BA19-19534B51EE0C}" type="slidenum">
              <a:rPr lang="en-US" sz="1000">
                <a:solidFill>
                  <a:srgbClr val="000000"/>
                </a:solidFill>
                <a:effectLst>
                  <a:outerShdw blurRad="38100" dist="38100" dir="2700000" algn="tl">
                    <a:srgbClr val="000000"/>
                  </a:outerShdw>
                </a:effectLst>
                <a:latin typeface="Times New Roman" pitchFamily="18" charset="0"/>
                <a:sym typeface="Wingdings" pitchFamily="2" charset="2"/>
              </a:rPr>
              <a:pPr algn="r" eaLnBrk="0" fontAlgn="base">
                <a:spcBef>
                  <a:spcPct val="0"/>
                </a:spcBef>
                <a:spcAft>
                  <a:spcPct val="0"/>
                </a:spcAft>
                <a:defRPr/>
              </a:pPr>
              <a:t>37</a:t>
            </a:fld>
            <a:endParaRPr lang="en-US" dirty="0">
              <a:solidFill>
                <a:srgbClr val="000000"/>
              </a:solidFill>
              <a:latin typeface="Tahoma" pitchFamily="34" charset="0"/>
              <a:sym typeface="Wingdings" pitchFamily="2" charset="2"/>
            </a:endParaRPr>
          </a:p>
        </p:txBody>
      </p:sp>
      <p:grpSp>
        <p:nvGrpSpPr>
          <p:cNvPr id="2" name="Group 44"/>
          <p:cNvGrpSpPr>
            <a:grpSpLocks/>
          </p:cNvGrpSpPr>
          <p:nvPr/>
        </p:nvGrpSpPr>
        <p:grpSpPr bwMode="auto">
          <a:xfrm>
            <a:off x="301626" y="1557338"/>
            <a:ext cx="7199313" cy="1001712"/>
            <a:chOff x="885" y="1644"/>
            <a:chExt cx="4535" cy="631"/>
          </a:xfrm>
        </p:grpSpPr>
        <p:sp>
          <p:nvSpPr>
            <p:cNvPr id="35863" name="AutoShape 7"/>
            <p:cNvSpPr>
              <a:spLocks noChangeArrowheads="1"/>
            </p:cNvSpPr>
            <p:nvPr/>
          </p:nvSpPr>
          <p:spPr bwMode="gray">
            <a:xfrm>
              <a:off x="1085" y="1675"/>
              <a:ext cx="4335" cy="377"/>
            </a:xfrm>
            <a:prstGeom prst="roundRect">
              <a:avLst>
                <a:gd name="adj" fmla="val 50000"/>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fontAlgn="base">
                <a:spcBef>
                  <a:spcPct val="0"/>
                </a:spcBef>
                <a:spcAft>
                  <a:spcPct val="0"/>
                </a:spcAft>
              </a:pPr>
              <a:endParaRPr lang="tr-TR" dirty="0" smtClean="0">
                <a:solidFill>
                  <a:srgbClr val="000000"/>
                </a:solidFill>
              </a:endParaRPr>
            </a:p>
          </p:txBody>
        </p:sp>
        <p:grpSp>
          <p:nvGrpSpPr>
            <p:cNvPr id="35864" name="Group 8"/>
            <p:cNvGrpSpPr>
              <a:grpSpLocks/>
            </p:cNvGrpSpPr>
            <p:nvPr/>
          </p:nvGrpSpPr>
          <p:grpSpPr bwMode="auto">
            <a:xfrm>
              <a:off x="885" y="1644"/>
              <a:ext cx="506" cy="419"/>
              <a:chOff x="720" y="960"/>
              <a:chExt cx="987" cy="795"/>
            </a:xfrm>
          </p:grpSpPr>
          <p:sp>
            <p:nvSpPr>
              <p:cNvPr id="35867" name="Oval 9"/>
              <p:cNvSpPr>
                <a:spLocks noChangeArrowheads="1"/>
              </p:cNvSpPr>
              <p:nvPr/>
            </p:nvSpPr>
            <p:spPr bwMode="gray">
              <a:xfrm rot="1758052">
                <a:off x="747" y="987"/>
                <a:ext cx="960" cy="7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70666" name="Oval 10"/>
              <p:cNvSpPr>
                <a:spLocks noChangeArrowheads="1"/>
              </p:cNvSpPr>
              <p:nvPr/>
            </p:nvSpPr>
            <p:spPr bwMode="gray">
              <a:xfrm rot="1758052">
                <a:off x="720" y="960"/>
                <a:ext cx="960" cy="768"/>
              </a:xfrm>
              <a:prstGeom prst="ellipse">
                <a:avLst/>
              </a:pr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tr-TR" dirty="0">
                  <a:solidFill>
                    <a:srgbClr val="000000"/>
                  </a:solidFill>
                </a:endParaRPr>
              </a:p>
            </p:txBody>
          </p:sp>
          <p:sp>
            <p:nvSpPr>
              <p:cNvPr id="35869" name="Oval 11"/>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grpSp>
        <p:sp>
          <p:nvSpPr>
            <p:cNvPr id="70668" name="Text Box 12"/>
            <p:cNvSpPr txBox="1">
              <a:spLocks noChangeArrowheads="1"/>
            </p:cNvSpPr>
            <p:nvPr/>
          </p:nvSpPr>
          <p:spPr bwMode="gray">
            <a:xfrm>
              <a:off x="1330" y="1752"/>
              <a:ext cx="3918" cy="523"/>
            </a:xfrm>
            <a:prstGeom prst="rect">
              <a:avLst/>
            </a:prstGeom>
            <a:noFill/>
            <a:ln w="9525" algn="ctr">
              <a:noFill/>
              <a:miter lim="800000"/>
              <a:headEnd/>
              <a:tailEnd/>
            </a:ln>
            <a:effectLst/>
          </p:spPr>
          <p:txBody>
            <a:bodyPr>
              <a:spAutoFit/>
            </a:bodyPr>
            <a:lstStyle/>
            <a:p>
              <a:pPr eaLnBrk="0" fontAlgn="base" hangingPunct="0">
                <a:spcBef>
                  <a:spcPct val="0"/>
                </a:spcBef>
                <a:spcAft>
                  <a:spcPct val="0"/>
                </a:spcAft>
                <a:defRPr/>
              </a:pPr>
              <a:r>
                <a:rPr lang="tr-TR" sz="2400" dirty="0">
                  <a:solidFill>
                    <a:srgbClr val="333399"/>
                  </a:solidFill>
                  <a:effectLst>
                    <a:outerShdw blurRad="38100" dist="38100" dir="2700000" algn="tl">
                      <a:srgbClr val="C0C0C0"/>
                    </a:outerShdw>
                  </a:effectLst>
                </a:rPr>
                <a:t>Taahhüt dosyası,</a:t>
              </a:r>
              <a:r>
                <a:rPr lang="tr-TR" sz="2400" dirty="0">
                  <a:solidFill>
                    <a:srgbClr val="003399"/>
                  </a:solidFill>
                </a:rPr>
                <a:t> </a:t>
              </a:r>
              <a:r>
                <a:rPr lang="tr-TR" sz="1400" dirty="0">
                  <a:solidFill>
                    <a:srgbClr val="003399"/>
                  </a:solidFill>
                </a:rPr>
                <a:t>(Dosya İçeriği Alım Şekline Göre Değişir.)</a:t>
              </a:r>
              <a:endParaRPr lang="en-US" sz="1400" dirty="0">
                <a:solidFill>
                  <a:srgbClr val="003399"/>
                </a:solidFill>
                <a:sym typeface="Wingdings" pitchFamily="2" charset="2"/>
              </a:endParaRPr>
            </a:p>
            <a:p>
              <a:pPr eaLnBrk="0" fontAlgn="base" hangingPunct="0">
                <a:spcBef>
                  <a:spcPct val="0"/>
                </a:spcBef>
                <a:spcAft>
                  <a:spcPct val="0"/>
                </a:spcAft>
                <a:defRPr/>
              </a:pPr>
              <a:endParaRPr lang="en-US" sz="2400" dirty="0">
                <a:solidFill>
                  <a:srgbClr val="333399"/>
                </a:solidFill>
                <a:effectLst>
                  <a:outerShdw blurRad="38100" dist="38100" dir="2700000" algn="tl">
                    <a:srgbClr val="C0C0C0"/>
                  </a:outerShdw>
                </a:effectLst>
                <a:sym typeface="Wingdings" pitchFamily="2" charset="2"/>
              </a:endParaRPr>
            </a:p>
          </p:txBody>
        </p:sp>
        <p:sp>
          <p:nvSpPr>
            <p:cNvPr id="35866" name="Text Box 13"/>
            <p:cNvSpPr txBox="1">
              <a:spLocks noChangeArrowheads="1"/>
            </p:cNvSpPr>
            <p:nvPr/>
          </p:nvSpPr>
          <p:spPr bwMode="gray">
            <a:xfrm>
              <a:off x="990" y="1675"/>
              <a:ext cx="33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3200" b="1" dirty="0" smtClean="0">
                  <a:solidFill>
                    <a:srgbClr val="FFFFFF"/>
                  </a:solidFill>
                </a:rPr>
                <a:t>1.</a:t>
              </a:r>
            </a:p>
          </p:txBody>
        </p:sp>
      </p:grpSp>
      <p:grpSp>
        <p:nvGrpSpPr>
          <p:cNvPr id="4" name="Group 42"/>
          <p:cNvGrpSpPr>
            <a:grpSpLocks/>
          </p:cNvGrpSpPr>
          <p:nvPr/>
        </p:nvGrpSpPr>
        <p:grpSpPr bwMode="auto">
          <a:xfrm>
            <a:off x="220663" y="2581275"/>
            <a:ext cx="7199312" cy="666750"/>
            <a:chOff x="885" y="2160"/>
            <a:chExt cx="4535" cy="420"/>
          </a:xfrm>
        </p:grpSpPr>
        <p:sp>
          <p:nvSpPr>
            <p:cNvPr id="70676" name="Text Box 20"/>
            <p:cNvSpPr txBox="1">
              <a:spLocks noChangeArrowheads="1"/>
            </p:cNvSpPr>
            <p:nvPr/>
          </p:nvSpPr>
          <p:spPr bwMode="gray">
            <a:xfrm>
              <a:off x="1381" y="2222"/>
              <a:ext cx="3436" cy="337"/>
            </a:xfrm>
            <a:prstGeom prst="rect">
              <a:avLst/>
            </a:prstGeom>
            <a:noFill/>
            <a:ln w="9525" algn="ctr">
              <a:noFill/>
              <a:miter lim="800000"/>
              <a:headEnd/>
              <a:tailEnd/>
            </a:ln>
            <a:effectLst/>
          </p:spPr>
          <p:txBody>
            <a:bodyPr>
              <a:spAutoFit/>
            </a:bodyPr>
            <a:lstStyle/>
            <a:p>
              <a:pPr fontAlgn="base">
                <a:lnSpc>
                  <a:spcPct val="120000"/>
                </a:lnSpc>
                <a:spcBef>
                  <a:spcPct val="20000"/>
                </a:spcBef>
                <a:spcAft>
                  <a:spcPct val="0"/>
                </a:spcAft>
                <a:buClr>
                  <a:srgbClr val="CC3300"/>
                </a:buClr>
                <a:buFont typeface="Wingdings" pitchFamily="2" charset="2"/>
                <a:buNone/>
                <a:defRPr/>
              </a:pPr>
              <a:r>
                <a:rPr lang="tr-TR" sz="2400" dirty="0">
                  <a:solidFill>
                    <a:srgbClr val="CC3300"/>
                  </a:solidFill>
                  <a:effectLst>
                    <a:outerShdw blurRad="38100" dist="38100" dir="2700000" algn="tl">
                      <a:srgbClr val="C0C0C0"/>
                    </a:outerShdw>
                  </a:effectLst>
                </a:rPr>
                <a:t>Fatura,</a:t>
              </a:r>
              <a:endParaRPr lang="en-US" sz="2400" dirty="0">
                <a:solidFill>
                  <a:srgbClr val="CC3300"/>
                </a:solidFill>
                <a:effectLst>
                  <a:outerShdw blurRad="38100" dist="38100" dir="2700000" algn="tl">
                    <a:srgbClr val="C0C0C0"/>
                  </a:outerShdw>
                </a:effectLst>
                <a:sym typeface="Wingdings" pitchFamily="2" charset="2"/>
              </a:endParaRPr>
            </a:p>
          </p:txBody>
        </p:sp>
        <p:grpSp>
          <p:nvGrpSpPr>
            <p:cNvPr id="35856" name="Group 40"/>
            <p:cNvGrpSpPr>
              <a:grpSpLocks/>
            </p:cNvGrpSpPr>
            <p:nvPr/>
          </p:nvGrpSpPr>
          <p:grpSpPr bwMode="auto">
            <a:xfrm>
              <a:off x="885" y="2160"/>
              <a:ext cx="4535" cy="420"/>
              <a:chOff x="885" y="2160"/>
              <a:chExt cx="4535" cy="420"/>
            </a:xfrm>
          </p:grpSpPr>
          <p:sp>
            <p:nvSpPr>
              <p:cNvPr id="35857" name="AutoShape 15"/>
              <p:cNvSpPr>
                <a:spLocks noChangeArrowheads="1"/>
              </p:cNvSpPr>
              <p:nvPr/>
            </p:nvSpPr>
            <p:spPr bwMode="gray">
              <a:xfrm>
                <a:off x="1085" y="2191"/>
                <a:ext cx="4335" cy="378"/>
              </a:xfrm>
              <a:prstGeom prst="roundRect">
                <a:avLst>
                  <a:gd name="adj" fmla="val 50000"/>
                </a:avLst>
              </a:prstGeom>
              <a:noFill/>
              <a:ln w="381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fontAlgn="base">
                  <a:spcBef>
                    <a:spcPct val="0"/>
                  </a:spcBef>
                  <a:spcAft>
                    <a:spcPct val="0"/>
                  </a:spcAft>
                </a:pPr>
                <a:endParaRPr lang="tr-TR" dirty="0" smtClean="0">
                  <a:solidFill>
                    <a:srgbClr val="000000"/>
                  </a:solidFill>
                </a:endParaRPr>
              </a:p>
            </p:txBody>
          </p:sp>
          <p:grpSp>
            <p:nvGrpSpPr>
              <p:cNvPr id="35858" name="Group 16"/>
              <p:cNvGrpSpPr>
                <a:grpSpLocks/>
              </p:cNvGrpSpPr>
              <p:nvPr/>
            </p:nvGrpSpPr>
            <p:grpSpPr bwMode="auto">
              <a:xfrm>
                <a:off x="885" y="2160"/>
                <a:ext cx="506" cy="420"/>
                <a:chOff x="720" y="960"/>
                <a:chExt cx="987" cy="795"/>
              </a:xfrm>
            </p:grpSpPr>
            <p:sp>
              <p:nvSpPr>
                <p:cNvPr id="35860" name="Oval 17"/>
                <p:cNvSpPr>
                  <a:spLocks noChangeArrowheads="1"/>
                </p:cNvSpPr>
                <p:nvPr/>
              </p:nvSpPr>
              <p:spPr bwMode="gray">
                <a:xfrm rot="1758052">
                  <a:off x="747" y="987"/>
                  <a:ext cx="960" cy="7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70674" name="Oval 18"/>
                <p:cNvSpPr>
                  <a:spLocks noChangeArrowheads="1"/>
                </p:cNvSpPr>
                <p:nvPr/>
              </p:nvSpPr>
              <p:spPr bwMode="gray">
                <a:xfrm rot="1758052">
                  <a:off x="720" y="960"/>
                  <a:ext cx="960" cy="769"/>
                </a:xfrm>
                <a:prstGeom prst="ellipse">
                  <a:avLst/>
                </a:prstGeom>
                <a:gradFill rotWithShape="1">
                  <a:gsLst>
                    <a:gs pos="0">
                      <a:schemeClr val="hlink"/>
                    </a:gs>
                    <a:gs pos="100000">
                      <a:schemeClr val="hlink">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tr-TR" dirty="0">
                    <a:solidFill>
                      <a:srgbClr val="000000"/>
                    </a:solidFill>
                  </a:endParaRPr>
                </a:p>
              </p:txBody>
            </p:sp>
            <p:sp>
              <p:nvSpPr>
                <p:cNvPr id="35862" name="Oval 19"/>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grpSp>
          <p:sp>
            <p:nvSpPr>
              <p:cNvPr id="35859" name="Text Box 21"/>
              <p:cNvSpPr txBox="1">
                <a:spLocks noChangeArrowheads="1"/>
              </p:cNvSpPr>
              <p:nvPr/>
            </p:nvSpPr>
            <p:spPr bwMode="gray">
              <a:xfrm>
                <a:off x="990" y="2191"/>
                <a:ext cx="33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3200" b="1" dirty="0" smtClean="0">
                    <a:solidFill>
                      <a:srgbClr val="FFFFFF"/>
                    </a:solidFill>
                  </a:rPr>
                  <a:t>2.</a:t>
                </a:r>
              </a:p>
            </p:txBody>
          </p:sp>
        </p:grpSp>
      </p:grpSp>
      <p:grpSp>
        <p:nvGrpSpPr>
          <p:cNvPr id="7" name="Group 43"/>
          <p:cNvGrpSpPr>
            <a:grpSpLocks/>
          </p:cNvGrpSpPr>
          <p:nvPr/>
        </p:nvGrpSpPr>
        <p:grpSpPr bwMode="auto">
          <a:xfrm>
            <a:off x="298451" y="3621088"/>
            <a:ext cx="7127875" cy="666750"/>
            <a:chOff x="885" y="2676"/>
            <a:chExt cx="4490" cy="420"/>
          </a:xfrm>
        </p:grpSpPr>
        <p:sp>
          <p:nvSpPr>
            <p:cNvPr id="35848" name="AutoShape 23"/>
            <p:cNvSpPr>
              <a:spLocks noChangeArrowheads="1"/>
            </p:cNvSpPr>
            <p:nvPr/>
          </p:nvSpPr>
          <p:spPr bwMode="gray">
            <a:xfrm>
              <a:off x="1085" y="2707"/>
              <a:ext cx="4290" cy="378"/>
            </a:xfrm>
            <a:prstGeom prst="roundRect">
              <a:avLst>
                <a:gd name="adj" fmla="val 50000"/>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fontAlgn="base">
                <a:spcBef>
                  <a:spcPct val="0"/>
                </a:spcBef>
                <a:spcAft>
                  <a:spcPct val="0"/>
                </a:spcAft>
              </a:pPr>
              <a:endParaRPr lang="tr-TR" dirty="0" smtClean="0">
                <a:solidFill>
                  <a:srgbClr val="000000"/>
                </a:solidFill>
              </a:endParaRPr>
            </a:p>
          </p:txBody>
        </p:sp>
        <p:grpSp>
          <p:nvGrpSpPr>
            <p:cNvPr id="35849" name="Group 24"/>
            <p:cNvGrpSpPr>
              <a:grpSpLocks/>
            </p:cNvGrpSpPr>
            <p:nvPr/>
          </p:nvGrpSpPr>
          <p:grpSpPr bwMode="auto">
            <a:xfrm>
              <a:off x="885" y="2676"/>
              <a:ext cx="506" cy="420"/>
              <a:chOff x="720" y="960"/>
              <a:chExt cx="987" cy="795"/>
            </a:xfrm>
          </p:grpSpPr>
          <p:sp>
            <p:nvSpPr>
              <p:cNvPr id="35852" name="Oval 25"/>
              <p:cNvSpPr>
                <a:spLocks noChangeArrowheads="1"/>
              </p:cNvSpPr>
              <p:nvPr/>
            </p:nvSpPr>
            <p:spPr bwMode="gray">
              <a:xfrm rot="1758052">
                <a:off x="747" y="987"/>
                <a:ext cx="960" cy="7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70682" name="Oval 26"/>
              <p:cNvSpPr>
                <a:spLocks noChangeArrowheads="1"/>
              </p:cNvSpPr>
              <p:nvPr/>
            </p:nvSpPr>
            <p:spPr bwMode="gray">
              <a:xfrm rot="1758052">
                <a:off x="720" y="960"/>
                <a:ext cx="960" cy="769"/>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tr-TR" dirty="0">
                  <a:solidFill>
                    <a:srgbClr val="000000"/>
                  </a:solidFill>
                </a:endParaRPr>
              </a:p>
            </p:txBody>
          </p:sp>
          <p:sp>
            <p:nvSpPr>
              <p:cNvPr id="35854" name="Oval 27"/>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grpSp>
        <p:sp>
          <p:nvSpPr>
            <p:cNvPr id="70684" name="Text Box 28"/>
            <p:cNvSpPr txBox="1">
              <a:spLocks noChangeArrowheads="1"/>
            </p:cNvSpPr>
            <p:nvPr/>
          </p:nvSpPr>
          <p:spPr bwMode="gray">
            <a:xfrm>
              <a:off x="1381" y="2775"/>
              <a:ext cx="3542" cy="291"/>
            </a:xfrm>
            <a:prstGeom prst="rect">
              <a:avLst/>
            </a:prstGeom>
            <a:noFill/>
            <a:ln w="9525" algn="ctr">
              <a:noFill/>
              <a:miter lim="800000"/>
              <a:headEnd/>
              <a:tailEnd/>
            </a:ln>
            <a:effectLst/>
          </p:spPr>
          <p:txBody>
            <a:bodyPr wrap="none">
              <a:spAutoFit/>
            </a:bodyPr>
            <a:lstStyle/>
            <a:p>
              <a:pPr eaLnBrk="0" fontAlgn="base" hangingPunct="0">
                <a:spcBef>
                  <a:spcPct val="0"/>
                </a:spcBef>
                <a:spcAft>
                  <a:spcPct val="0"/>
                </a:spcAft>
                <a:defRPr/>
              </a:pPr>
              <a:r>
                <a:rPr lang="tr-TR" sz="2400" dirty="0">
                  <a:solidFill>
                    <a:srgbClr val="F1900F"/>
                  </a:solidFill>
                  <a:effectLst>
                    <a:outerShdw blurRad="38100" dist="38100" dir="2700000" algn="tl">
                      <a:srgbClr val="C0C0C0"/>
                    </a:outerShdw>
                  </a:effectLst>
                </a:rPr>
                <a:t>Hizmet İşleri Hakediş Raporu (Örnek:4)</a:t>
              </a:r>
              <a:r>
                <a:rPr lang="tr-TR" dirty="0">
                  <a:solidFill>
                    <a:srgbClr val="000000"/>
                  </a:solidFill>
                  <a:sym typeface="Wingdings" pitchFamily="2" charset="2"/>
                </a:rPr>
                <a:t> </a:t>
              </a:r>
              <a:endParaRPr lang="en-US" sz="2400" dirty="0">
                <a:solidFill>
                  <a:srgbClr val="F1900F"/>
                </a:solidFill>
                <a:effectLst>
                  <a:outerShdw blurRad="38100" dist="38100" dir="2700000" algn="tl">
                    <a:srgbClr val="C0C0C0"/>
                  </a:outerShdw>
                </a:effectLst>
                <a:sym typeface="Wingdings" pitchFamily="2" charset="2"/>
              </a:endParaRPr>
            </a:p>
          </p:txBody>
        </p:sp>
        <p:sp>
          <p:nvSpPr>
            <p:cNvPr id="35851" name="Text Box 29"/>
            <p:cNvSpPr txBox="1">
              <a:spLocks noChangeArrowheads="1"/>
            </p:cNvSpPr>
            <p:nvPr/>
          </p:nvSpPr>
          <p:spPr bwMode="gray">
            <a:xfrm>
              <a:off x="990" y="2707"/>
              <a:ext cx="331"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3200" b="1" dirty="0" smtClean="0">
                  <a:solidFill>
                    <a:srgbClr val="FFFFFF"/>
                  </a:solidFill>
                </a:rPr>
                <a:t>3.</a:t>
              </a:r>
            </a:p>
          </p:txBody>
        </p:sp>
      </p:grpSp>
      <p:sp>
        <p:nvSpPr>
          <p:cNvPr id="73758" name="1 Başlık"/>
          <p:cNvSpPr>
            <a:spLocks/>
          </p:cNvSpPr>
          <p:nvPr/>
        </p:nvSpPr>
        <p:spPr bwMode="white">
          <a:xfrm>
            <a:off x="1557338" y="590552"/>
            <a:ext cx="5943600"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tr-TR" sz="2000" b="1" dirty="0" smtClean="0">
                <a:solidFill>
                  <a:srgbClr val="FFFFFF"/>
                </a:solidFill>
              </a:rPr>
              <a:t>MAKİNE, TEÇHİZAT, TAŞIT, DEMİRBAŞ BAKIM VE ONARIM GİDERLERİ</a:t>
            </a:r>
          </a:p>
        </p:txBody>
      </p:sp>
      <p:sp>
        <p:nvSpPr>
          <p:cNvPr id="30" name="1 Başlık"/>
          <p:cNvSpPr txBox="1">
            <a:spLocks/>
          </p:cNvSpPr>
          <p:nvPr/>
        </p:nvSpPr>
        <p:spPr bwMode="white">
          <a:xfrm>
            <a:off x="179512" y="620690"/>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f</a:t>
            </a:r>
          </a:p>
        </p:txBody>
      </p:sp>
    </p:spTree>
    <p:custDataLst>
      <p:tags r:id="rId1"/>
    </p:custDataLst>
    <p:extLst>
      <p:ext uri="{BB962C8B-B14F-4D97-AF65-F5344CB8AC3E}">
        <p14:creationId xmlns:p14="http://schemas.microsoft.com/office/powerpoint/2010/main" val="222333896"/>
      </p:ext>
    </p:extLst>
  </p:cSld>
  <p:clrMapOvr>
    <a:masterClrMapping/>
  </p:clrMapOvr>
  <p:transition spd="slow" advTm="45792">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3758"/>
                                        </p:tgtEl>
                                        <p:attrNameLst>
                                          <p:attrName>style.visibility</p:attrName>
                                        </p:attrNameLst>
                                      </p:cBhvr>
                                      <p:to>
                                        <p:strVal val="visible"/>
                                      </p:to>
                                    </p:set>
                                    <p:animEffect transition="in" filter="diamond(in)">
                                      <p:cBhvr>
                                        <p:cTn id="7" dur="500"/>
                                        <p:tgtEl>
                                          <p:spTgt spid="73758"/>
                                        </p:tgtEl>
                                      </p:cBhvr>
                                    </p:animEffect>
                                  </p:childTnLst>
                                </p:cTn>
                              </p:par>
                            </p:childTnLst>
                          </p:cTn>
                        </p:par>
                        <p:par>
                          <p:cTn id="8" fill="hold" nodeType="afterGroup">
                            <p:stCondLst>
                              <p:cond delay="500"/>
                            </p:stCondLst>
                            <p:childTnLst>
                              <p:par>
                                <p:cTn id="9" presetID="12" presetClass="entr" presetSubtype="8" fill="hold"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slide(fromLeft)">
                                      <p:cBhvr>
                                        <p:cTn id="11" dur="1000"/>
                                        <p:tgtEl>
                                          <p:spTgt spid="2"/>
                                        </p:tgtEl>
                                      </p:cBhvr>
                                    </p:animEffect>
                                  </p:childTnLst>
                                </p:cTn>
                              </p:par>
                            </p:childTnLst>
                          </p:cTn>
                        </p:par>
                        <p:par>
                          <p:cTn id="12" fill="hold" nodeType="afterGroup">
                            <p:stCondLst>
                              <p:cond delay="2000"/>
                            </p:stCondLst>
                            <p:childTnLst>
                              <p:par>
                                <p:cTn id="13" presetID="12" presetClass="entr" presetSubtype="8"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slide(fromLeft)">
                                      <p:cBhvr>
                                        <p:cTn id="15" dur="500"/>
                                        <p:tgtEl>
                                          <p:spTgt spid="4"/>
                                        </p:tgtEl>
                                      </p:cBhvr>
                                    </p:animEffect>
                                  </p:childTnLst>
                                </p:cTn>
                              </p:par>
                            </p:childTnLst>
                          </p:cTn>
                        </p:par>
                        <p:par>
                          <p:cTn id="16" fill="hold" nodeType="afterGroup">
                            <p:stCondLst>
                              <p:cond delay="3500"/>
                            </p:stCondLst>
                            <p:childTnLst>
                              <p:par>
                                <p:cTn id="17" presetID="12" presetClass="entr" presetSubtype="8"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slide(fromLeft)">
                                      <p:cBhvr>
                                        <p:cTn id="19" dur="500"/>
                                        <p:tgtEl>
                                          <p:spTgt spid="7"/>
                                        </p:tgtEl>
                                      </p:cBhvr>
                                    </p:animEffect>
                                  </p:childTnLst>
                                </p:cTn>
                              </p:par>
                            </p:childTnLst>
                          </p:cTn>
                        </p:par>
                        <p:par>
                          <p:cTn id="20" fill="hold">
                            <p:stCondLst>
                              <p:cond delay="5000"/>
                            </p:stCondLst>
                            <p:childTnLst>
                              <p:par>
                                <p:cTn id="21" presetID="5"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checkerboard(across)">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8"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252930" name="Rectangle 2"/>
          <p:cNvSpPr>
            <a:spLocks noGrp="1" noChangeArrowheads="1"/>
          </p:cNvSpPr>
          <p:nvPr>
            <p:ph type="title" idx="4294967295"/>
          </p:nvPr>
        </p:nvSpPr>
        <p:spPr/>
        <p:txBody>
          <a:bodyPr/>
          <a:lstStyle/>
          <a:p>
            <a:pPr eaLnBrk="1" hangingPunct="1"/>
            <a:r>
              <a:rPr lang="tr-TR" sz="1800" dirty="0" smtClean="0">
                <a:solidFill>
                  <a:srgbClr val="FFCC00"/>
                </a:solidFill>
              </a:rPr>
              <a:t>TÜKETİM MAL VE MALZEMELERİ, DEMİRBAŞ, MAKİNE, TEÇHİZAT VE TAŞIT ALIM GİDERLERİ</a:t>
            </a:r>
            <a:endParaRPr lang="tr-TR" sz="1800" dirty="0" smtClean="0">
              <a:sym typeface="Wingdings" pitchFamily="2" charset="2"/>
            </a:endParaRPr>
          </a:p>
        </p:txBody>
      </p:sp>
      <p:grpSp>
        <p:nvGrpSpPr>
          <p:cNvPr id="4" name="Group 40"/>
          <p:cNvGrpSpPr>
            <a:grpSpLocks/>
          </p:cNvGrpSpPr>
          <p:nvPr/>
        </p:nvGrpSpPr>
        <p:grpSpPr bwMode="auto">
          <a:xfrm>
            <a:off x="250826" y="1412875"/>
            <a:ext cx="8569325" cy="4752975"/>
            <a:chOff x="748" y="1344"/>
            <a:chExt cx="4536" cy="1996"/>
          </a:xfrm>
        </p:grpSpPr>
        <p:grpSp>
          <p:nvGrpSpPr>
            <p:cNvPr id="36869" name="Group 37"/>
            <p:cNvGrpSpPr>
              <a:grpSpLocks/>
            </p:cNvGrpSpPr>
            <p:nvPr/>
          </p:nvGrpSpPr>
          <p:grpSpPr bwMode="auto">
            <a:xfrm>
              <a:off x="748" y="1344"/>
              <a:ext cx="4535" cy="419"/>
              <a:chOff x="748" y="1344"/>
              <a:chExt cx="4535" cy="419"/>
            </a:xfrm>
          </p:grpSpPr>
          <p:sp>
            <p:nvSpPr>
              <p:cNvPr id="36898" name="AutoShape 7"/>
              <p:cNvSpPr>
                <a:spLocks noChangeArrowheads="1"/>
              </p:cNvSpPr>
              <p:nvPr/>
            </p:nvSpPr>
            <p:spPr bwMode="gray">
              <a:xfrm>
                <a:off x="948" y="1375"/>
                <a:ext cx="4335" cy="377"/>
              </a:xfrm>
              <a:prstGeom prst="roundRect">
                <a:avLst>
                  <a:gd name="adj" fmla="val 50000"/>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fontAlgn="base">
                  <a:spcBef>
                    <a:spcPct val="0"/>
                  </a:spcBef>
                  <a:spcAft>
                    <a:spcPct val="0"/>
                  </a:spcAft>
                </a:pPr>
                <a:endParaRPr lang="tr-TR" dirty="0" smtClean="0">
                  <a:solidFill>
                    <a:srgbClr val="000000"/>
                  </a:solidFill>
                </a:endParaRPr>
              </a:p>
            </p:txBody>
          </p:sp>
          <p:grpSp>
            <p:nvGrpSpPr>
              <p:cNvPr id="36899" name="Group 8"/>
              <p:cNvGrpSpPr>
                <a:grpSpLocks/>
              </p:cNvGrpSpPr>
              <p:nvPr/>
            </p:nvGrpSpPr>
            <p:grpSpPr bwMode="auto">
              <a:xfrm>
                <a:off x="748" y="1344"/>
                <a:ext cx="506" cy="419"/>
                <a:chOff x="720" y="960"/>
                <a:chExt cx="987" cy="795"/>
              </a:xfrm>
            </p:grpSpPr>
            <p:sp>
              <p:nvSpPr>
                <p:cNvPr id="36902" name="Oval 9"/>
                <p:cNvSpPr>
                  <a:spLocks noChangeArrowheads="1"/>
                </p:cNvSpPr>
                <p:nvPr/>
              </p:nvSpPr>
              <p:spPr bwMode="gray">
                <a:xfrm rot="1758052">
                  <a:off x="747" y="987"/>
                  <a:ext cx="960" cy="7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70666" name="Oval 10"/>
                <p:cNvSpPr>
                  <a:spLocks noChangeArrowheads="1"/>
                </p:cNvSpPr>
                <p:nvPr/>
              </p:nvSpPr>
              <p:spPr bwMode="gray">
                <a:xfrm rot="1758052">
                  <a:off x="720" y="960"/>
                  <a:ext cx="961" cy="769"/>
                </a:xfrm>
                <a:prstGeom prst="ellipse">
                  <a:avLst/>
                </a:pr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tr-TR" dirty="0">
                    <a:solidFill>
                      <a:srgbClr val="000000"/>
                    </a:solidFill>
                  </a:endParaRPr>
                </a:p>
              </p:txBody>
            </p:sp>
            <p:sp>
              <p:nvSpPr>
                <p:cNvPr id="36904" name="Oval 11"/>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grpSp>
          <p:sp>
            <p:nvSpPr>
              <p:cNvPr id="70668" name="Text Box 12"/>
              <p:cNvSpPr txBox="1">
                <a:spLocks noChangeArrowheads="1"/>
              </p:cNvSpPr>
              <p:nvPr/>
            </p:nvSpPr>
            <p:spPr bwMode="gray">
              <a:xfrm>
                <a:off x="1244" y="1418"/>
                <a:ext cx="3544" cy="310"/>
              </a:xfrm>
              <a:prstGeom prst="rect">
                <a:avLst/>
              </a:prstGeom>
              <a:noFill/>
              <a:ln w="9525" algn="ctr">
                <a:noFill/>
                <a:miter lim="800000"/>
                <a:headEnd/>
                <a:tailEnd/>
              </a:ln>
              <a:effectLst/>
            </p:spPr>
            <p:txBody>
              <a:bodyPr>
                <a:spAutoFit/>
              </a:bodyPr>
              <a:lstStyle/>
              <a:p>
                <a:pPr eaLnBrk="0" fontAlgn="base" hangingPunct="0">
                  <a:spcBef>
                    <a:spcPct val="0"/>
                  </a:spcBef>
                  <a:spcAft>
                    <a:spcPct val="0"/>
                  </a:spcAft>
                  <a:defRPr/>
                </a:pPr>
                <a:r>
                  <a:rPr lang="tr-TR" sz="2400" dirty="0">
                    <a:solidFill>
                      <a:srgbClr val="003399"/>
                    </a:solidFill>
                    <a:effectLst>
                      <a:outerShdw blurRad="38100" dist="38100" dir="2700000" algn="tl">
                        <a:srgbClr val="C0C0C0"/>
                      </a:outerShdw>
                    </a:effectLst>
                  </a:rPr>
                  <a:t>Taahhüt dosyası, </a:t>
                </a:r>
              </a:p>
              <a:p>
                <a:pPr eaLnBrk="0" fontAlgn="base" hangingPunct="0">
                  <a:spcBef>
                    <a:spcPct val="0"/>
                  </a:spcBef>
                  <a:spcAft>
                    <a:spcPct val="0"/>
                  </a:spcAft>
                  <a:defRPr/>
                </a:pPr>
                <a:r>
                  <a:rPr lang="tr-TR" dirty="0">
                    <a:solidFill>
                      <a:srgbClr val="003399"/>
                    </a:solidFill>
                  </a:rPr>
                  <a:t>(Dosya İçeriği Alım Şekline Göre Değişir.)</a:t>
                </a:r>
                <a:endParaRPr lang="en-US" dirty="0">
                  <a:solidFill>
                    <a:srgbClr val="003399"/>
                  </a:solidFill>
                  <a:sym typeface="Wingdings" pitchFamily="2" charset="2"/>
                </a:endParaRPr>
              </a:p>
            </p:txBody>
          </p:sp>
          <p:sp>
            <p:nvSpPr>
              <p:cNvPr id="36901" name="Text Box 13"/>
              <p:cNvSpPr txBox="1">
                <a:spLocks noChangeArrowheads="1"/>
              </p:cNvSpPr>
              <p:nvPr/>
            </p:nvSpPr>
            <p:spPr bwMode="gray">
              <a:xfrm>
                <a:off x="879" y="1375"/>
                <a:ext cx="27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3200" b="1" dirty="0" smtClean="0">
                    <a:solidFill>
                      <a:srgbClr val="FFFFFF"/>
                    </a:solidFill>
                  </a:rPr>
                  <a:t>1.</a:t>
                </a:r>
              </a:p>
            </p:txBody>
          </p:sp>
        </p:grpSp>
        <p:grpSp>
          <p:nvGrpSpPr>
            <p:cNvPr id="36870" name="Group 38"/>
            <p:cNvGrpSpPr>
              <a:grpSpLocks/>
            </p:cNvGrpSpPr>
            <p:nvPr/>
          </p:nvGrpSpPr>
          <p:grpSpPr bwMode="auto">
            <a:xfrm>
              <a:off x="748" y="1860"/>
              <a:ext cx="4535" cy="420"/>
              <a:chOff x="748" y="1860"/>
              <a:chExt cx="4535" cy="420"/>
            </a:xfrm>
          </p:grpSpPr>
          <p:sp>
            <p:nvSpPr>
              <p:cNvPr id="2" name="Text Box 20"/>
              <p:cNvSpPr txBox="1">
                <a:spLocks noChangeArrowheads="1"/>
              </p:cNvSpPr>
              <p:nvPr/>
            </p:nvSpPr>
            <p:spPr bwMode="gray">
              <a:xfrm>
                <a:off x="1244" y="1940"/>
                <a:ext cx="3436" cy="178"/>
              </a:xfrm>
              <a:prstGeom prst="rect">
                <a:avLst/>
              </a:prstGeom>
              <a:noFill/>
              <a:ln w="9525" algn="ctr">
                <a:noFill/>
                <a:miter lim="800000"/>
                <a:headEnd/>
                <a:tailEnd/>
              </a:ln>
              <a:effectLst/>
            </p:spPr>
            <p:txBody>
              <a:bodyPr>
                <a:spAutoFit/>
              </a:bodyPr>
              <a:lstStyle/>
              <a:p>
                <a:pPr algn="just" fontAlgn="base">
                  <a:lnSpc>
                    <a:spcPct val="90000"/>
                  </a:lnSpc>
                  <a:spcBef>
                    <a:spcPct val="20000"/>
                  </a:spcBef>
                  <a:spcAft>
                    <a:spcPct val="0"/>
                  </a:spcAft>
                  <a:buClr>
                    <a:srgbClr val="CC3300"/>
                  </a:buClr>
                  <a:buFont typeface="Wingdings" pitchFamily="2" charset="2"/>
                  <a:buNone/>
                  <a:defRPr/>
                </a:pPr>
                <a:r>
                  <a:rPr lang="tr-TR" sz="2400" dirty="0">
                    <a:solidFill>
                      <a:srgbClr val="CC3300"/>
                    </a:solidFill>
                    <a:effectLst>
                      <a:outerShdw blurRad="38100" dist="38100" dir="2700000" algn="tl">
                        <a:srgbClr val="C0C0C0"/>
                      </a:outerShdw>
                    </a:effectLst>
                  </a:rPr>
                  <a:t>Fatura,</a:t>
                </a:r>
                <a:endParaRPr lang="en-US" sz="2400" dirty="0">
                  <a:solidFill>
                    <a:srgbClr val="CC3300"/>
                  </a:solidFill>
                  <a:effectLst>
                    <a:outerShdw blurRad="38100" dist="38100" dir="2700000" algn="tl">
                      <a:srgbClr val="C0C0C0"/>
                    </a:outerShdw>
                  </a:effectLst>
                  <a:sym typeface="Wingdings" pitchFamily="2" charset="2"/>
                </a:endParaRPr>
              </a:p>
            </p:txBody>
          </p:sp>
          <p:grpSp>
            <p:nvGrpSpPr>
              <p:cNvPr id="36891" name="Group 40"/>
              <p:cNvGrpSpPr>
                <a:grpSpLocks/>
              </p:cNvGrpSpPr>
              <p:nvPr/>
            </p:nvGrpSpPr>
            <p:grpSpPr bwMode="auto">
              <a:xfrm>
                <a:off x="748" y="1860"/>
                <a:ext cx="4535" cy="420"/>
                <a:chOff x="885" y="2160"/>
                <a:chExt cx="4535" cy="420"/>
              </a:xfrm>
            </p:grpSpPr>
            <p:sp>
              <p:nvSpPr>
                <p:cNvPr id="36892" name="AutoShape 15"/>
                <p:cNvSpPr>
                  <a:spLocks noChangeArrowheads="1"/>
                </p:cNvSpPr>
                <p:nvPr/>
              </p:nvSpPr>
              <p:spPr bwMode="gray">
                <a:xfrm>
                  <a:off x="1085" y="2191"/>
                  <a:ext cx="4335" cy="378"/>
                </a:xfrm>
                <a:prstGeom prst="roundRect">
                  <a:avLst>
                    <a:gd name="adj" fmla="val 50000"/>
                  </a:avLst>
                </a:prstGeom>
                <a:noFill/>
                <a:ln w="381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fontAlgn="base">
                    <a:spcBef>
                      <a:spcPct val="0"/>
                    </a:spcBef>
                    <a:spcAft>
                      <a:spcPct val="0"/>
                    </a:spcAft>
                  </a:pPr>
                  <a:endParaRPr lang="tr-TR" dirty="0" smtClean="0">
                    <a:solidFill>
                      <a:srgbClr val="000000"/>
                    </a:solidFill>
                  </a:endParaRPr>
                </a:p>
              </p:txBody>
            </p:sp>
            <p:grpSp>
              <p:nvGrpSpPr>
                <p:cNvPr id="36893" name="Group 16"/>
                <p:cNvGrpSpPr>
                  <a:grpSpLocks/>
                </p:cNvGrpSpPr>
                <p:nvPr/>
              </p:nvGrpSpPr>
              <p:grpSpPr bwMode="auto">
                <a:xfrm>
                  <a:off x="885" y="2160"/>
                  <a:ext cx="506" cy="420"/>
                  <a:chOff x="720" y="960"/>
                  <a:chExt cx="987" cy="795"/>
                </a:xfrm>
              </p:grpSpPr>
              <p:sp>
                <p:nvSpPr>
                  <p:cNvPr id="36895" name="Oval 17"/>
                  <p:cNvSpPr>
                    <a:spLocks noChangeArrowheads="1"/>
                  </p:cNvSpPr>
                  <p:nvPr/>
                </p:nvSpPr>
                <p:spPr bwMode="gray">
                  <a:xfrm rot="1758052">
                    <a:off x="747" y="987"/>
                    <a:ext cx="960" cy="7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3" name="Oval 18"/>
                  <p:cNvSpPr>
                    <a:spLocks noChangeArrowheads="1"/>
                  </p:cNvSpPr>
                  <p:nvPr/>
                </p:nvSpPr>
                <p:spPr bwMode="gray">
                  <a:xfrm rot="1758052">
                    <a:off x="720" y="960"/>
                    <a:ext cx="961" cy="769"/>
                  </a:xfrm>
                  <a:prstGeom prst="ellipse">
                    <a:avLst/>
                  </a:prstGeom>
                  <a:gradFill rotWithShape="1">
                    <a:gsLst>
                      <a:gs pos="0">
                        <a:schemeClr val="hlink"/>
                      </a:gs>
                      <a:gs pos="100000">
                        <a:schemeClr val="hlink">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tr-TR" dirty="0">
                      <a:solidFill>
                        <a:srgbClr val="000000"/>
                      </a:solidFill>
                    </a:endParaRPr>
                  </a:p>
                </p:txBody>
              </p:sp>
              <p:sp>
                <p:nvSpPr>
                  <p:cNvPr id="36897" name="Oval 19"/>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grpSp>
            <p:sp>
              <p:nvSpPr>
                <p:cNvPr id="36894" name="Text Box 21"/>
                <p:cNvSpPr txBox="1">
                  <a:spLocks noChangeArrowheads="1"/>
                </p:cNvSpPr>
                <p:nvPr/>
              </p:nvSpPr>
              <p:spPr bwMode="gray">
                <a:xfrm>
                  <a:off x="1016" y="2191"/>
                  <a:ext cx="27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3200" b="1" dirty="0" smtClean="0">
                      <a:solidFill>
                        <a:srgbClr val="FFFFFF"/>
                      </a:solidFill>
                    </a:rPr>
                    <a:t>2.</a:t>
                  </a:r>
                </a:p>
              </p:txBody>
            </p:sp>
          </p:grpSp>
        </p:grpSp>
        <p:grpSp>
          <p:nvGrpSpPr>
            <p:cNvPr id="36871" name="Group 47"/>
            <p:cNvGrpSpPr>
              <a:grpSpLocks/>
            </p:cNvGrpSpPr>
            <p:nvPr/>
          </p:nvGrpSpPr>
          <p:grpSpPr bwMode="auto">
            <a:xfrm>
              <a:off x="748" y="2376"/>
              <a:ext cx="4536" cy="420"/>
              <a:chOff x="748" y="2376"/>
              <a:chExt cx="4536" cy="420"/>
            </a:xfrm>
          </p:grpSpPr>
          <p:grpSp>
            <p:nvGrpSpPr>
              <p:cNvPr id="36881" name="Group 45"/>
              <p:cNvGrpSpPr>
                <a:grpSpLocks/>
              </p:cNvGrpSpPr>
              <p:nvPr/>
            </p:nvGrpSpPr>
            <p:grpSpPr bwMode="auto">
              <a:xfrm>
                <a:off x="994" y="2407"/>
                <a:ext cx="4290" cy="378"/>
                <a:chOff x="948" y="2407"/>
                <a:chExt cx="4290" cy="378"/>
              </a:xfrm>
            </p:grpSpPr>
            <p:sp>
              <p:nvSpPr>
                <p:cNvPr id="36888" name="AutoShape 23"/>
                <p:cNvSpPr>
                  <a:spLocks noChangeArrowheads="1"/>
                </p:cNvSpPr>
                <p:nvPr/>
              </p:nvSpPr>
              <p:spPr bwMode="gray">
                <a:xfrm>
                  <a:off x="948" y="2407"/>
                  <a:ext cx="4290" cy="378"/>
                </a:xfrm>
                <a:prstGeom prst="roundRect">
                  <a:avLst>
                    <a:gd name="adj" fmla="val 50000"/>
                  </a:avLst>
                </a:prstGeom>
                <a:noFill/>
                <a:ln w="38100" algn="ctr">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fontAlgn="base">
                    <a:spcBef>
                      <a:spcPct val="0"/>
                    </a:spcBef>
                    <a:spcAft>
                      <a:spcPct val="0"/>
                    </a:spcAft>
                  </a:pPr>
                  <a:endParaRPr lang="tr-TR" dirty="0" smtClean="0">
                    <a:solidFill>
                      <a:srgbClr val="000000"/>
                    </a:solidFill>
                  </a:endParaRPr>
                </a:p>
              </p:txBody>
            </p:sp>
            <p:sp>
              <p:nvSpPr>
                <p:cNvPr id="70684" name="Text Box 28"/>
                <p:cNvSpPr txBox="1">
                  <a:spLocks noChangeArrowheads="1"/>
                </p:cNvSpPr>
                <p:nvPr/>
              </p:nvSpPr>
              <p:spPr bwMode="gray">
                <a:xfrm>
                  <a:off x="1244" y="2459"/>
                  <a:ext cx="2925" cy="194"/>
                </a:xfrm>
                <a:prstGeom prst="rect">
                  <a:avLst/>
                </a:prstGeom>
                <a:noFill/>
                <a:ln w="9525" algn="ctr">
                  <a:noFill/>
                  <a:miter lim="800000"/>
                  <a:headEnd/>
                  <a:tailEnd/>
                </a:ln>
                <a:effectLst/>
              </p:spPr>
              <p:txBody>
                <a:bodyPr wrap="none">
                  <a:spAutoFit/>
                </a:bodyPr>
                <a:lstStyle/>
                <a:p>
                  <a:pPr marL="342900" indent="-342900" eaLnBrk="0" fontAlgn="base" hangingPunct="0">
                    <a:spcBef>
                      <a:spcPct val="0"/>
                    </a:spcBef>
                    <a:spcAft>
                      <a:spcPct val="0"/>
                    </a:spcAft>
                    <a:defRPr/>
                  </a:pPr>
                  <a:r>
                    <a:rPr lang="tr-TR" sz="2400" dirty="0">
                      <a:solidFill>
                        <a:srgbClr val="F1900F"/>
                      </a:solidFill>
                      <a:effectLst>
                        <a:outerShdw blurRad="38100" dist="38100" dir="2700000" algn="tl">
                          <a:srgbClr val="C0C0C0"/>
                        </a:outerShdw>
                      </a:effectLst>
                    </a:rPr>
                    <a:t>Muayene ve kabul komisyonu tutanağı,</a:t>
                  </a:r>
                  <a:endParaRPr lang="en-US" sz="2400" dirty="0">
                    <a:solidFill>
                      <a:srgbClr val="F1900F"/>
                    </a:solidFill>
                    <a:effectLst>
                      <a:outerShdw blurRad="38100" dist="38100" dir="2700000" algn="tl">
                        <a:srgbClr val="C0C0C0"/>
                      </a:outerShdw>
                    </a:effectLst>
                    <a:sym typeface="Wingdings" pitchFamily="2" charset="2"/>
                  </a:endParaRPr>
                </a:p>
              </p:txBody>
            </p:sp>
          </p:grpSp>
          <p:grpSp>
            <p:nvGrpSpPr>
              <p:cNvPr id="36882" name="Group 46"/>
              <p:cNvGrpSpPr>
                <a:grpSpLocks/>
              </p:cNvGrpSpPr>
              <p:nvPr/>
            </p:nvGrpSpPr>
            <p:grpSpPr bwMode="auto">
              <a:xfrm>
                <a:off x="748" y="2376"/>
                <a:ext cx="506" cy="420"/>
                <a:chOff x="748" y="2376"/>
                <a:chExt cx="506" cy="420"/>
              </a:xfrm>
            </p:grpSpPr>
            <p:sp>
              <p:nvSpPr>
                <p:cNvPr id="36883" name="Oval 25"/>
                <p:cNvSpPr>
                  <a:spLocks noChangeArrowheads="1"/>
                </p:cNvSpPr>
                <p:nvPr/>
              </p:nvSpPr>
              <p:spPr bwMode="gray">
                <a:xfrm rot="1758052">
                  <a:off x="762" y="2390"/>
                  <a:ext cx="492" cy="406"/>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grpSp>
              <p:nvGrpSpPr>
                <p:cNvPr id="36884" name="Group 43"/>
                <p:cNvGrpSpPr>
                  <a:grpSpLocks/>
                </p:cNvGrpSpPr>
                <p:nvPr/>
              </p:nvGrpSpPr>
              <p:grpSpPr bwMode="auto">
                <a:xfrm>
                  <a:off x="748" y="2376"/>
                  <a:ext cx="492" cy="406"/>
                  <a:chOff x="748" y="2376"/>
                  <a:chExt cx="492" cy="406"/>
                </a:xfrm>
              </p:grpSpPr>
              <p:sp>
                <p:nvSpPr>
                  <p:cNvPr id="70682" name="Oval 26"/>
                  <p:cNvSpPr>
                    <a:spLocks noChangeArrowheads="1"/>
                  </p:cNvSpPr>
                  <p:nvPr/>
                </p:nvSpPr>
                <p:spPr bwMode="gray">
                  <a:xfrm rot="1758052">
                    <a:off x="748" y="2376"/>
                    <a:ext cx="492" cy="406"/>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tr-TR" dirty="0">
                      <a:solidFill>
                        <a:srgbClr val="000000"/>
                      </a:solidFill>
                    </a:endParaRPr>
                  </a:p>
                </p:txBody>
              </p:sp>
              <p:sp>
                <p:nvSpPr>
                  <p:cNvPr id="36886" name="Oval 27"/>
                  <p:cNvSpPr>
                    <a:spLocks noChangeArrowheads="1"/>
                  </p:cNvSpPr>
                  <p:nvPr/>
                </p:nvSpPr>
                <p:spPr bwMode="gray">
                  <a:xfrm>
                    <a:off x="797" y="2401"/>
                    <a:ext cx="222" cy="229"/>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36887" name="Text Box 29"/>
                  <p:cNvSpPr txBox="1">
                    <a:spLocks noChangeArrowheads="1"/>
                  </p:cNvSpPr>
                  <p:nvPr/>
                </p:nvSpPr>
                <p:spPr bwMode="gray">
                  <a:xfrm>
                    <a:off x="879" y="2407"/>
                    <a:ext cx="27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en-US" sz="3200" b="1" dirty="0" smtClean="0">
                        <a:solidFill>
                          <a:srgbClr val="FFFFFF"/>
                        </a:solidFill>
                      </a:rPr>
                      <a:t>3.</a:t>
                    </a:r>
                  </a:p>
                </p:txBody>
              </p:sp>
            </p:grpSp>
          </p:grpSp>
        </p:grpSp>
        <p:grpSp>
          <p:nvGrpSpPr>
            <p:cNvPr id="36872" name="Group 40"/>
            <p:cNvGrpSpPr>
              <a:grpSpLocks/>
            </p:cNvGrpSpPr>
            <p:nvPr/>
          </p:nvGrpSpPr>
          <p:grpSpPr bwMode="auto">
            <a:xfrm>
              <a:off x="749" y="2920"/>
              <a:ext cx="4535" cy="420"/>
              <a:chOff x="749" y="2920"/>
              <a:chExt cx="4535" cy="420"/>
            </a:xfrm>
          </p:grpSpPr>
          <p:sp>
            <p:nvSpPr>
              <p:cNvPr id="70676" name="Text Box 20"/>
              <p:cNvSpPr txBox="1">
                <a:spLocks noChangeArrowheads="1"/>
              </p:cNvSpPr>
              <p:nvPr/>
            </p:nvSpPr>
            <p:spPr bwMode="gray">
              <a:xfrm>
                <a:off x="1245" y="3018"/>
                <a:ext cx="3860" cy="155"/>
              </a:xfrm>
              <a:prstGeom prst="rect">
                <a:avLst/>
              </a:prstGeom>
              <a:noFill/>
              <a:ln w="9525" algn="ctr">
                <a:noFill/>
                <a:miter lim="800000"/>
                <a:headEnd/>
                <a:tailEnd/>
              </a:ln>
              <a:effectLst/>
            </p:spPr>
            <p:txBody>
              <a:bodyPr>
                <a:spAutoFit/>
              </a:bodyPr>
              <a:lstStyle/>
              <a:p>
                <a:pPr marL="342900" indent="-342900" algn="just" fontAlgn="base">
                  <a:lnSpc>
                    <a:spcPct val="90000"/>
                  </a:lnSpc>
                  <a:spcBef>
                    <a:spcPct val="20000"/>
                  </a:spcBef>
                  <a:spcAft>
                    <a:spcPct val="0"/>
                  </a:spcAft>
                  <a:buClr>
                    <a:srgbClr val="CC3300"/>
                  </a:buClr>
                  <a:buFont typeface="Wingdings" pitchFamily="2" charset="2"/>
                  <a:buNone/>
                  <a:defRPr/>
                </a:pPr>
                <a:r>
                  <a:rPr lang="tr-TR" sz="2000" dirty="0">
                    <a:solidFill>
                      <a:srgbClr val="CC3300"/>
                    </a:solidFill>
                    <a:effectLst>
                      <a:outerShdw blurRad="38100" dist="38100" dir="2700000" algn="tl">
                        <a:srgbClr val="C0C0C0"/>
                      </a:outerShdw>
                    </a:effectLst>
                  </a:rPr>
                  <a:t>Taşınır işlem fişi, ödeme belgesine bağlanır.</a:t>
                </a:r>
              </a:p>
            </p:txBody>
          </p:sp>
          <p:grpSp>
            <p:nvGrpSpPr>
              <p:cNvPr id="36874" name="Group 40"/>
              <p:cNvGrpSpPr>
                <a:grpSpLocks/>
              </p:cNvGrpSpPr>
              <p:nvPr/>
            </p:nvGrpSpPr>
            <p:grpSpPr bwMode="auto">
              <a:xfrm>
                <a:off x="749" y="2920"/>
                <a:ext cx="4535" cy="420"/>
                <a:chOff x="885" y="2160"/>
                <a:chExt cx="4535" cy="420"/>
              </a:xfrm>
            </p:grpSpPr>
            <p:sp>
              <p:nvSpPr>
                <p:cNvPr id="36875" name="AutoShape 15"/>
                <p:cNvSpPr>
                  <a:spLocks noChangeArrowheads="1"/>
                </p:cNvSpPr>
                <p:nvPr/>
              </p:nvSpPr>
              <p:spPr bwMode="gray">
                <a:xfrm>
                  <a:off x="1085" y="2191"/>
                  <a:ext cx="4335" cy="378"/>
                </a:xfrm>
                <a:prstGeom prst="roundRect">
                  <a:avLst>
                    <a:gd name="adj" fmla="val 50000"/>
                  </a:avLst>
                </a:prstGeom>
                <a:noFill/>
                <a:ln w="381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fontAlgn="base">
                    <a:spcBef>
                      <a:spcPct val="0"/>
                    </a:spcBef>
                    <a:spcAft>
                      <a:spcPct val="0"/>
                    </a:spcAft>
                  </a:pPr>
                  <a:endParaRPr lang="tr-TR" dirty="0" smtClean="0">
                    <a:solidFill>
                      <a:srgbClr val="000000"/>
                    </a:solidFill>
                  </a:endParaRPr>
                </a:p>
              </p:txBody>
            </p:sp>
            <p:grpSp>
              <p:nvGrpSpPr>
                <p:cNvPr id="36876" name="Group 16"/>
                <p:cNvGrpSpPr>
                  <a:grpSpLocks/>
                </p:cNvGrpSpPr>
                <p:nvPr/>
              </p:nvGrpSpPr>
              <p:grpSpPr bwMode="auto">
                <a:xfrm>
                  <a:off x="885" y="2160"/>
                  <a:ext cx="506" cy="420"/>
                  <a:chOff x="720" y="960"/>
                  <a:chExt cx="987" cy="795"/>
                </a:xfrm>
              </p:grpSpPr>
              <p:sp>
                <p:nvSpPr>
                  <p:cNvPr id="36878" name="Oval 17"/>
                  <p:cNvSpPr>
                    <a:spLocks noChangeArrowheads="1"/>
                  </p:cNvSpPr>
                  <p:nvPr/>
                </p:nvSpPr>
                <p:spPr bwMode="gray">
                  <a:xfrm rot="1758052">
                    <a:off x="747" y="987"/>
                    <a:ext cx="960" cy="76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sp>
                <p:nvSpPr>
                  <p:cNvPr id="70674" name="Oval 18"/>
                  <p:cNvSpPr>
                    <a:spLocks noChangeArrowheads="1"/>
                  </p:cNvSpPr>
                  <p:nvPr/>
                </p:nvSpPr>
                <p:spPr bwMode="gray">
                  <a:xfrm rot="1758052">
                    <a:off x="720" y="960"/>
                    <a:ext cx="961" cy="769"/>
                  </a:xfrm>
                  <a:prstGeom prst="ellipse">
                    <a:avLst/>
                  </a:prstGeom>
                  <a:gradFill rotWithShape="1">
                    <a:gsLst>
                      <a:gs pos="0">
                        <a:schemeClr val="hlink"/>
                      </a:gs>
                      <a:gs pos="100000">
                        <a:schemeClr val="hlink">
                          <a:gamma/>
                          <a:shade val="46275"/>
                          <a:invGamma/>
                        </a:schemeClr>
                      </a:gs>
                    </a:gsLst>
                    <a:lin ang="5400000" scaled="1"/>
                  </a:gradFill>
                  <a:ln w="9525">
                    <a:noFill/>
                    <a:round/>
                    <a:headEnd/>
                    <a:tailEnd/>
                  </a:ln>
                  <a:effectLst/>
                </p:spPr>
                <p:txBody>
                  <a:bodyPr wrap="none" anchor="ctr"/>
                  <a:lstStyle/>
                  <a:p>
                    <a:pPr fontAlgn="base">
                      <a:spcBef>
                        <a:spcPct val="0"/>
                      </a:spcBef>
                      <a:spcAft>
                        <a:spcPct val="0"/>
                      </a:spcAft>
                      <a:defRPr/>
                    </a:pPr>
                    <a:endParaRPr lang="tr-TR" dirty="0">
                      <a:solidFill>
                        <a:srgbClr val="000000"/>
                      </a:solidFill>
                    </a:endParaRPr>
                  </a:p>
                </p:txBody>
              </p:sp>
              <p:sp>
                <p:nvSpPr>
                  <p:cNvPr id="36880" name="Oval 19"/>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tr-TR" dirty="0" smtClean="0">
                      <a:solidFill>
                        <a:srgbClr val="000000"/>
                      </a:solidFill>
                    </a:endParaRPr>
                  </a:p>
                </p:txBody>
              </p:sp>
            </p:grpSp>
            <p:sp>
              <p:nvSpPr>
                <p:cNvPr id="36877" name="Text Box 21"/>
                <p:cNvSpPr txBox="1">
                  <a:spLocks noChangeArrowheads="1"/>
                </p:cNvSpPr>
                <p:nvPr/>
              </p:nvSpPr>
              <p:spPr bwMode="gray">
                <a:xfrm>
                  <a:off x="1016" y="2191"/>
                  <a:ext cx="278"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pPr>
                  <a:r>
                    <a:rPr lang="tr-TR" sz="3200" b="1" dirty="0" smtClean="0">
                      <a:solidFill>
                        <a:srgbClr val="FFFFFF"/>
                      </a:solidFill>
                    </a:rPr>
                    <a:t>4</a:t>
                  </a:r>
                  <a:r>
                    <a:rPr lang="en-US" sz="3200" b="1" dirty="0" smtClean="0">
                      <a:solidFill>
                        <a:srgbClr val="FFFFFF"/>
                      </a:solidFill>
                    </a:rPr>
                    <a:t>.</a:t>
                  </a:r>
                </a:p>
              </p:txBody>
            </p:sp>
          </p:grpSp>
        </p:grpSp>
      </p:grpSp>
      <p:sp>
        <p:nvSpPr>
          <p:cNvPr id="41" name="1 Başlık"/>
          <p:cNvSpPr txBox="1">
            <a:spLocks/>
          </p:cNvSpPr>
          <p:nvPr/>
        </p:nvSpPr>
        <p:spPr bwMode="white">
          <a:xfrm>
            <a:off x="179512" y="476674"/>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g</a:t>
            </a:r>
          </a:p>
        </p:txBody>
      </p:sp>
    </p:spTree>
    <p:extLst>
      <p:ext uri="{BB962C8B-B14F-4D97-AF65-F5344CB8AC3E}">
        <p14:creationId xmlns:p14="http://schemas.microsoft.com/office/powerpoint/2010/main" val="30012241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52930"/>
                                        </p:tgtEl>
                                        <p:attrNameLst>
                                          <p:attrName>style.visibility</p:attrName>
                                        </p:attrNameLst>
                                      </p:cBhvr>
                                      <p:to>
                                        <p:strVal val="visible"/>
                                      </p:to>
                                    </p:set>
                                    <p:animEffect transition="in" filter="fade">
                                      <p:cBhvr>
                                        <p:cTn id="7" dur="1000"/>
                                        <p:tgtEl>
                                          <p:spTgt spid="252930"/>
                                        </p:tgtEl>
                                      </p:cBhvr>
                                    </p:animEffect>
                                    <p:anim calcmode="lin" valueType="num">
                                      <p:cBhvr>
                                        <p:cTn id="8" dur="1000" fill="hold"/>
                                        <p:tgtEl>
                                          <p:spTgt spid="252930"/>
                                        </p:tgtEl>
                                        <p:attrNameLst>
                                          <p:attrName>ppt_x</p:attrName>
                                        </p:attrNameLst>
                                      </p:cBhvr>
                                      <p:tavLst>
                                        <p:tav tm="0">
                                          <p:val>
                                            <p:strVal val="#ppt_x"/>
                                          </p:val>
                                        </p:tav>
                                        <p:tav tm="100000">
                                          <p:val>
                                            <p:strVal val="#ppt_x"/>
                                          </p:val>
                                        </p:tav>
                                      </p:tavLst>
                                    </p:anim>
                                    <p:anim calcmode="lin" valueType="num">
                                      <p:cBhvr>
                                        <p:cTn id="9" dur="1000" fill="hold"/>
                                        <p:tgtEl>
                                          <p:spTgt spid="252930"/>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par>
                          <p:cTn id="14" fill="hold">
                            <p:stCondLst>
                              <p:cond delay="2000"/>
                            </p:stCondLst>
                            <p:childTnLst>
                              <p:par>
                                <p:cTn id="15" presetID="5" presetClass="entr" presetSubtype="10"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checkerboard(across)">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p:bldP spid="4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2" name="2 Başlık"/>
          <p:cNvSpPr>
            <a:spLocks noGrp="1"/>
          </p:cNvSpPr>
          <p:nvPr>
            <p:ph type="title"/>
          </p:nvPr>
        </p:nvSpPr>
        <p:spPr>
          <a:xfrm>
            <a:off x="-324544" y="693517"/>
            <a:ext cx="8101708" cy="503237"/>
          </a:xfrm>
        </p:spPr>
        <p:txBody>
          <a:bodyPr/>
          <a:lstStyle/>
          <a:p>
            <a:r>
              <a:rPr lang="tr-TR" sz="2100" dirty="0" smtClean="0"/>
              <a:t>ÖRNEK :DOĞRUDAN TEMİN USULÜ İLE YAPILACAK ALIMLAR</a:t>
            </a:r>
          </a:p>
        </p:txBody>
      </p:sp>
      <p:sp>
        <p:nvSpPr>
          <p:cNvPr id="20483" name="3 İçerik Yer Tutucusu"/>
          <p:cNvSpPr>
            <a:spLocks noGrp="1"/>
          </p:cNvSpPr>
          <p:nvPr>
            <p:ph idx="1"/>
          </p:nvPr>
        </p:nvSpPr>
        <p:spPr>
          <a:xfrm>
            <a:off x="600075" y="1581150"/>
            <a:ext cx="8002588" cy="4654550"/>
          </a:xfrm>
        </p:spPr>
        <p:txBody>
          <a:bodyPr/>
          <a:lstStyle/>
          <a:p>
            <a:pPr eaLnBrk="1" hangingPunct="1">
              <a:lnSpc>
                <a:spcPct val="80000"/>
              </a:lnSpc>
              <a:buFont typeface="Wingdings" pitchFamily="2" charset="2"/>
              <a:buNone/>
            </a:pPr>
            <a:r>
              <a:rPr lang="tr-TR" sz="2800" b="1" dirty="0" smtClean="0"/>
              <a:t>Doğrudan temin usulüyle yapılan alımlarda</a:t>
            </a:r>
            <a:r>
              <a:rPr lang="tr-TR" sz="3600" b="1" dirty="0" smtClean="0"/>
              <a:t>;</a:t>
            </a:r>
            <a:endParaRPr lang="tr-TR" sz="2800" b="1" dirty="0" smtClean="0"/>
          </a:p>
          <a:p>
            <a:pPr eaLnBrk="1" hangingPunct="1">
              <a:lnSpc>
                <a:spcPct val="80000"/>
              </a:lnSpc>
            </a:pPr>
            <a:endParaRPr lang="tr-TR" sz="2800" dirty="0" smtClean="0"/>
          </a:p>
          <a:p>
            <a:pPr eaLnBrk="1" hangingPunct="1">
              <a:lnSpc>
                <a:spcPct val="80000"/>
              </a:lnSpc>
            </a:pPr>
            <a:r>
              <a:rPr lang="tr-TR" sz="2400" dirty="0" smtClean="0"/>
              <a:t>ONAY BELGESİ                                                                                                                                </a:t>
            </a:r>
          </a:p>
          <a:p>
            <a:pPr algn="just" eaLnBrk="1" hangingPunct="1">
              <a:lnSpc>
                <a:spcPct val="80000"/>
              </a:lnSpc>
            </a:pPr>
            <a:r>
              <a:rPr lang="tr-TR" sz="2400" dirty="0" smtClean="0"/>
              <a:t>PİYASA FİYAT ARAŞTIRMASI TUTANAĞI</a:t>
            </a:r>
          </a:p>
          <a:p>
            <a:pPr algn="just" eaLnBrk="1" hangingPunct="1">
              <a:lnSpc>
                <a:spcPct val="80000"/>
              </a:lnSpc>
            </a:pPr>
            <a:r>
              <a:rPr lang="tr-TR" sz="2400" dirty="0" smtClean="0"/>
              <a:t>DÜZENLENMİŞ İSE SÖZLEŞME</a:t>
            </a:r>
          </a:p>
          <a:p>
            <a:pPr algn="just" eaLnBrk="1" hangingPunct="1">
              <a:lnSpc>
                <a:spcPct val="80000"/>
              </a:lnSpc>
            </a:pPr>
            <a:r>
              <a:rPr lang="tr-TR" sz="2400" dirty="0" smtClean="0"/>
              <a:t>FATURA</a:t>
            </a:r>
          </a:p>
          <a:p>
            <a:pPr algn="just" eaLnBrk="1" hangingPunct="1">
              <a:lnSpc>
                <a:spcPct val="80000"/>
              </a:lnSpc>
            </a:pPr>
            <a:r>
              <a:rPr lang="tr-TR" sz="2400" dirty="0" smtClean="0"/>
              <a:t>MUAYENE VE KABUL KOMİSYONU TUTANAĞI, KABUL İŞLEMİ İDARECE YAPILMASI HALİNDE İSE İDARECE DÜZENLENMİŞ BELGE,</a:t>
            </a:r>
          </a:p>
          <a:p>
            <a:pPr algn="just" eaLnBrk="1" hangingPunct="1">
              <a:lnSpc>
                <a:spcPct val="80000"/>
              </a:lnSpc>
            </a:pPr>
            <a:r>
              <a:rPr lang="tr-TR" sz="2400" dirty="0" smtClean="0"/>
              <a:t>MAL VE MALZEME ALIMLARINDA TAŞINIR İŞLEM FİŞİ</a:t>
            </a:r>
          </a:p>
          <a:p>
            <a:pPr algn="just" eaLnBrk="1" hangingPunct="1">
              <a:lnSpc>
                <a:spcPct val="80000"/>
              </a:lnSpc>
              <a:buFontTx/>
              <a:buNone/>
            </a:pPr>
            <a:r>
              <a:rPr lang="tr-TR" sz="2400" dirty="0" smtClean="0"/>
              <a:t>    </a:t>
            </a:r>
          </a:p>
          <a:p>
            <a:pPr algn="just" eaLnBrk="1" hangingPunct="1">
              <a:lnSpc>
                <a:spcPct val="80000"/>
              </a:lnSpc>
              <a:buFontTx/>
              <a:buNone/>
            </a:pPr>
            <a:r>
              <a:rPr lang="tr-TR" sz="2400" dirty="0" smtClean="0"/>
              <a:t>ÖDEME BELGESİNE BAĞLANIR.</a:t>
            </a:r>
          </a:p>
        </p:txBody>
      </p:sp>
    </p:spTree>
    <p:extLst>
      <p:ext uri="{BB962C8B-B14F-4D97-AF65-F5344CB8AC3E}">
        <p14:creationId xmlns:p14="http://schemas.microsoft.com/office/powerpoint/2010/main" val="26900512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483"/>
                                        </p:tgtEl>
                                        <p:attrNameLst>
                                          <p:attrName>style.visibility</p:attrName>
                                        </p:attrNameLst>
                                      </p:cBhvr>
                                      <p:to>
                                        <p:strVal val="visible"/>
                                      </p:to>
                                    </p:set>
                                    <p:anim calcmode="lin" valueType="num">
                                      <p:cBhvr additive="base">
                                        <p:cTn id="12" dur="500" fill="hold"/>
                                        <p:tgtEl>
                                          <p:spTgt spid="20483"/>
                                        </p:tgtEl>
                                        <p:attrNameLst>
                                          <p:attrName>ppt_x</p:attrName>
                                        </p:attrNameLst>
                                      </p:cBhvr>
                                      <p:tavLst>
                                        <p:tav tm="0">
                                          <p:val>
                                            <p:strVal val="#ppt_x"/>
                                          </p:val>
                                        </p:tav>
                                        <p:tav tm="100000">
                                          <p:val>
                                            <p:strVal val="#ppt_x"/>
                                          </p:val>
                                        </p:tav>
                                      </p:tavLst>
                                    </p:anim>
                                    <p:anim calcmode="lin" valueType="num">
                                      <p:cBhvr additive="base">
                                        <p:cTn id="13" dur="500" fill="hold"/>
                                        <p:tgtEl>
                                          <p:spTgt spid="20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48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15361" name="Rectangle 2"/>
          <p:cNvSpPr>
            <a:spLocks noGrp="1" noChangeArrowheads="1"/>
          </p:cNvSpPr>
          <p:nvPr>
            <p:ph type="title" idx="4294967295"/>
          </p:nvPr>
        </p:nvSpPr>
        <p:spPr>
          <a:xfrm>
            <a:off x="1428750" y="590552"/>
            <a:ext cx="5943600" cy="563563"/>
          </a:xfrm>
        </p:spPr>
        <p:txBody>
          <a:bodyPr/>
          <a:lstStyle/>
          <a:p>
            <a:pPr eaLnBrk="1" hangingPunct="1"/>
            <a:r>
              <a:rPr lang="tr-TR" sz="3000" b="0" dirty="0" smtClean="0">
                <a:sym typeface="Wingdings" pitchFamily="2" charset="2"/>
              </a:rPr>
              <a:t>TANIMLAR</a:t>
            </a:r>
            <a:endParaRPr lang="en-US" sz="3000" dirty="0" smtClean="0">
              <a:ea typeface="SimSun" pitchFamily="2" charset="-122"/>
              <a:cs typeface="Times New Roman" pitchFamily="18" charset="0"/>
              <a:sym typeface="Wingdings" pitchFamily="2" charset="2"/>
            </a:endParaRPr>
          </a:p>
        </p:txBody>
      </p:sp>
      <p:sp>
        <p:nvSpPr>
          <p:cNvPr id="15362" name="Rectangle 3"/>
          <p:cNvSpPr>
            <a:spLocks noGrp="1" noChangeArrowheads="1"/>
          </p:cNvSpPr>
          <p:nvPr>
            <p:ph type="body" idx="4294967295"/>
          </p:nvPr>
        </p:nvSpPr>
        <p:spPr/>
        <p:txBody>
          <a:bodyPr/>
          <a:lstStyle/>
          <a:p>
            <a:pPr eaLnBrk="1" hangingPunct="1">
              <a:lnSpc>
                <a:spcPct val="110000"/>
              </a:lnSpc>
              <a:buFont typeface="Wingdings" pitchFamily="2" charset="2"/>
              <a:buNone/>
              <a:defRPr/>
            </a:pPr>
            <a:r>
              <a:rPr lang="tr-TR" sz="3000" dirty="0" smtClean="0">
                <a:effectLst>
                  <a:outerShdw blurRad="38100" dist="38100" dir="2700000" algn="tl">
                    <a:srgbClr val="C0C0C0"/>
                  </a:outerShdw>
                </a:effectLst>
                <a:sym typeface="Wingdings" pitchFamily="2" charset="2"/>
              </a:rPr>
              <a:t>   </a:t>
            </a:r>
          </a:p>
          <a:p>
            <a:pPr eaLnBrk="1" hangingPunct="1">
              <a:lnSpc>
                <a:spcPct val="110000"/>
              </a:lnSpc>
              <a:buFont typeface="Wingdings" pitchFamily="2" charset="2"/>
              <a:buNone/>
              <a:defRPr/>
            </a:pPr>
            <a:r>
              <a:rPr lang="tr-TR" sz="3000" dirty="0" smtClean="0">
                <a:effectLst>
                  <a:outerShdw blurRad="38100" dist="38100" dir="2700000" algn="tl">
                    <a:srgbClr val="C0C0C0"/>
                  </a:outerShdw>
                </a:effectLst>
                <a:sym typeface="Wingdings" pitchFamily="2" charset="2"/>
              </a:rPr>
              <a:t>	</a:t>
            </a:r>
            <a:endParaRPr lang="tr-TR" sz="3000" dirty="0" smtClean="0">
              <a:effectLst>
                <a:outerShdw blurRad="38100" dist="38100" dir="2700000" algn="tl">
                  <a:srgbClr val="C0C0C0"/>
                </a:outerShdw>
              </a:effectLst>
              <a:ea typeface="SimSun" pitchFamily="2" charset="-122"/>
              <a:cs typeface="Times New Roman" pitchFamily="18" charset="0"/>
              <a:sym typeface="Wingdings" pitchFamily="2" charset="2"/>
            </a:endParaRPr>
          </a:p>
          <a:p>
            <a:pPr eaLnBrk="1" hangingPunct="1">
              <a:lnSpc>
                <a:spcPct val="110000"/>
              </a:lnSpc>
              <a:buFont typeface="Wingdings" pitchFamily="2" charset="2"/>
              <a:buNone/>
              <a:defRPr/>
            </a:pPr>
            <a:endParaRPr lang="en-US" sz="3400" dirty="0" smtClean="0">
              <a:effectLst>
                <a:outerShdw blurRad="38100" dist="38100" dir="2700000" algn="tl">
                  <a:srgbClr val="C0C0C0"/>
                </a:outerShdw>
              </a:effectLst>
              <a:ea typeface="SimSun" pitchFamily="2" charset="-122"/>
              <a:cs typeface="Times New Roman" pitchFamily="18" charset="0"/>
              <a:sym typeface="Wingdings" pitchFamily="2" charset="2"/>
            </a:endParaRPr>
          </a:p>
        </p:txBody>
      </p:sp>
      <p:sp>
        <p:nvSpPr>
          <p:cNvPr id="15363" name="Rectangle 11"/>
          <p:cNvSpPr txBox="1">
            <a:spLocks noGrp="1" noChangeArrowheads="1"/>
          </p:cNvSpPr>
          <p:nvPr/>
        </p:nvSpPr>
        <p:spPr bwMode="auto">
          <a:xfrm>
            <a:off x="6705600" y="6248400"/>
            <a:ext cx="1905000" cy="457200"/>
          </a:xfrm>
          <a:prstGeom prst="rect">
            <a:avLst/>
          </a:prstGeom>
          <a:noFill/>
          <a:ln>
            <a:miter lim="800000"/>
            <a:headEnd/>
            <a:tailEnd/>
          </a:ln>
        </p:spPr>
        <p:txBody>
          <a:bodyPr/>
          <a:lstStyle/>
          <a:p>
            <a:pPr algn="r" eaLnBrk="0" fontAlgn="base">
              <a:spcBef>
                <a:spcPct val="0"/>
              </a:spcBef>
              <a:spcAft>
                <a:spcPct val="0"/>
              </a:spcAft>
              <a:defRPr/>
            </a:pPr>
            <a:fld id="{60E88115-6A25-4032-94DE-24ABE817FE5A}" type="slidenum">
              <a:rPr lang="en-US" sz="1000">
                <a:solidFill>
                  <a:srgbClr val="000000"/>
                </a:solidFill>
                <a:effectLst>
                  <a:outerShdw blurRad="38100" dist="38100" dir="2700000" algn="tl">
                    <a:srgbClr val="000000"/>
                  </a:outerShdw>
                </a:effectLst>
                <a:latin typeface="Times New Roman" pitchFamily="18" charset="0"/>
                <a:sym typeface="Wingdings" pitchFamily="2" charset="2"/>
              </a:rPr>
              <a:pPr algn="r" eaLnBrk="0" fontAlgn="base">
                <a:spcBef>
                  <a:spcPct val="0"/>
                </a:spcBef>
                <a:spcAft>
                  <a:spcPct val="0"/>
                </a:spcAft>
                <a:defRPr/>
              </a:pPr>
              <a:t>4</a:t>
            </a:fld>
            <a:endParaRPr lang="en-US" dirty="0">
              <a:solidFill>
                <a:srgbClr val="000000"/>
              </a:solidFill>
              <a:latin typeface="Tahoma" pitchFamily="34" charset="0"/>
              <a:sym typeface="Wingdings" pitchFamily="2" charset="2"/>
            </a:endParaRPr>
          </a:p>
        </p:txBody>
      </p:sp>
      <p:graphicFrame>
        <p:nvGraphicFramePr>
          <p:cNvPr id="2050" name="Object 4"/>
          <p:cNvGraphicFramePr>
            <a:graphicFrameLocks noChangeAspect="1"/>
          </p:cNvGraphicFramePr>
          <p:nvPr/>
        </p:nvGraphicFramePr>
        <p:xfrm>
          <a:off x="642939" y="1428750"/>
          <a:ext cx="7858125" cy="4857750"/>
        </p:xfrm>
        <a:graphic>
          <a:graphicData uri="http://schemas.openxmlformats.org/presentationml/2006/ole">
            <mc:AlternateContent xmlns:mc="http://schemas.openxmlformats.org/markup-compatibility/2006">
              <mc:Choice xmlns:v="urn:schemas-microsoft-com:vml" Requires="v">
                <p:oleObj spid="_x0000_s3215" name="Çalışma Sayfası" r:id="rId4" imgW="11401349" imgH="10010851" progId="Excel.Sheet.8">
                  <p:embed/>
                </p:oleObj>
              </mc:Choice>
              <mc:Fallback>
                <p:oleObj name="Çalışma Sayfası" r:id="rId4" imgW="11401349" imgH="1001085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9" y="1428750"/>
                        <a:ext cx="7858125"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089681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fade">
                                      <p:cBhvr>
                                        <p:cTn id="7" dur="500"/>
                                        <p:tgtEl>
                                          <p:spTgt spid="15361"/>
                                        </p:tgtEl>
                                      </p:cBhvr>
                                    </p:animEffect>
                                    <p:anim calcmode="lin" valueType="num">
                                      <p:cBhvr>
                                        <p:cTn id="8" dur="500" fill="hold"/>
                                        <p:tgtEl>
                                          <p:spTgt spid="15361"/>
                                        </p:tgtEl>
                                        <p:attrNameLst>
                                          <p:attrName>ppt_x</p:attrName>
                                        </p:attrNameLst>
                                      </p:cBhvr>
                                      <p:tavLst>
                                        <p:tav tm="0">
                                          <p:val>
                                            <p:strVal val="#ppt_x"/>
                                          </p:val>
                                        </p:tav>
                                        <p:tav tm="100000">
                                          <p:val>
                                            <p:strVal val="#ppt_x"/>
                                          </p:val>
                                        </p:tav>
                                      </p:tavLst>
                                    </p:anim>
                                    <p:anim calcmode="lin" valueType="num">
                                      <p:cBhvr>
                                        <p:cTn id="9" dur="500" fill="hold"/>
                                        <p:tgtEl>
                                          <p:spTgt spid="1536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9" presetClass="entr" presetSubtype="0" fill="hold" nodeType="after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dissolve">
                                      <p:cBhvr>
                                        <p:cTn id="1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İçerik Yer Tutucusu 2"/>
          <p:cNvSpPr>
            <a:spLocks noGrp="1"/>
          </p:cNvSpPr>
          <p:nvPr>
            <p:ph idx="1"/>
          </p:nvPr>
        </p:nvSpPr>
        <p:spPr>
          <a:xfrm>
            <a:off x="395288" y="1773238"/>
            <a:ext cx="8229600" cy="4076700"/>
          </a:xfrm>
        </p:spPr>
        <p:txBody>
          <a:bodyPr/>
          <a:lstStyle/>
          <a:p>
            <a:pPr marL="0" indent="0">
              <a:buFont typeface="Wingdings" pitchFamily="2" charset="2"/>
              <a:buNone/>
            </a:pPr>
            <a:r>
              <a:rPr lang="tr-TR" sz="2400" b="1" dirty="0" smtClean="0">
                <a:solidFill>
                  <a:srgbClr val="FF0000"/>
                </a:solidFill>
              </a:rPr>
              <a:t>Avans Olarak Alınması Sırasında ;</a:t>
            </a:r>
          </a:p>
          <a:p>
            <a:pPr marL="0" indent="0">
              <a:buFont typeface="Wingdings" pitchFamily="2" charset="2"/>
              <a:buNone/>
            </a:pPr>
            <a:r>
              <a:rPr lang="tr-TR" sz="2400" dirty="0" smtClean="0"/>
              <a:t>Harcama Talimatı veya Onay Belgesi,</a:t>
            </a:r>
            <a:endParaRPr lang="tr-TR" sz="2400" b="1" dirty="0" smtClean="0"/>
          </a:p>
          <a:p>
            <a:pPr marL="0" indent="0">
              <a:buFont typeface="Wingdings" pitchFamily="2" charset="2"/>
              <a:buNone/>
            </a:pPr>
            <a:endParaRPr lang="tr-TR" sz="2400" b="1" dirty="0" smtClean="0">
              <a:solidFill>
                <a:srgbClr val="FF0000"/>
              </a:solidFill>
            </a:endParaRPr>
          </a:p>
          <a:p>
            <a:pPr marL="0" indent="0">
              <a:buFont typeface="Wingdings" pitchFamily="2" charset="2"/>
              <a:buNone/>
            </a:pPr>
            <a:r>
              <a:rPr lang="tr-TR" sz="2400" b="1" dirty="0" smtClean="0">
                <a:solidFill>
                  <a:srgbClr val="FF0000"/>
                </a:solidFill>
              </a:rPr>
              <a:t>Avansı Kapatırken İse ;</a:t>
            </a:r>
            <a:endParaRPr lang="tr-TR" sz="2400" dirty="0" smtClean="0">
              <a:solidFill>
                <a:srgbClr val="FF0000"/>
              </a:solidFill>
            </a:endParaRPr>
          </a:p>
          <a:p>
            <a:pPr marL="0" indent="0">
              <a:buFont typeface="Wingdings" pitchFamily="2" charset="2"/>
              <a:buNone/>
            </a:pPr>
            <a:r>
              <a:rPr lang="tr-TR" sz="2400" b="1" dirty="0" smtClean="0"/>
              <a:t>-</a:t>
            </a:r>
            <a:r>
              <a:rPr lang="tr-TR" sz="2400" dirty="0" smtClean="0"/>
              <a:t> Fatura,</a:t>
            </a:r>
          </a:p>
          <a:p>
            <a:pPr marL="0" indent="0">
              <a:buFont typeface="Wingdings" pitchFamily="2" charset="2"/>
              <a:buNone/>
            </a:pPr>
            <a:r>
              <a:rPr lang="tr-TR" sz="2400" b="1" dirty="0" smtClean="0"/>
              <a:t>-</a:t>
            </a:r>
            <a:r>
              <a:rPr lang="tr-TR" sz="2400" dirty="0" smtClean="0"/>
              <a:t>Gereken hallerde muayene ve kabul komisyonu tutanağı, kabul işleminin idarece yapılması halinde ise idarece düzenlenmiş belge,</a:t>
            </a:r>
          </a:p>
          <a:p>
            <a:pPr marL="0" indent="0">
              <a:buFont typeface="Wingdings" pitchFamily="2" charset="2"/>
              <a:buNone/>
            </a:pPr>
            <a:r>
              <a:rPr lang="tr-TR" sz="2400" b="1" dirty="0" smtClean="0"/>
              <a:t>-</a:t>
            </a:r>
            <a:r>
              <a:rPr lang="tr-TR" sz="2400" dirty="0" smtClean="0"/>
              <a:t> Taşınır işlem fişi.</a:t>
            </a:r>
          </a:p>
          <a:p>
            <a:pPr marL="0" indent="0">
              <a:buFont typeface="Wingdings" pitchFamily="2" charset="2"/>
              <a:buNone/>
            </a:pPr>
            <a:endParaRPr lang="tr-TR" dirty="0" smtClean="0"/>
          </a:p>
        </p:txBody>
      </p:sp>
      <p:sp>
        <p:nvSpPr>
          <p:cNvPr id="5" name="2 Başlık"/>
          <p:cNvSpPr>
            <a:spLocks noGrp="1"/>
          </p:cNvSpPr>
          <p:nvPr>
            <p:ph type="title"/>
          </p:nvPr>
        </p:nvSpPr>
        <p:spPr/>
        <p:txBody>
          <a:bodyPr/>
          <a:lstStyle/>
          <a:p>
            <a:r>
              <a:rPr lang="tr-TR" sz="2100" dirty="0" smtClean="0"/>
              <a:t>DEVLET MALZEME OFİSİ ALIMLARI (DMO)</a:t>
            </a:r>
          </a:p>
        </p:txBody>
      </p:sp>
      <p:sp>
        <p:nvSpPr>
          <p:cNvPr id="4" name="1 Başlık"/>
          <p:cNvSpPr txBox="1">
            <a:spLocks/>
          </p:cNvSpPr>
          <p:nvPr/>
        </p:nvSpPr>
        <p:spPr bwMode="white">
          <a:xfrm>
            <a:off x="179512" y="633191"/>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h</a:t>
            </a:r>
          </a:p>
        </p:txBody>
      </p:sp>
    </p:spTree>
    <p:extLst>
      <p:ext uri="{BB962C8B-B14F-4D97-AF65-F5344CB8AC3E}">
        <p14:creationId xmlns:p14="http://schemas.microsoft.com/office/powerpoint/2010/main" val="1997927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40962" name="2 Başlık"/>
          <p:cNvSpPr>
            <a:spLocks noGrp="1"/>
          </p:cNvSpPr>
          <p:nvPr>
            <p:ph type="title"/>
          </p:nvPr>
        </p:nvSpPr>
        <p:spPr>
          <a:xfrm>
            <a:off x="1547814" y="590552"/>
            <a:ext cx="6281737" cy="563563"/>
          </a:xfrm>
        </p:spPr>
        <p:txBody>
          <a:bodyPr/>
          <a:lstStyle/>
          <a:p>
            <a:r>
              <a:rPr lang="tr-TR" sz="2000" dirty="0" smtClean="0"/>
              <a:t>ELEKTRİK, SU, DOĞALGAZ VE BENZERİ ABONELİK GİDERLERİ</a:t>
            </a:r>
          </a:p>
        </p:txBody>
      </p:sp>
      <p:sp>
        <p:nvSpPr>
          <p:cNvPr id="40963" name="3 İçerik Yer Tutucusu"/>
          <p:cNvSpPr>
            <a:spLocks noGrp="1"/>
          </p:cNvSpPr>
          <p:nvPr>
            <p:ph idx="1"/>
          </p:nvPr>
        </p:nvSpPr>
        <p:spPr>
          <a:xfrm>
            <a:off x="385763" y="1581150"/>
            <a:ext cx="8075612" cy="5029200"/>
          </a:xfrm>
        </p:spPr>
        <p:txBody>
          <a:bodyPr/>
          <a:lstStyle/>
          <a:p>
            <a:pPr algn="just" eaLnBrk="1" hangingPunct="1">
              <a:lnSpc>
                <a:spcPct val="80000"/>
              </a:lnSpc>
              <a:buFont typeface="Wingdings" pitchFamily="2" charset="2"/>
              <a:buNone/>
            </a:pPr>
            <a:r>
              <a:rPr lang="tr-TR" sz="2200" dirty="0" smtClean="0"/>
              <a:t>	</a:t>
            </a:r>
          </a:p>
          <a:p>
            <a:pPr algn="just" eaLnBrk="1" hangingPunct="1">
              <a:lnSpc>
                <a:spcPct val="80000"/>
              </a:lnSpc>
              <a:buFont typeface="Wingdings" pitchFamily="2" charset="2"/>
              <a:buNone/>
            </a:pPr>
            <a:r>
              <a:rPr lang="tr-TR" sz="2200" dirty="0" smtClean="0"/>
              <a:t>	</a:t>
            </a:r>
          </a:p>
          <a:p>
            <a:pPr algn="just" eaLnBrk="1" hangingPunct="1">
              <a:lnSpc>
                <a:spcPct val="80000"/>
              </a:lnSpc>
              <a:buFont typeface="Wingdings" pitchFamily="2" charset="2"/>
              <a:buNone/>
            </a:pPr>
            <a:r>
              <a:rPr lang="tr-TR" sz="2200" dirty="0" smtClean="0"/>
              <a:t>	a)Tekel niteliğindeki elektrik, su, doğalgaz ve benzeri tüketim giderlerinin ödenmesinde</a:t>
            </a:r>
            <a:r>
              <a:rPr lang="tr-TR" sz="2200" dirty="0" smtClean="0">
                <a:solidFill>
                  <a:srgbClr val="FF0000"/>
                </a:solidFill>
              </a:rPr>
              <a:t> </a:t>
            </a:r>
            <a:r>
              <a:rPr lang="tr-TR" sz="2200" b="1" dirty="0" smtClean="0">
                <a:solidFill>
                  <a:srgbClr val="FF0000"/>
                </a:solidFill>
              </a:rPr>
              <a:t>fatura</a:t>
            </a:r>
            <a:r>
              <a:rPr lang="tr-TR" sz="2200" dirty="0" smtClean="0">
                <a:solidFill>
                  <a:srgbClr val="FF0000"/>
                </a:solidFill>
              </a:rPr>
              <a:t> </a:t>
            </a:r>
            <a:r>
              <a:rPr lang="tr-TR" sz="2200" dirty="0" smtClean="0"/>
              <a:t>ödeme belgesine bağlanır.</a:t>
            </a:r>
          </a:p>
          <a:p>
            <a:pPr algn="just" eaLnBrk="1" hangingPunct="1">
              <a:lnSpc>
                <a:spcPct val="80000"/>
              </a:lnSpc>
              <a:buFont typeface="Wingdings" pitchFamily="2" charset="2"/>
              <a:buNone/>
            </a:pPr>
            <a:endParaRPr lang="tr-TR" sz="2200" dirty="0" smtClean="0"/>
          </a:p>
          <a:p>
            <a:pPr algn="just" eaLnBrk="1" hangingPunct="1">
              <a:lnSpc>
                <a:spcPct val="80000"/>
              </a:lnSpc>
              <a:buFont typeface="Wingdings" pitchFamily="2" charset="2"/>
              <a:buNone/>
            </a:pPr>
            <a:r>
              <a:rPr lang="tr-TR" sz="2200" dirty="0" smtClean="0"/>
              <a:t>	b) Tekel niteliğinde olmayan ve ihale mevzuatına göre temin edilen elektrik, su, doğalgaz ve benzeri tüketim giderlerinin ödenmesinde </a:t>
            </a:r>
            <a:r>
              <a:rPr lang="tr-TR" sz="2200" b="1" dirty="0" smtClean="0">
                <a:solidFill>
                  <a:srgbClr val="FF0000"/>
                </a:solidFill>
              </a:rPr>
              <a:t>taahhüt dosyası </a:t>
            </a:r>
            <a:r>
              <a:rPr lang="tr-TR" sz="2200" b="1" dirty="0" smtClean="0"/>
              <a:t>ve </a:t>
            </a:r>
            <a:r>
              <a:rPr lang="tr-TR" sz="2200" b="1" dirty="0" smtClean="0">
                <a:solidFill>
                  <a:srgbClr val="FF0000"/>
                </a:solidFill>
              </a:rPr>
              <a:t>fatura</a:t>
            </a:r>
            <a:r>
              <a:rPr lang="tr-TR" sz="2200" dirty="0" smtClean="0">
                <a:solidFill>
                  <a:srgbClr val="FF0000"/>
                </a:solidFill>
              </a:rPr>
              <a:t> </a:t>
            </a:r>
            <a:r>
              <a:rPr lang="tr-TR" sz="2200" dirty="0" smtClean="0"/>
              <a:t>ödeme belgesine bağlanır.</a:t>
            </a:r>
          </a:p>
          <a:p>
            <a:pPr algn="just" eaLnBrk="1" hangingPunct="1">
              <a:lnSpc>
                <a:spcPct val="80000"/>
              </a:lnSpc>
              <a:buFont typeface="Wingdings" pitchFamily="2" charset="2"/>
              <a:buNone/>
            </a:pPr>
            <a:endParaRPr lang="tr-TR" sz="2200" dirty="0" smtClean="0"/>
          </a:p>
          <a:p>
            <a:pPr algn="just" eaLnBrk="1" hangingPunct="1">
              <a:lnSpc>
                <a:spcPct val="80000"/>
              </a:lnSpc>
              <a:buFont typeface="Wingdings" pitchFamily="2" charset="2"/>
              <a:buNone/>
            </a:pPr>
            <a:r>
              <a:rPr lang="tr-TR" sz="2200" dirty="0" smtClean="0"/>
              <a:t>		 	</a:t>
            </a:r>
          </a:p>
        </p:txBody>
      </p:sp>
      <p:sp>
        <p:nvSpPr>
          <p:cNvPr id="5" name="1 Başlık"/>
          <p:cNvSpPr txBox="1">
            <a:spLocks/>
          </p:cNvSpPr>
          <p:nvPr/>
        </p:nvSpPr>
        <p:spPr bwMode="white">
          <a:xfrm>
            <a:off x="179512" y="548682"/>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ı</a:t>
            </a:r>
          </a:p>
        </p:txBody>
      </p:sp>
    </p:spTree>
    <p:extLst>
      <p:ext uri="{BB962C8B-B14F-4D97-AF65-F5344CB8AC3E}">
        <p14:creationId xmlns:p14="http://schemas.microsoft.com/office/powerpoint/2010/main" val="17028710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linds(horizontal)">
                                      <p:cBhvr>
                                        <p:cTn id="7" dur="500"/>
                                        <p:tgtEl>
                                          <p:spTgt spid="4096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0963"/>
                                        </p:tgtEl>
                                        <p:attrNameLst>
                                          <p:attrName>style.visibility</p:attrName>
                                        </p:attrNameLst>
                                      </p:cBhvr>
                                      <p:to>
                                        <p:strVal val="visible"/>
                                      </p:to>
                                    </p:set>
                                    <p:animEffect transition="in" filter="blinds(horizontal)">
                                      <p:cBhvr>
                                        <p:cTn id="11" dur="500"/>
                                        <p:tgtEl>
                                          <p:spTgt spid="40963"/>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40963"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solidFill>
                  <a:srgbClr val="000000"/>
                </a:solidFill>
              </a:rPr>
              <a:t> </a:t>
            </a:r>
            <a:endParaRPr lang="tr-TR" dirty="0">
              <a:solidFill>
                <a:srgbClr val="000000"/>
              </a:solidFill>
            </a:endParaRPr>
          </a:p>
        </p:txBody>
      </p:sp>
      <p:sp>
        <p:nvSpPr>
          <p:cNvPr id="5" name="1 Başlık"/>
          <p:cNvSpPr txBox="1">
            <a:spLocks/>
          </p:cNvSpPr>
          <p:nvPr/>
        </p:nvSpPr>
        <p:spPr bwMode="white">
          <a:xfrm>
            <a:off x="179512" y="548682"/>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4500" dirty="0"/>
              <a:t>k</a:t>
            </a:r>
            <a:endParaRPr lang="tr-TR" sz="4500" dirty="0" smtClean="0"/>
          </a:p>
        </p:txBody>
      </p:sp>
      <p:sp>
        <p:nvSpPr>
          <p:cNvPr id="6" name="2 Başlık"/>
          <p:cNvSpPr>
            <a:spLocks noGrp="1"/>
          </p:cNvSpPr>
          <p:nvPr>
            <p:ph type="title"/>
          </p:nvPr>
        </p:nvSpPr>
        <p:spPr>
          <a:xfrm>
            <a:off x="1475656" y="590552"/>
            <a:ext cx="5943600" cy="563563"/>
          </a:xfrm>
        </p:spPr>
        <p:txBody>
          <a:bodyPr/>
          <a:lstStyle/>
          <a:p>
            <a:r>
              <a:rPr lang="tr-TR" sz="2400" dirty="0" smtClean="0"/>
              <a:t>SÖZLEŞMELİ PERSONEL ÜCRETLERİ</a:t>
            </a:r>
          </a:p>
        </p:txBody>
      </p:sp>
      <p:sp>
        <p:nvSpPr>
          <p:cNvPr id="7" name="Rectangle 3"/>
          <p:cNvSpPr>
            <a:spLocks noGrp="1" noChangeArrowheads="1"/>
          </p:cNvSpPr>
          <p:nvPr>
            <p:ph idx="1"/>
          </p:nvPr>
        </p:nvSpPr>
        <p:spPr>
          <a:xfrm>
            <a:off x="179512" y="1541512"/>
            <a:ext cx="8507288" cy="3759696"/>
          </a:xfrm>
        </p:spPr>
        <p:txBody>
          <a:bodyPr/>
          <a:lstStyle/>
          <a:p>
            <a:pPr marL="0" indent="0" algn="just" eaLnBrk="1" hangingPunct="1">
              <a:lnSpc>
                <a:spcPct val="90000"/>
              </a:lnSpc>
              <a:buClr>
                <a:schemeClr val="tx2"/>
              </a:buClr>
              <a:buNone/>
            </a:pPr>
            <a:r>
              <a:rPr lang="tr-TR" sz="2400" dirty="0">
                <a:latin typeface="Times New Roman" pitchFamily="18" charset="0"/>
                <a:cs typeface="Times New Roman" pitchFamily="18" charset="0"/>
              </a:rPr>
              <a:t>Aylık Bordrosu (Örnek:8)</a:t>
            </a:r>
            <a:r>
              <a:rPr lang="tr-TR" sz="2400" dirty="0">
                <a:latin typeface="Times New Roman" pitchFamily="18" charset="0"/>
              </a:rPr>
              <a:t> </a:t>
            </a:r>
            <a:r>
              <a:rPr lang="tr-TR" sz="2400" dirty="0" smtClean="0">
                <a:latin typeface="Times New Roman" pitchFamily="18" charset="0"/>
              </a:rPr>
              <a:t>ve</a:t>
            </a:r>
          </a:p>
          <a:p>
            <a:pPr marL="0" indent="0" algn="just" eaLnBrk="1" hangingPunct="1">
              <a:lnSpc>
                <a:spcPct val="90000"/>
              </a:lnSpc>
              <a:buClr>
                <a:schemeClr val="tx2"/>
              </a:buClr>
              <a:buNone/>
            </a:pPr>
            <a:r>
              <a:rPr lang="tr-TR" sz="2400" dirty="0" smtClean="0">
                <a:latin typeface="Times New Roman" pitchFamily="18" charset="0"/>
                <a:cs typeface="Times New Roman" pitchFamily="18" charset="0"/>
              </a:rPr>
              <a:t>Personel </a:t>
            </a:r>
            <a:r>
              <a:rPr lang="tr-TR" sz="2400" dirty="0">
                <a:latin typeface="Times New Roman" pitchFamily="18" charset="0"/>
                <a:cs typeface="Times New Roman" pitchFamily="18" charset="0"/>
              </a:rPr>
              <a:t>Bildirimi (Örnek:9);</a:t>
            </a:r>
            <a:r>
              <a:rPr lang="tr-TR" sz="2400" b="1" dirty="0">
                <a:latin typeface="Times New Roman" pitchFamily="18" charset="0"/>
                <a:cs typeface="Times New Roman" pitchFamily="18" charset="0"/>
              </a:rPr>
              <a:t> </a:t>
            </a:r>
            <a:endParaRPr lang="tr-TR" sz="2400" dirty="0">
              <a:latin typeface="Times New Roman" pitchFamily="18" charset="0"/>
              <a:cs typeface="Times New Roman" pitchFamily="18" charset="0"/>
            </a:endParaRPr>
          </a:p>
          <a:p>
            <a:pPr marL="0" indent="0" algn="just" eaLnBrk="1" hangingPunct="1">
              <a:lnSpc>
                <a:spcPct val="90000"/>
              </a:lnSpc>
              <a:buClr>
                <a:schemeClr val="accent1"/>
              </a:buClr>
              <a:buNone/>
            </a:pPr>
            <a:r>
              <a:rPr lang="tr-TR" sz="2400" dirty="0">
                <a:latin typeface="Times New Roman" pitchFamily="18" charset="0"/>
                <a:cs typeface="Times New Roman" pitchFamily="18" charset="0"/>
              </a:rPr>
              <a:t>İşe başlama yazısı, </a:t>
            </a:r>
            <a:r>
              <a:rPr lang="tr-TR" sz="2400" b="1" dirty="0">
                <a:latin typeface="Times New Roman" pitchFamily="18" charset="0"/>
                <a:cs typeface="Times New Roman" pitchFamily="18" charset="0"/>
              </a:rPr>
              <a:t> </a:t>
            </a:r>
            <a:endParaRPr lang="tr-TR" sz="2400" dirty="0">
              <a:latin typeface="Times New Roman" pitchFamily="18" charset="0"/>
              <a:cs typeface="Times New Roman" pitchFamily="18" charset="0"/>
            </a:endParaRPr>
          </a:p>
          <a:p>
            <a:pPr marL="0" indent="0" algn="just" eaLnBrk="1" hangingPunct="1">
              <a:lnSpc>
                <a:spcPct val="90000"/>
              </a:lnSpc>
              <a:buClr>
                <a:schemeClr val="accent1"/>
              </a:buClr>
              <a:buNone/>
            </a:pPr>
            <a:r>
              <a:rPr lang="tr-TR" sz="2400" dirty="0" smtClean="0">
                <a:latin typeface="Times New Roman" pitchFamily="18" charset="0"/>
                <a:cs typeface="Times New Roman" pitchFamily="18" charset="0"/>
              </a:rPr>
              <a:t>Sözleşme, </a:t>
            </a:r>
          </a:p>
          <a:p>
            <a:pPr marL="0" indent="0" algn="just" eaLnBrk="1" hangingPunct="1">
              <a:lnSpc>
                <a:spcPct val="90000"/>
              </a:lnSpc>
              <a:buClr>
                <a:schemeClr val="accent1"/>
              </a:buClr>
              <a:buNone/>
            </a:pPr>
            <a:r>
              <a:rPr lang="tr-TR" sz="2400" dirty="0" smtClean="0">
                <a:latin typeface="Times New Roman" pitchFamily="18" charset="0"/>
                <a:cs typeface="Times New Roman" pitchFamily="18" charset="0"/>
              </a:rPr>
              <a:t>ödeme </a:t>
            </a:r>
            <a:r>
              <a:rPr lang="tr-TR" sz="2400" dirty="0">
                <a:latin typeface="Times New Roman" pitchFamily="18" charset="0"/>
                <a:cs typeface="Times New Roman" pitchFamily="18" charset="0"/>
              </a:rPr>
              <a:t>belgesine bağlanır.</a:t>
            </a:r>
          </a:p>
          <a:p>
            <a:pPr marL="0" indent="0" algn="just" eaLnBrk="1" hangingPunct="1">
              <a:lnSpc>
                <a:spcPct val="90000"/>
              </a:lnSpc>
              <a:buNone/>
            </a:pPr>
            <a:endParaRPr lang="tr-TR" sz="2400" dirty="0" smtClean="0">
              <a:latin typeface="Times New Roman" pitchFamily="18" charset="0"/>
            </a:endParaRPr>
          </a:p>
          <a:p>
            <a:pPr marL="0" indent="0" algn="just" eaLnBrk="1" hangingPunct="1">
              <a:lnSpc>
                <a:spcPct val="90000"/>
              </a:lnSpc>
              <a:buNone/>
            </a:pPr>
            <a:r>
              <a:rPr lang="tr-TR" sz="2400" dirty="0" smtClean="0">
                <a:latin typeface="Times New Roman" pitchFamily="18" charset="0"/>
              </a:rPr>
              <a:t>Sözleşme </a:t>
            </a:r>
            <a:r>
              <a:rPr lang="tr-TR" sz="2400" dirty="0">
                <a:latin typeface="Times New Roman" pitchFamily="18" charset="0"/>
              </a:rPr>
              <a:t>ve işe başlama yazısının, ilk ödemeye ait ödeme belgesine bağlanması gerekir.</a:t>
            </a:r>
            <a:endParaRPr lang="tr-TR" sz="2400" dirty="0">
              <a:latin typeface="Times New Roman" pitchFamily="18" charset="0"/>
              <a:cs typeface="Times New Roman" pitchFamily="18" charset="0"/>
            </a:endParaRPr>
          </a:p>
          <a:p>
            <a:pPr algn="just" eaLnBrk="1" hangingPunct="1">
              <a:buClr>
                <a:schemeClr val="tx2"/>
              </a:buClr>
              <a:buFont typeface="Wingdings" pitchFamily="2" charset="2"/>
              <a:buChar char="Ø"/>
            </a:pPr>
            <a:endParaRPr lang="tr-TR" sz="2000" dirty="0" smtClean="0">
              <a:latin typeface="Times New Roman" pitchFamily="18" charset="0"/>
              <a:cs typeface="Times New Roman" pitchFamily="18" charset="0"/>
            </a:endParaRPr>
          </a:p>
          <a:p>
            <a:pPr eaLnBrk="1" hangingPunct="1">
              <a:buFontTx/>
              <a:buNone/>
            </a:pPr>
            <a:endParaRPr lang="tr-TR" sz="2800" dirty="0" smtClean="0">
              <a:latin typeface="Times New Roman" pitchFamily="18" charset="0"/>
            </a:endParaRPr>
          </a:p>
        </p:txBody>
      </p:sp>
    </p:spTree>
    <p:extLst>
      <p:ext uri="{BB962C8B-B14F-4D97-AF65-F5344CB8AC3E}">
        <p14:creationId xmlns:p14="http://schemas.microsoft.com/office/powerpoint/2010/main" val="29960122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solidFill>
                  <a:srgbClr val="000000"/>
                </a:solidFill>
              </a:rPr>
              <a:t> </a:t>
            </a:r>
            <a:endParaRPr lang="tr-TR" dirty="0">
              <a:solidFill>
                <a:srgbClr val="000000"/>
              </a:solidFill>
            </a:endParaRPr>
          </a:p>
        </p:txBody>
      </p:sp>
      <p:sp>
        <p:nvSpPr>
          <p:cNvPr id="5" name="1 Başlık"/>
          <p:cNvSpPr txBox="1">
            <a:spLocks/>
          </p:cNvSpPr>
          <p:nvPr/>
        </p:nvSpPr>
        <p:spPr bwMode="white">
          <a:xfrm>
            <a:off x="179512" y="548682"/>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4500" dirty="0" smtClean="0"/>
              <a:t>l</a:t>
            </a:r>
          </a:p>
        </p:txBody>
      </p:sp>
      <p:sp>
        <p:nvSpPr>
          <p:cNvPr id="6" name="2 Başlık"/>
          <p:cNvSpPr>
            <a:spLocks noGrp="1"/>
          </p:cNvSpPr>
          <p:nvPr>
            <p:ph type="title"/>
          </p:nvPr>
        </p:nvSpPr>
        <p:spPr>
          <a:xfrm>
            <a:off x="1475656" y="590552"/>
            <a:ext cx="5943600" cy="563563"/>
          </a:xfrm>
        </p:spPr>
        <p:txBody>
          <a:bodyPr/>
          <a:lstStyle/>
          <a:p>
            <a:r>
              <a:rPr lang="tr-TR" sz="2400" dirty="0">
                <a:solidFill>
                  <a:srgbClr val="FFFF00"/>
                </a:solidFill>
                <a:latin typeface="Times New Roman" pitchFamily="18" charset="0"/>
                <a:ea typeface="Arial Unicode MS" pitchFamily="34" charset="-128"/>
                <a:cs typeface="Arial Unicode MS" pitchFamily="34" charset="-128"/>
              </a:rPr>
              <a:t/>
            </a:r>
            <a:br>
              <a:rPr lang="tr-TR" sz="2400" dirty="0">
                <a:solidFill>
                  <a:srgbClr val="FFFF00"/>
                </a:solidFill>
                <a:latin typeface="Times New Roman" pitchFamily="18" charset="0"/>
                <a:ea typeface="Arial Unicode MS" pitchFamily="34" charset="-128"/>
                <a:cs typeface="Arial Unicode MS" pitchFamily="34" charset="-128"/>
              </a:rPr>
            </a:br>
            <a:r>
              <a:rPr lang="tr-TR" sz="2400" dirty="0"/>
              <a:t>Mahkeme </a:t>
            </a:r>
            <a:r>
              <a:rPr lang="tr-TR" sz="2400" dirty="0" smtClean="0"/>
              <a:t>Harç </a:t>
            </a:r>
            <a:r>
              <a:rPr lang="tr-TR" sz="2400" dirty="0"/>
              <a:t>ve </a:t>
            </a:r>
            <a:r>
              <a:rPr lang="tr-TR" sz="2400" dirty="0" smtClean="0"/>
              <a:t>Giderleri </a:t>
            </a:r>
            <a:r>
              <a:rPr lang="tr-TR" sz="2400" dirty="0"/>
              <a:t/>
            </a:r>
            <a:br>
              <a:rPr lang="tr-TR" sz="2400" dirty="0"/>
            </a:br>
            <a:endParaRPr lang="tr-TR" sz="2400" dirty="0"/>
          </a:p>
        </p:txBody>
      </p:sp>
      <p:sp>
        <p:nvSpPr>
          <p:cNvPr id="7" name="Rectangle 3"/>
          <p:cNvSpPr>
            <a:spLocks noGrp="1" noChangeArrowheads="1"/>
          </p:cNvSpPr>
          <p:nvPr>
            <p:ph idx="1"/>
          </p:nvPr>
        </p:nvSpPr>
        <p:spPr>
          <a:xfrm>
            <a:off x="207934" y="1268760"/>
            <a:ext cx="8507288" cy="5184576"/>
          </a:xfrm>
        </p:spPr>
        <p:txBody>
          <a:bodyPr/>
          <a:lstStyle/>
          <a:p>
            <a:pPr marL="0" indent="0" algn="just" eaLnBrk="1" hangingPunct="1">
              <a:buClr>
                <a:schemeClr val="tx2"/>
              </a:buClr>
              <a:buNone/>
            </a:pPr>
            <a:r>
              <a:rPr lang="tr-TR" sz="1800" b="1" dirty="0">
                <a:solidFill>
                  <a:srgbClr val="FF0000"/>
                </a:solidFill>
                <a:latin typeface="Times New Roman" pitchFamily="18" charset="0"/>
                <a:cs typeface="Times New Roman" pitchFamily="18" charset="0"/>
              </a:rPr>
              <a:t>Mahkeme harçları ve giderlerine ilişkin ödemelerde;</a:t>
            </a:r>
          </a:p>
          <a:p>
            <a:pPr marL="0" indent="0" algn="just" eaLnBrk="1" hangingPunct="1">
              <a:buClr>
                <a:schemeClr val="accent1"/>
              </a:buClr>
              <a:buNone/>
            </a:pPr>
            <a:r>
              <a:rPr lang="tr-TR" sz="1800" dirty="0" smtClean="0">
                <a:latin typeface="Times New Roman" pitchFamily="18" charset="0"/>
                <a:cs typeface="Times New Roman" pitchFamily="18" charset="0"/>
              </a:rPr>
              <a:t>1-Mahkeme</a:t>
            </a:r>
            <a:r>
              <a:rPr lang="tr-TR" sz="1800" dirty="0">
                <a:latin typeface="Times New Roman" pitchFamily="18" charset="0"/>
                <a:cs typeface="Times New Roman" pitchFamily="18" charset="0"/>
              </a:rPr>
              <a:t>, icra veya noterce düzenlenen </a:t>
            </a:r>
            <a:r>
              <a:rPr lang="tr-TR" sz="1800" b="1" dirty="0">
                <a:solidFill>
                  <a:srgbClr val="FF0000"/>
                </a:solidFill>
                <a:latin typeface="Times New Roman" pitchFamily="18" charset="0"/>
                <a:cs typeface="Times New Roman" pitchFamily="18" charset="0"/>
              </a:rPr>
              <a:t>alındı, </a:t>
            </a:r>
          </a:p>
          <a:p>
            <a:pPr marL="0" indent="0" algn="just" eaLnBrk="1" hangingPunct="1">
              <a:buClr>
                <a:schemeClr val="accent1"/>
              </a:buClr>
              <a:buNone/>
            </a:pPr>
            <a:r>
              <a:rPr lang="tr-TR" sz="1800" dirty="0" smtClean="0">
                <a:latin typeface="Times New Roman" pitchFamily="18" charset="0"/>
                <a:cs typeface="Times New Roman" pitchFamily="18" charset="0"/>
              </a:rPr>
              <a:t>2-Alındı </a:t>
            </a:r>
            <a:r>
              <a:rPr lang="tr-TR" sz="1800" dirty="0">
                <a:latin typeface="Times New Roman" pitchFamily="18" charset="0"/>
                <a:cs typeface="Times New Roman" pitchFamily="18" charset="0"/>
              </a:rPr>
              <a:t>verilemeyen hallerde; davayı kovuşturan tarafından düzenlenip ilgili mahkeme veya dairelerce onaylanan </a:t>
            </a:r>
            <a:r>
              <a:rPr lang="tr-TR" sz="1800" b="1" dirty="0">
                <a:solidFill>
                  <a:srgbClr val="FF0000"/>
                </a:solidFill>
                <a:latin typeface="Times New Roman" pitchFamily="18" charset="0"/>
                <a:cs typeface="Times New Roman" pitchFamily="18" charset="0"/>
              </a:rPr>
              <a:t>Mahkeme Giderleri Listesi (Örnek: 30) </a:t>
            </a:r>
            <a:r>
              <a:rPr lang="tr-TR" sz="1800" dirty="0">
                <a:latin typeface="Times New Roman" pitchFamily="18" charset="0"/>
                <a:cs typeface="Times New Roman" pitchFamily="18" charset="0"/>
              </a:rPr>
              <a:t>(Başka yerdeki mahkemelerde yürütülen yargılamalarda davayı kovuşturan tarafından yapılan posta giderleri için bu liste daire amirince onaylanır</a:t>
            </a:r>
            <a:r>
              <a:rPr lang="tr-TR" sz="1800" dirty="0" smtClean="0">
                <a:latin typeface="Times New Roman" pitchFamily="18" charset="0"/>
                <a:cs typeface="Times New Roman" pitchFamily="18" charset="0"/>
              </a:rPr>
              <a:t>.),</a:t>
            </a:r>
          </a:p>
          <a:p>
            <a:pPr marL="0" indent="0" algn="just" eaLnBrk="1" hangingPunct="1">
              <a:buClr>
                <a:schemeClr val="tx2"/>
              </a:buClr>
              <a:buNone/>
            </a:pPr>
            <a:r>
              <a:rPr lang="tr-TR" sz="1800" b="1" dirty="0">
                <a:solidFill>
                  <a:srgbClr val="FF0000"/>
                </a:solidFill>
                <a:latin typeface="Times New Roman" pitchFamily="18" charset="0"/>
                <a:cs typeface="Times New Roman" pitchFamily="18" charset="0"/>
              </a:rPr>
              <a:t>Hazine aleyhine sonuçlanan davalarla ilgili mahkeme ve icra harçları ile karşı taraf avukatına yapılacak </a:t>
            </a:r>
            <a:r>
              <a:rPr lang="tr-TR" sz="1800" dirty="0">
                <a:solidFill>
                  <a:schemeClr val="bg1"/>
                </a:solidFill>
                <a:latin typeface="Times New Roman" pitchFamily="18" charset="0"/>
                <a:cs typeface="Times New Roman" pitchFamily="18" charset="0"/>
              </a:rPr>
              <a:t>vekalet ücreti ödemelerinde; </a:t>
            </a:r>
          </a:p>
          <a:p>
            <a:pPr marL="0" indent="0" algn="just" eaLnBrk="1" hangingPunct="1">
              <a:buClr>
                <a:schemeClr val="accent1"/>
              </a:buClr>
              <a:buNone/>
            </a:pPr>
            <a:r>
              <a:rPr lang="tr-TR" sz="1800" dirty="0" smtClean="0">
                <a:latin typeface="Times New Roman" pitchFamily="18" charset="0"/>
                <a:cs typeface="Times New Roman" pitchFamily="18" charset="0"/>
              </a:rPr>
              <a:t>1-Kanunları </a:t>
            </a:r>
            <a:r>
              <a:rPr lang="tr-TR" sz="1800" dirty="0">
                <a:latin typeface="Times New Roman" pitchFamily="18" charset="0"/>
                <a:cs typeface="Times New Roman" pitchFamily="18" charset="0"/>
              </a:rPr>
              <a:t>gereği ilamın icrası için kesinleşmiş olma şartı aranan hallerde kesinleşmiş </a:t>
            </a:r>
            <a:r>
              <a:rPr lang="tr-TR" sz="1800" b="1" dirty="0">
                <a:solidFill>
                  <a:srgbClr val="FF0000"/>
                </a:solidFill>
                <a:latin typeface="Times New Roman" pitchFamily="18" charset="0"/>
                <a:cs typeface="Times New Roman" pitchFamily="18" charset="0"/>
              </a:rPr>
              <a:t>mahkeme ilamı,</a:t>
            </a:r>
          </a:p>
          <a:p>
            <a:pPr marL="0" indent="0" algn="just" eaLnBrk="1" hangingPunct="1">
              <a:buClr>
                <a:schemeClr val="accent1"/>
              </a:buClr>
              <a:buNone/>
            </a:pPr>
            <a:r>
              <a:rPr lang="tr-TR" sz="1800" dirty="0" smtClean="0">
                <a:latin typeface="Times New Roman" pitchFamily="18" charset="0"/>
                <a:cs typeface="Times New Roman" pitchFamily="18" charset="0"/>
              </a:rPr>
              <a:t>2-Yetkili </a:t>
            </a:r>
            <a:r>
              <a:rPr lang="tr-TR" sz="1800" dirty="0">
                <a:latin typeface="Times New Roman" pitchFamily="18" charset="0"/>
                <a:cs typeface="Times New Roman" pitchFamily="18" charset="0"/>
              </a:rPr>
              <a:t>merci tarafından icrasının geri bırakılmasına (yürütülmesinin durdurulmasına) karar verilmeyen </a:t>
            </a:r>
            <a:r>
              <a:rPr lang="tr-TR" sz="1800" b="1" dirty="0">
                <a:solidFill>
                  <a:srgbClr val="FF0000"/>
                </a:solidFill>
                <a:latin typeface="Times New Roman" pitchFamily="18" charset="0"/>
                <a:cs typeface="Times New Roman" pitchFamily="18" charset="0"/>
              </a:rPr>
              <a:t>mahkeme ilamı,</a:t>
            </a:r>
          </a:p>
          <a:p>
            <a:pPr marL="0" indent="0" algn="just" eaLnBrk="1" hangingPunct="1">
              <a:buClr>
                <a:schemeClr val="accent1"/>
              </a:buClr>
              <a:buNone/>
            </a:pPr>
            <a:r>
              <a:rPr lang="tr-TR" sz="1800" dirty="0">
                <a:latin typeface="Times New Roman" pitchFamily="18" charset="0"/>
                <a:cs typeface="Times New Roman" pitchFamily="18" charset="0"/>
              </a:rPr>
              <a:t>Davaya veya icraya intikal ettikten sonra veya intikal etmeden önce sulh yoluyla bir hakkın tanınmasından dolayı doğan borçların ödenmesinde, mahkeme kararı yerine mevzuatı gereği sulha yetkili makam veya merci kararı ve </a:t>
            </a:r>
            <a:r>
              <a:rPr lang="tr-TR" sz="1800" b="1" dirty="0" err="1">
                <a:solidFill>
                  <a:srgbClr val="FF0000"/>
                </a:solidFill>
                <a:latin typeface="Times New Roman" pitchFamily="18" charset="0"/>
                <a:cs typeface="Times New Roman" pitchFamily="18" charset="0"/>
              </a:rPr>
              <a:t>sulhname</a:t>
            </a:r>
            <a:r>
              <a:rPr lang="tr-TR" sz="1800" b="1" dirty="0">
                <a:solidFill>
                  <a:srgbClr val="FF0000"/>
                </a:solidFill>
                <a:latin typeface="Times New Roman" pitchFamily="18" charset="0"/>
                <a:cs typeface="Times New Roman" pitchFamily="18" charset="0"/>
              </a:rPr>
              <a:t> veya hakem kararı</a:t>
            </a:r>
            <a:r>
              <a:rPr lang="tr-TR" sz="1800" dirty="0">
                <a:latin typeface="Times New Roman" pitchFamily="18" charset="0"/>
                <a:cs typeface="Times New Roman" pitchFamily="18" charset="0"/>
              </a:rPr>
              <a:t>,</a:t>
            </a:r>
          </a:p>
          <a:p>
            <a:pPr marL="0" indent="0" algn="just" eaLnBrk="1" hangingPunct="1">
              <a:buClr>
                <a:schemeClr val="accent1"/>
              </a:buClr>
              <a:buNone/>
            </a:pPr>
            <a:r>
              <a:rPr lang="tr-TR" sz="1800" dirty="0">
                <a:latin typeface="Times New Roman" pitchFamily="18" charset="0"/>
                <a:cs typeface="Times New Roman" pitchFamily="18" charset="0"/>
              </a:rPr>
              <a:t>Karşı tarafın avukatına (icra daireleri aracılığıyla yapılan ödemeler dahil) yapılacak </a:t>
            </a:r>
            <a:r>
              <a:rPr lang="tr-TR" sz="1800" b="1" dirty="0">
                <a:solidFill>
                  <a:srgbClr val="FF0000"/>
                </a:solidFill>
                <a:latin typeface="Times New Roman" pitchFamily="18" charset="0"/>
                <a:cs typeface="Times New Roman" pitchFamily="18" charset="0"/>
              </a:rPr>
              <a:t>vekalet ücreti ödemelerinde fatura,</a:t>
            </a:r>
          </a:p>
          <a:p>
            <a:pPr marL="0" indent="0" algn="just" eaLnBrk="1" hangingPunct="1">
              <a:buClr>
                <a:schemeClr val="accent1"/>
              </a:buClr>
              <a:buNone/>
            </a:pPr>
            <a:endParaRPr lang="tr-TR" sz="1800" dirty="0">
              <a:latin typeface="Times New Roman" pitchFamily="18" charset="0"/>
              <a:cs typeface="Times New Roman" pitchFamily="18" charset="0"/>
            </a:endParaRPr>
          </a:p>
          <a:p>
            <a:pPr marL="0" indent="0" algn="just" eaLnBrk="1" hangingPunct="1">
              <a:buClr>
                <a:schemeClr val="accent1"/>
              </a:buClr>
              <a:buNone/>
            </a:pPr>
            <a:endParaRPr lang="tr-TR" sz="1800" dirty="0">
              <a:latin typeface="Times New Roman" pitchFamily="18" charset="0"/>
              <a:cs typeface="Times New Roman" pitchFamily="18" charset="0"/>
            </a:endParaRPr>
          </a:p>
          <a:p>
            <a:pPr algn="just" eaLnBrk="1" hangingPunct="1">
              <a:buClr>
                <a:schemeClr val="tx2"/>
              </a:buClr>
              <a:buFont typeface="Wingdings" pitchFamily="2" charset="2"/>
              <a:buChar char="Ø"/>
            </a:pPr>
            <a:endParaRPr lang="tr-TR" sz="2000" dirty="0" smtClean="0">
              <a:latin typeface="Times New Roman" pitchFamily="18" charset="0"/>
              <a:cs typeface="Times New Roman" pitchFamily="18" charset="0"/>
            </a:endParaRPr>
          </a:p>
          <a:p>
            <a:pPr eaLnBrk="1" hangingPunct="1">
              <a:buFontTx/>
              <a:buNone/>
            </a:pPr>
            <a:endParaRPr lang="tr-TR" sz="2800" dirty="0" smtClean="0">
              <a:latin typeface="Times New Roman" pitchFamily="18" charset="0"/>
            </a:endParaRPr>
          </a:p>
        </p:txBody>
      </p:sp>
    </p:spTree>
    <p:extLst>
      <p:ext uri="{BB962C8B-B14F-4D97-AF65-F5344CB8AC3E}">
        <p14:creationId xmlns:p14="http://schemas.microsoft.com/office/powerpoint/2010/main" val="7219067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solidFill>
                  <a:srgbClr val="000000"/>
                </a:solidFill>
              </a:rPr>
              <a:t> </a:t>
            </a:r>
            <a:endParaRPr lang="tr-TR" dirty="0">
              <a:solidFill>
                <a:srgbClr val="000000"/>
              </a:solidFill>
            </a:endParaRPr>
          </a:p>
        </p:txBody>
      </p:sp>
      <p:sp>
        <p:nvSpPr>
          <p:cNvPr id="5" name="1 Başlık"/>
          <p:cNvSpPr txBox="1">
            <a:spLocks/>
          </p:cNvSpPr>
          <p:nvPr/>
        </p:nvSpPr>
        <p:spPr bwMode="white">
          <a:xfrm>
            <a:off x="179512" y="548682"/>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4500" dirty="0" smtClean="0"/>
              <a:t>n</a:t>
            </a:r>
          </a:p>
        </p:txBody>
      </p:sp>
      <p:sp>
        <p:nvSpPr>
          <p:cNvPr id="6" name="2 Başlık"/>
          <p:cNvSpPr>
            <a:spLocks noGrp="1"/>
          </p:cNvSpPr>
          <p:nvPr>
            <p:ph type="title"/>
          </p:nvPr>
        </p:nvSpPr>
        <p:spPr>
          <a:xfrm>
            <a:off x="1475656" y="590552"/>
            <a:ext cx="5943600" cy="563563"/>
          </a:xfrm>
        </p:spPr>
        <p:txBody>
          <a:bodyPr/>
          <a:lstStyle/>
          <a:p>
            <a:r>
              <a:rPr lang="tr-TR" sz="2000" dirty="0" smtClean="0">
                <a:latin typeface="Times New Roman" pitchFamily="18" charset="0"/>
                <a:ea typeface="Arial Unicode MS" pitchFamily="34" charset="-128"/>
                <a:cs typeface="Arial Unicode MS" pitchFamily="34" charset="-128"/>
              </a:rPr>
              <a:t>İLAN , SİGORTA VE BASIN YAYIN ABONELİK GİDERLERİ</a:t>
            </a:r>
            <a:endParaRPr lang="tr-TR" sz="2000" dirty="0"/>
          </a:p>
        </p:txBody>
      </p:sp>
      <p:sp>
        <p:nvSpPr>
          <p:cNvPr id="7" name="Rectangle 3"/>
          <p:cNvSpPr>
            <a:spLocks noGrp="1" noChangeArrowheads="1"/>
          </p:cNvSpPr>
          <p:nvPr>
            <p:ph idx="1"/>
          </p:nvPr>
        </p:nvSpPr>
        <p:spPr>
          <a:xfrm>
            <a:off x="207934" y="1340768"/>
            <a:ext cx="8507288" cy="5184576"/>
          </a:xfrm>
        </p:spPr>
        <p:txBody>
          <a:bodyPr/>
          <a:lstStyle/>
          <a:p>
            <a:pPr marL="0" indent="0" algn="just" eaLnBrk="1" hangingPunct="1">
              <a:lnSpc>
                <a:spcPct val="90000"/>
              </a:lnSpc>
              <a:buClr>
                <a:schemeClr val="tx2"/>
              </a:buClr>
              <a:buNone/>
            </a:pPr>
            <a:r>
              <a:rPr lang="tr-TR" sz="1800" b="1" dirty="0">
                <a:solidFill>
                  <a:srgbClr val="FF0000"/>
                </a:solidFill>
                <a:latin typeface="Times New Roman" pitchFamily="18" charset="0"/>
                <a:cs typeface="Times New Roman" pitchFamily="18" charset="0"/>
              </a:rPr>
              <a:t>İlan giderlerinin ödenmesinde;</a:t>
            </a:r>
          </a:p>
          <a:p>
            <a:pPr marL="0" indent="0" algn="just" eaLnBrk="1" hangingPunct="1">
              <a:lnSpc>
                <a:spcPct val="90000"/>
              </a:lnSpc>
              <a:buClr>
                <a:schemeClr val="accent1"/>
              </a:buClr>
              <a:buNone/>
            </a:pPr>
            <a:r>
              <a:rPr lang="tr-TR" sz="1800" dirty="0">
                <a:latin typeface="Times New Roman" pitchFamily="18" charset="0"/>
                <a:cs typeface="Times New Roman" pitchFamily="18" charset="0"/>
              </a:rPr>
              <a:t>Harcama talimatı,</a:t>
            </a:r>
          </a:p>
          <a:p>
            <a:pPr marL="0" indent="0" algn="just" eaLnBrk="1" hangingPunct="1">
              <a:lnSpc>
                <a:spcPct val="90000"/>
              </a:lnSpc>
              <a:buClr>
                <a:schemeClr val="accent1"/>
              </a:buClr>
              <a:buNone/>
            </a:pPr>
            <a:r>
              <a:rPr lang="tr-TR" sz="1800" dirty="0">
                <a:latin typeface="Times New Roman" pitchFamily="18" charset="0"/>
                <a:cs typeface="Times New Roman" pitchFamily="18" charset="0"/>
              </a:rPr>
              <a:t>Fatura, </a:t>
            </a:r>
          </a:p>
          <a:p>
            <a:pPr marL="0" indent="0" algn="just" eaLnBrk="1" hangingPunct="1">
              <a:lnSpc>
                <a:spcPct val="90000"/>
              </a:lnSpc>
              <a:buClr>
                <a:schemeClr val="accent1"/>
              </a:buClr>
              <a:buNone/>
            </a:pPr>
            <a:r>
              <a:rPr lang="tr-TR" sz="1800" dirty="0">
                <a:latin typeface="Times New Roman" pitchFamily="18" charset="0"/>
                <a:cs typeface="Times New Roman" pitchFamily="18" charset="0"/>
              </a:rPr>
              <a:t>İlanın hangi tarihte ve hangi yayın aracıyla (gazete, radyo, televizyon ve benzeri araçlar) yapıldığına ilişkin yazı veya tutanak, </a:t>
            </a:r>
            <a:endParaRPr lang="tr-TR" sz="1800" dirty="0">
              <a:latin typeface="Times New Roman" pitchFamily="18" charset="0"/>
            </a:endParaRPr>
          </a:p>
          <a:p>
            <a:pPr marL="0" indent="0" algn="just" eaLnBrk="1" hangingPunct="1">
              <a:lnSpc>
                <a:spcPct val="90000"/>
              </a:lnSpc>
              <a:buClr>
                <a:schemeClr val="accent1"/>
              </a:buClr>
              <a:buNone/>
            </a:pPr>
            <a:endParaRPr lang="tr-TR" sz="1800" dirty="0">
              <a:latin typeface="Times New Roman" pitchFamily="18" charset="0"/>
            </a:endParaRPr>
          </a:p>
          <a:p>
            <a:pPr marL="0" indent="0" algn="just" eaLnBrk="1" hangingPunct="1">
              <a:lnSpc>
                <a:spcPct val="90000"/>
              </a:lnSpc>
              <a:buClr>
                <a:schemeClr val="tx2"/>
              </a:buClr>
              <a:buNone/>
            </a:pPr>
            <a:r>
              <a:rPr lang="tr-TR" sz="1800" b="1" dirty="0">
                <a:solidFill>
                  <a:srgbClr val="FF0000"/>
                </a:solidFill>
                <a:latin typeface="Times New Roman" pitchFamily="18" charset="0"/>
                <a:cs typeface="Times New Roman" pitchFamily="18" charset="0"/>
              </a:rPr>
              <a:t>Sigorta giderlerinin ödenmesinde;</a:t>
            </a:r>
            <a:r>
              <a:rPr lang="tr-TR" sz="1800" dirty="0">
                <a:solidFill>
                  <a:srgbClr val="FF0000"/>
                </a:solidFill>
                <a:latin typeface="Times New Roman" pitchFamily="18" charset="0"/>
                <a:cs typeface="Times New Roman" pitchFamily="18" charset="0"/>
              </a:rPr>
              <a:t> </a:t>
            </a:r>
          </a:p>
          <a:p>
            <a:pPr marL="0" indent="0" algn="just" eaLnBrk="1" hangingPunct="1">
              <a:lnSpc>
                <a:spcPct val="90000"/>
              </a:lnSpc>
              <a:buClr>
                <a:schemeClr val="accent1"/>
              </a:buClr>
              <a:buNone/>
            </a:pPr>
            <a:r>
              <a:rPr lang="tr-TR" sz="1800" dirty="0">
                <a:latin typeface="Times New Roman" pitchFamily="18" charset="0"/>
                <a:cs typeface="Times New Roman" pitchFamily="18" charset="0"/>
              </a:rPr>
              <a:t>Harcama talimatı,</a:t>
            </a:r>
          </a:p>
          <a:p>
            <a:pPr marL="0" indent="0" algn="just" eaLnBrk="1" hangingPunct="1">
              <a:lnSpc>
                <a:spcPct val="90000"/>
              </a:lnSpc>
              <a:buClr>
                <a:schemeClr val="accent1"/>
              </a:buClr>
              <a:buNone/>
            </a:pPr>
            <a:r>
              <a:rPr lang="tr-TR" sz="1800" dirty="0">
                <a:latin typeface="Times New Roman" pitchFamily="18" charset="0"/>
                <a:cs typeface="Times New Roman" pitchFamily="18" charset="0"/>
              </a:rPr>
              <a:t>Sigorta poliçesi veya zeyilname</a:t>
            </a:r>
            <a:r>
              <a:rPr lang="tr-TR" sz="1800" dirty="0" smtClean="0">
                <a:latin typeface="Times New Roman" pitchFamily="18" charset="0"/>
                <a:cs typeface="Times New Roman" pitchFamily="18" charset="0"/>
              </a:rPr>
              <a:t>,</a:t>
            </a:r>
          </a:p>
          <a:p>
            <a:pPr marL="0" indent="0" algn="just" eaLnBrk="1" hangingPunct="1">
              <a:buClr>
                <a:schemeClr val="tx2"/>
              </a:buClr>
              <a:buNone/>
            </a:pPr>
            <a:r>
              <a:rPr lang="tr-TR" sz="1800" b="1" dirty="0">
                <a:solidFill>
                  <a:srgbClr val="FF0000"/>
                </a:solidFill>
                <a:latin typeface="Times New Roman" pitchFamily="18" charset="0"/>
                <a:cs typeface="Times New Roman" pitchFamily="18" charset="0"/>
              </a:rPr>
              <a:t>Gazete, dergi, radyo, televizyon ve benzeri araçların abone giderlerinin ödenmesinde;</a:t>
            </a:r>
          </a:p>
          <a:p>
            <a:pPr marL="0" indent="0" algn="just" eaLnBrk="1" hangingPunct="1">
              <a:buClr>
                <a:schemeClr val="accent1"/>
              </a:buClr>
              <a:buNone/>
            </a:pPr>
            <a:r>
              <a:rPr lang="tr-TR" sz="1800" dirty="0">
                <a:latin typeface="Times New Roman" pitchFamily="18" charset="0"/>
                <a:cs typeface="Times New Roman" pitchFamily="18" charset="0"/>
              </a:rPr>
              <a:t>Harcama talimatı,</a:t>
            </a:r>
          </a:p>
          <a:p>
            <a:pPr marL="0" indent="0" algn="just" eaLnBrk="1" hangingPunct="1">
              <a:buClr>
                <a:schemeClr val="accent1"/>
              </a:buClr>
              <a:buNone/>
            </a:pPr>
            <a:r>
              <a:rPr lang="tr-TR" sz="1800" dirty="0">
                <a:latin typeface="Times New Roman" pitchFamily="18" charset="0"/>
                <a:cs typeface="Times New Roman" pitchFamily="18" charset="0"/>
              </a:rPr>
              <a:t>Fatura,</a:t>
            </a:r>
          </a:p>
          <a:p>
            <a:pPr marL="0" indent="0" algn="just" eaLnBrk="1" hangingPunct="1">
              <a:buNone/>
            </a:pPr>
            <a:r>
              <a:rPr lang="tr-TR" sz="1800" dirty="0">
                <a:latin typeface="Times New Roman" pitchFamily="18" charset="0"/>
                <a:cs typeface="Times New Roman" pitchFamily="18" charset="0"/>
              </a:rPr>
              <a:t>ödeme belgesine bağlanır</a:t>
            </a:r>
            <a:r>
              <a:rPr lang="tr-TR" sz="2400" dirty="0">
                <a:latin typeface="Times New Roman" pitchFamily="18" charset="0"/>
                <a:cs typeface="Times New Roman" pitchFamily="18" charset="0"/>
              </a:rPr>
              <a:t>.</a:t>
            </a:r>
          </a:p>
          <a:p>
            <a:pPr marL="0" indent="0" algn="just" eaLnBrk="1" hangingPunct="1">
              <a:lnSpc>
                <a:spcPct val="90000"/>
              </a:lnSpc>
              <a:buClr>
                <a:schemeClr val="accent1"/>
              </a:buClr>
              <a:buNone/>
            </a:pPr>
            <a:endParaRPr lang="tr-TR" sz="2400" dirty="0">
              <a:latin typeface="Times New Roman" pitchFamily="18" charset="0"/>
              <a:cs typeface="Times New Roman" pitchFamily="18" charset="0"/>
            </a:endParaRPr>
          </a:p>
          <a:p>
            <a:pPr marL="0" indent="0" algn="just" eaLnBrk="1" hangingPunct="1">
              <a:buClr>
                <a:schemeClr val="tx2"/>
              </a:buClr>
              <a:buNone/>
            </a:pPr>
            <a:r>
              <a:rPr lang="tr-TR" sz="1800" dirty="0" smtClean="0">
                <a:latin typeface="Times New Roman" pitchFamily="18" charset="0"/>
                <a:cs typeface="Times New Roman" pitchFamily="18" charset="0"/>
              </a:rPr>
              <a:t> </a:t>
            </a:r>
            <a:endParaRPr lang="tr-TR" sz="1800" dirty="0">
              <a:latin typeface="Times New Roman" pitchFamily="18" charset="0"/>
              <a:cs typeface="Times New Roman" pitchFamily="18" charset="0"/>
            </a:endParaRPr>
          </a:p>
          <a:p>
            <a:pPr marL="0" indent="0" algn="just" eaLnBrk="1" hangingPunct="1">
              <a:buClr>
                <a:schemeClr val="accent1"/>
              </a:buClr>
              <a:buNone/>
            </a:pPr>
            <a:endParaRPr lang="tr-TR" sz="1800" dirty="0">
              <a:latin typeface="Times New Roman" pitchFamily="18" charset="0"/>
              <a:cs typeface="Times New Roman" pitchFamily="18" charset="0"/>
            </a:endParaRPr>
          </a:p>
          <a:p>
            <a:pPr marL="0" indent="0" algn="just" eaLnBrk="1" hangingPunct="1">
              <a:buClr>
                <a:schemeClr val="accent1"/>
              </a:buClr>
              <a:buNone/>
            </a:pPr>
            <a:endParaRPr lang="tr-TR" sz="1800" dirty="0">
              <a:latin typeface="Times New Roman" pitchFamily="18" charset="0"/>
              <a:cs typeface="Times New Roman" pitchFamily="18" charset="0"/>
            </a:endParaRPr>
          </a:p>
          <a:p>
            <a:pPr algn="just" eaLnBrk="1" hangingPunct="1">
              <a:buClr>
                <a:schemeClr val="tx2"/>
              </a:buClr>
              <a:buFont typeface="Wingdings" pitchFamily="2" charset="2"/>
              <a:buChar char="Ø"/>
            </a:pPr>
            <a:endParaRPr lang="tr-TR" sz="2000" dirty="0" smtClean="0">
              <a:latin typeface="Times New Roman" pitchFamily="18" charset="0"/>
              <a:cs typeface="Times New Roman" pitchFamily="18" charset="0"/>
            </a:endParaRPr>
          </a:p>
          <a:p>
            <a:pPr eaLnBrk="1" hangingPunct="1">
              <a:buFontTx/>
              <a:buNone/>
            </a:pPr>
            <a:endParaRPr lang="tr-TR" sz="2800" dirty="0" smtClean="0">
              <a:latin typeface="Times New Roman" pitchFamily="18" charset="0"/>
            </a:endParaRPr>
          </a:p>
        </p:txBody>
      </p:sp>
    </p:spTree>
    <p:extLst>
      <p:ext uri="{BB962C8B-B14F-4D97-AF65-F5344CB8AC3E}">
        <p14:creationId xmlns:p14="http://schemas.microsoft.com/office/powerpoint/2010/main" val="14811152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solidFill>
                  <a:srgbClr val="000000"/>
                </a:solidFill>
              </a:rPr>
              <a:t> </a:t>
            </a:r>
            <a:endParaRPr lang="tr-TR" dirty="0">
              <a:solidFill>
                <a:srgbClr val="000000"/>
              </a:solidFill>
            </a:endParaRPr>
          </a:p>
        </p:txBody>
      </p:sp>
      <p:sp>
        <p:nvSpPr>
          <p:cNvPr id="5" name="1 Başlık"/>
          <p:cNvSpPr txBox="1">
            <a:spLocks/>
          </p:cNvSpPr>
          <p:nvPr/>
        </p:nvSpPr>
        <p:spPr bwMode="white">
          <a:xfrm>
            <a:off x="179512" y="548682"/>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4500" dirty="0" smtClean="0"/>
              <a:t>o</a:t>
            </a:r>
          </a:p>
        </p:txBody>
      </p:sp>
      <p:sp>
        <p:nvSpPr>
          <p:cNvPr id="6" name="2 Başlık"/>
          <p:cNvSpPr>
            <a:spLocks noGrp="1"/>
          </p:cNvSpPr>
          <p:nvPr>
            <p:ph type="title"/>
          </p:nvPr>
        </p:nvSpPr>
        <p:spPr>
          <a:xfrm>
            <a:off x="1475656" y="590552"/>
            <a:ext cx="5943600" cy="563563"/>
          </a:xfrm>
        </p:spPr>
        <p:txBody>
          <a:bodyPr/>
          <a:lstStyle/>
          <a:p>
            <a:r>
              <a:rPr lang="tr-TR" sz="2000" dirty="0" smtClean="0"/>
              <a:t>KURS VE TOPLANTILARA KATILMA GİDERİ</a:t>
            </a:r>
            <a:endParaRPr lang="tr-TR" sz="2000" dirty="0"/>
          </a:p>
        </p:txBody>
      </p:sp>
      <p:sp>
        <p:nvSpPr>
          <p:cNvPr id="7" name="Rectangle 3"/>
          <p:cNvSpPr>
            <a:spLocks noGrp="1" noChangeArrowheads="1"/>
          </p:cNvSpPr>
          <p:nvPr>
            <p:ph idx="1"/>
          </p:nvPr>
        </p:nvSpPr>
        <p:spPr>
          <a:xfrm>
            <a:off x="207934" y="1340768"/>
            <a:ext cx="8507288" cy="5184576"/>
          </a:xfrm>
        </p:spPr>
        <p:txBody>
          <a:bodyPr/>
          <a:lstStyle/>
          <a:p>
            <a:pPr marL="0" indent="0" algn="just" eaLnBrk="1" hangingPunct="1">
              <a:buClr>
                <a:schemeClr val="tx2"/>
              </a:buClr>
              <a:buNone/>
            </a:pPr>
            <a:r>
              <a:rPr lang="tr-TR" sz="2400" b="1" dirty="0" smtClean="0">
                <a:solidFill>
                  <a:srgbClr val="FF0000"/>
                </a:solidFill>
                <a:latin typeface="Times New Roman" pitchFamily="18" charset="0"/>
                <a:cs typeface="Times New Roman" pitchFamily="18" charset="0"/>
              </a:rPr>
              <a:t>Kamu </a:t>
            </a:r>
            <a:r>
              <a:rPr lang="tr-TR" sz="2400" b="1" dirty="0">
                <a:solidFill>
                  <a:srgbClr val="FF0000"/>
                </a:solidFill>
                <a:latin typeface="Times New Roman" pitchFamily="18" charset="0"/>
                <a:cs typeface="Times New Roman" pitchFamily="18" charset="0"/>
              </a:rPr>
              <a:t>kurum ve kuruluşları ile meslek teşekkülleri, dernek ve vakıflar tarafından düzenlenen kurs ve toplantılara katılanların katılma giderlerinin ödenmesinde;</a:t>
            </a:r>
          </a:p>
          <a:p>
            <a:pPr marL="0" indent="0" algn="just" eaLnBrk="1" hangingPunct="1">
              <a:buClr>
                <a:schemeClr val="accent1"/>
              </a:buClr>
              <a:buNone/>
            </a:pPr>
            <a:r>
              <a:rPr lang="tr-TR" sz="2400" dirty="0">
                <a:latin typeface="Times New Roman" pitchFamily="18" charset="0"/>
                <a:cs typeface="Times New Roman" pitchFamily="18" charset="0"/>
              </a:rPr>
              <a:t>Görevlendirme yazısı</a:t>
            </a:r>
            <a:r>
              <a:rPr lang="tr-TR" sz="2400" dirty="0" smtClean="0">
                <a:latin typeface="Times New Roman" pitchFamily="18" charset="0"/>
                <a:cs typeface="Times New Roman" pitchFamily="18" charset="0"/>
              </a:rPr>
              <a:t>,</a:t>
            </a:r>
          </a:p>
          <a:p>
            <a:pPr marL="0" indent="0" algn="just" eaLnBrk="1" hangingPunct="1">
              <a:buClr>
                <a:schemeClr val="accent1"/>
              </a:buClr>
              <a:buNone/>
            </a:pPr>
            <a:r>
              <a:rPr lang="tr-TR" sz="2400" dirty="0" smtClean="0">
                <a:latin typeface="Times New Roman" pitchFamily="18" charset="0"/>
                <a:cs typeface="Times New Roman" pitchFamily="18" charset="0"/>
              </a:rPr>
              <a:t>Fatura</a:t>
            </a:r>
            <a:r>
              <a:rPr lang="tr-TR" sz="2400" dirty="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marL="0" indent="0" algn="just" eaLnBrk="1" hangingPunct="1">
              <a:buClr>
                <a:schemeClr val="accent1"/>
              </a:buClr>
              <a:buNone/>
            </a:pPr>
            <a:r>
              <a:rPr lang="tr-TR" sz="2400" dirty="0" smtClean="0">
                <a:latin typeface="Times New Roman" pitchFamily="18" charset="0"/>
                <a:cs typeface="Times New Roman" pitchFamily="18" charset="0"/>
              </a:rPr>
              <a:t>fatura </a:t>
            </a:r>
            <a:r>
              <a:rPr lang="tr-TR" sz="2400" dirty="0">
                <a:latin typeface="Times New Roman" pitchFamily="18" charset="0"/>
                <a:cs typeface="Times New Roman" pitchFamily="18" charset="0"/>
              </a:rPr>
              <a:t>düzenlenemeyen hallerde katılma ücretini gösteren belge</a:t>
            </a:r>
            <a:r>
              <a:rPr lang="tr-TR" sz="2400" dirty="0" smtClean="0">
                <a:latin typeface="Times New Roman" pitchFamily="18" charset="0"/>
                <a:cs typeface="Times New Roman" pitchFamily="18" charset="0"/>
              </a:rPr>
              <a:t>,</a:t>
            </a:r>
          </a:p>
          <a:p>
            <a:pPr marL="0" indent="0" algn="just" eaLnBrk="1" hangingPunct="1">
              <a:buClr>
                <a:schemeClr val="accent1"/>
              </a:buClr>
              <a:buNone/>
            </a:pPr>
            <a:r>
              <a:rPr lang="tr-TR" sz="2400" dirty="0" smtClean="0">
                <a:latin typeface="Times New Roman" pitchFamily="18" charset="0"/>
                <a:cs typeface="Times New Roman" pitchFamily="18" charset="0"/>
              </a:rPr>
              <a:t>Kurs </a:t>
            </a:r>
            <a:r>
              <a:rPr lang="tr-TR" sz="2400" dirty="0">
                <a:latin typeface="Times New Roman" pitchFamily="18" charset="0"/>
                <a:cs typeface="Times New Roman" pitchFamily="18" charset="0"/>
              </a:rPr>
              <a:t>ve toplantıya iştirak edildiğine ilişkin belge,</a:t>
            </a:r>
          </a:p>
          <a:p>
            <a:pPr marL="0" indent="0" algn="just" eaLnBrk="1" hangingPunct="1">
              <a:buNone/>
            </a:pPr>
            <a:r>
              <a:rPr lang="tr-TR" sz="2400" dirty="0" smtClean="0">
                <a:latin typeface="Times New Roman" pitchFamily="18" charset="0"/>
                <a:cs typeface="Times New Roman" pitchFamily="18" charset="0"/>
              </a:rPr>
              <a:t>ödeme  </a:t>
            </a:r>
            <a:r>
              <a:rPr lang="tr-TR" sz="2400" dirty="0">
                <a:latin typeface="Times New Roman" pitchFamily="18" charset="0"/>
                <a:cs typeface="Times New Roman" pitchFamily="18" charset="0"/>
              </a:rPr>
              <a:t>belgesine bağlanır.</a:t>
            </a:r>
          </a:p>
          <a:p>
            <a:pPr marL="0" indent="0" algn="just" eaLnBrk="1" hangingPunct="1">
              <a:lnSpc>
                <a:spcPct val="90000"/>
              </a:lnSpc>
              <a:buClr>
                <a:schemeClr val="accent1"/>
              </a:buClr>
              <a:buNone/>
            </a:pPr>
            <a:endParaRPr lang="tr-TR" sz="2400" dirty="0">
              <a:latin typeface="Times New Roman" pitchFamily="18" charset="0"/>
              <a:cs typeface="Times New Roman" pitchFamily="18" charset="0"/>
            </a:endParaRPr>
          </a:p>
          <a:p>
            <a:pPr marL="0" indent="0" algn="just" eaLnBrk="1" hangingPunct="1">
              <a:buClr>
                <a:schemeClr val="tx2"/>
              </a:buClr>
              <a:buNone/>
            </a:pPr>
            <a:r>
              <a:rPr lang="tr-TR" sz="1800" dirty="0" smtClean="0">
                <a:latin typeface="Times New Roman" pitchFamily="18" charset="0"/>
                <a:cs typeface="Times New Roman" pitchFamily="18" charset="0"/>
              </a:rPr>
              <a:t> </a:t>
            </a:r>
            <a:endParaRPr lang="tr-TR" sz="1800" dirty="0">
              <a:latin typeface="Times New Roman" pitchFamily="18" charset="0"/>
              <a:cs typeface="Times New Roman" pitchFamily="18" charset="0"/>
            </a:endParaRPr>
          </a:p>
          <a:p>
            <a:pPr marL="0" indent="0" algn="just" eaLnBrk="1" hangingPunct="1">
              <a:buClr>
                <a:schemeClr val="accent1"/>
              </a:buClr>
              <a:buNone/>
            </a:pPr>
            <a:endParaRPr lang="tr-TR" sz="1800" dirty="0">
              <a:latin typeface="Times New Roman" pitchFamily="18" charset="0"/>
              <a:cs typeface="Times New Roman" pitchFamily="18" charset="0"/>
            </a:endParaRPr>
          </a:p>
          <a:p>
            <a:pPr marL="0" indent="0" algn="just" eaLnBrk="1" hangingPunct="1">
              <a:buClr>
                <a:schemeClr val="accent1"/>
              </a:buClr>
              <a:buNone/>
            </a:pPr>
            <a:endParaRPr lang="tr-TR" sz="1800" dirty="0" smtClean="0">
              <a:latin typeface="Times New Roman" pitchFamily="18" charset="0"/>
              <a:cs typeface="Times New Roman" pitchFamily="18" charset="0"/>
            </a:endParaRPr>
          </a:p>
          <a:p>
            <a:pPr algn="just" eaLnBrk="1" hangingPunct="1">
              <a:buClr>
                <a:schemeClr val="tx2"/>
              </a:buClr>
              <a:buFont typeface="Wingdings" pitchFamily="2" charset="2"/>
              <a:buChar char="Ø"/>
            </a:pPr>
            <a:endParaRPr lang="tr-TR" sz="2000" dirty="0" smtClean="0">
              <a:latin typeface="Times New Roman" pitchFamily="18" charset="0"/>
              <a:cs typeface="Times New Roman" pitchFamily="18" charset="0"/>
            </a:endParaRPr>
          </a:p>
          <a:p>
            <a:pPr eaLnBrk="1" hangingPunct="1">
              <a:buFontTx/>
              <a:buNone/>
            </a:pPr>
            <a:endParaRPr lang="tr-TR" sz="2800" dirty="0" smtClean="0">
              <a:latin typeface="Times New Roman" pitchFamily="18" charset="0"/>
            </a:endParaRPr>
          </a:p>
        </p:txBody>
      </p:sp>
    </p:spTree>
    <p:extLst>
      <p:ext uri="{BB962C8B-B14F-4D97-AF65-F5344CB8AC3E}">
        <p14:creationId xmlns:p14="http://schemas.microsoft.com/office/powerpoint/2010/main" val="758963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solidFill>
                  <a:srgbClr val="000000"/>
                </a:solidFill>
              </a:rPr>
              <a:t> </a:t>
            </a:r>
            <a:endParaRPr lang="tr-TR" dirty="0">
              <a:solidFill>
                <a:srgbClr val="000000"/>
              </a:solidFill>
            </a:endParaRPr>
          </a:p>
        </p:txBody>
      </p:sp>
      <p:sp>
        <p:nvSpPr>
          <p:cNvPr id="5" name="1 Başlık"/>
          <p:cNvSpPr txBox="1">
            <a:spLocks/>
          </p:cNvSpPr>
          <p:nvPr/>
        </p:nvSpPr>
        <p:spPr bwMode="white">
          <a:xfrm>
            <a:off x="179512" y="548682"/>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4500" dirty="0" smtClean="0"/>
              <a:t>p/1</a:t>
            </a:r>
          </a:p>
        </p:txBody>
      </p:sp>
      <p:sp>
        <p:nvSpPr>
          <p:cNvPr id="6" name="2 Başlık"/>
          <p:cNvSpPr>
            <a:spLocks noGrp="1"/>
          </p:cNvSpPr>
          <p:nvPr>
            <p:ph type="title"/>
          </p:nvPr>
        </p:nvSpPr>
        <p:spPr>
          <a:xfrm>
            <a:off x="1475656" y="590552"/>
            <a:ext cx="5943600" cy="563563"/>
          </a:xfrm>
        </p:spPr>
        <p:txBody>
          <a:bodyPr/>
          <a:lstStyle/>
          <a:p>
            <a:r>
              <a:rPr lang="tr-TR" sz="2000" dirty="0" smtClean="0"/>
              <a:t>ULAŞTIRMA VE HABERLEŞME GİDERLERİ</a:t>
            </a:r>
            <a:endParaRPr lang="tr-TR" sz="2000" dirty="0"/>
          </a:p>
        </p:txBody>
      </p:sp>
      <p:sp>
        <p:nvSpPr>
          <p:cNvPr id="7" name="Rectangle 3"/>
          <p:cNvSpPr>
            <a:spLocks noGrp="1" noChangeArrowheads="1"/>
          </p:cNvSpPr>
          <p:nvPr>
            <p:ph idx="1"/>
          </p:nvPr>
        </p:nvSpPr>
        <p:spPr>
          <a:xfrm>
            <a:off x="207934" y="1340768"/>
            <a:ext cx="8507288" cy="5184576"/>
          </a:xfrm>
        </p:spPr>
        <p:txBody>
          <a:bodyPr/>
          <a:lstStyle/>
          <a:p>
            <a:pPr marL="0" indent="0" algn="just" eaLnBrk="1" hangingPunct="1">
              <a:lnSpc>
                <a:spcPct val="90000"/>
              </a:lnSpc>
              <a:buClr>
                <a:schemeClr val="tx2"/>
              </a:buClr>
              <a:buNone/>
            </a:pPr>
            <a:endParaRPr lang="tr-TR" sz="2400" u="sng" dirty="0" smtClean="0">
              <a:latin typeface="Times New Roman" pitchFamily="18" charset="0"/>
              <a:cs typeface="Times New Roman" pitchFamily="18" charset="0"/>
            </a:endParaRPr>
          </a:p>
          <a:p>
            <a:pPr marL="0" indent="0" algn="just" eaLnBrk="1" hangingPunct="1">
              <a:lnSpc>
                <a:spcPct val="90000"/>
              </a:lnSpc>
              <a:buClr>
                <a:schemeClr val="tx2"/>
              </a:buClr>
              <a:buNone/>
            </a:pPr>
            <a:r>
              <a:rPr lang="tr-TR" sz="2400" u="sng" dirty="0" smtClean="0">
                <a:latin typeface="Times New Roman" pitchFamily="18" charset="0"/>
                <a:cs typeface="Times New Roman" pitchFamily="18" charset="0"/>
              </a:rPr>
              <a:t>Kamu </a:t>
            </a:r>
            <a:r>
              <a:rPr lang="tr-TR" sz="2400" u="sng" dirty="0">
                <a:latin typeface="Times New Roman" pitchFamily="18" charset="0"/>
                <a:cs typeface="Times New Roman" pitchFamily="18" charset="0"/>
              </a:rPr>
              <a:t>kurum ve kuruluşlarınca veya kamu kurum ve kuruluşlarının denetim ve gözetimi altında bir imtiyaz hakkı dahilinde özel hukuk tüzel kişilerince sunulan tekel niteliğindeki telefon, teleks, </a:t>
            </a:r>
            <a:r>
              <a:rPr lang="tr-TR" sz="2400" u="sng" dirty="0" err="1">
                <a:latin typeface="Times New Roman" pitchFamily="18" charset="0"/>
                <a:cs typeface="Times New Roman" pitchFamily="18" charset="0"/>
              </a:rPr>
              <a:t>telefaks</a:t>
            </a:r>
            <a:r>
              <a:rPr lang="tr-TR" sz="2400" u="sng" dirty="0">
                <a:latin typeface="Times New Roman" pitchFamily="18" charset="0"/>
                <a:cs typeface="Times New Roman" pitchFamily="18" charset="0"/>
              </a:rPr>
              <a:t> ile ilgili her türlü hat ve benzeri ulaştırma ve haberleşme araçlarının kullanım ve abone giderleriyle telgraf ve posta pulu bedellerinin ödenmesinde</a:t>
            </a:r>
            <a:r>
              <a:rPr lang="tr-TR" sz="2400" dirty="0" smtClean="0">
                <a:latin typeface="Times New Roman" pitchFamily="18" charset="0"/>
                <a:cs typeface="Times New Roman" pitchFamily="18" charset="0"/>
              </a:rPr>
              <a:t>;</a:t>
            </a:r>
          </a:p>
          <a:p>
            <a:pPr marL="0" indent="0" algn="just" eaLnBrk="1" hangingPunct="1">
              <a:lnSpc>
                <a:spcPct val="90000"/>
              </a:lnSpc>
              <a:buClr>
                <a:schemeClr val="accent1"/>
              </a:buClr>
              <a:buNone/>
            </a:pPr>
            <a:r>
              <a:rPr lang="tr-TR" sz="2400" dirty="0" smtClean="0">
                <a:latin typeface="Times New Roman" pitchFamily="18" charset="0"/>
                <a:cs typeface="Times New Roman" pitchFamily="18" charset="0"/>
              </a:rPr>
              <a:t>Yurtiçi </a:t>
            </a:r>
            <a:r>
              <a:rPr lang="tr-TR" sz="2400" dirty="0">
                <a:latin typeface="Times New Roman" pitchFamily="18" charset="0"/>
                <a:cs typeface="Times New Roman" pitchFamily="18" charset="0"/>
              </a:rPr>
              <a:t>ve yurtdışı şehirlerarası telefon görüşme bedellerinin resmi-özel ayrımını gösterir, </a:t>
            </a:r>
            <a:r>
              <a:rPr lang="tr-TR" sz="2400" b="1" dirty="0">
                <a:solidFill>
                  <a:srgbClr val="FF0000"/>
                </a:solidFill>
                <a:latin typeface="Times New Roman" pitchFamily="18" charset="0"/>
                <a:cs typeface="Times New Roman" pitchFamily="18" charset="0"/>
              </a:rPr>
              <a:t>kullanıcının beyanına dayalı </a:t>
            </a:r>
            <a:r>
              <a:rPr lang="tr-TR" sz="2400" dirty="0">
                <a:latin typeface="Times New Roman" pitchFamily="18" charset="0"/>
                <a:cs typeface="Times New Roman" pitchFamily="18" charset="0"/>
              </a:rPr>
              <a:t>olarak  </a:t>
            </a:r>
            <a:r>
              <a:rPr lang="tr-TR" sz="2400" b="1" dirty="0">
                <a:solidFill>
                  <a:srgbClr val="FF0000"/>
                </a:solidFill>
                <a:latin typeface="Times New Roman" pitchFamily="18" charset="0"/>
                <a:cs typeface="Times New Roman" pitchFamily="18" charset="0"/>
              </a:rPr>
              <a:t>ilgili daire amirince onanmış fatura, </a:t>
            </a:r>
          </a:p>
          <a:p>
            <a:pPr algn="just" eaLnBrk="1" hangingPunct="1">
              <a:lnSpc>
                <a:spcPct val="90000"/>
              </a:lnSpc>
              <a:buFontTx/>
              <a:buNone/>
            </a:pPr>
            <a:r>
              <a:rPr lang="tr-TR" sz="2400" dirty="0" smtClean="0">
                <a:latin typeface="Times New Roman" pitchFamily="18" charset="0"/>
                <a:cs typeface="Times New Roman" pitchFamily="18" charset="0"/>
              </a:rPr>
              <a:t>ödeme  </a:t>
            </a:r>
            <a:r>
              <a:rPr lang="tr-TR" sz="2400" dirty="0">
                <a:latin typeface="Times New Roman" pitchFamily="18" charset="0"/>
                <a:cs typeface="Times New Roman" pitchFamily="18" charset="0"/>
              </a:rPr>
              <a:t>belgesine bağlanır</a:t>
            </a:r>
            <a:r>
              <a:rPr lang="tr-TR" sz="2400" dirty="0" smtClean="0">
                <a:latin typeface="Times New Roman" pitchFamily="18" charset="0"/>
                <a:cs typeface="Times New Roman" pitchFamily="18" charset="0"/>
              </a:rPr>
              <a:t>.</a:t>
            </a:r>
          </a:p>
          <a:p>
            <a:pPr algn="just" eaLnBrk="1" hangingPunct="1">
              <a:lnSpc>
                <a:spcPct val="90000"/>
              </a:lnSpc>
              <a:buFontTx/>
              <a:buNone/>
            </a:pPr>
            <a:endParaRPr lang="tr-TR" sz="1800" dirty="0">
              <a:solidFill>
                <a:srgbClr val="0033CC"/>
              </a:solidFill>
              <a:latin typeface="Times New Roman" pitchFamily="18" charset="0"/>
              <a:cs typeface="Times New Roman" pitchFamily="18" charset="0"/>
            </a:endParaRPr>
          </a:p>
          <a:p>
            <a:pPr algn="just" eaLnBrk="1" hangingPunct="1">
              <a:lnSpc>
                <a:spcPct val="90000"/>
              </a:lnSpc>
              <a:buClr>
                <a:schemeClr val="accent1"/>
              </a:buClr>
              <a:buFont typeface="Wingdings" pitchFamily="2" charset="2"/>
              <a:buChar char="ü"/>
            </a:pPr>
            <a:endParaRPr lang="tr-TR" sz="1800" dirty="0">
              <a:latin typeface="Times New Roman" pitchFamily="18" charset="0"/>
              <a:cs typeface="Times New Roman" pitchFamily="18" charset="0"/>
            </a:endParaRPr>
          </a:p>
          <a:p>
            <a:pPr marL="0" indent="0" algn="just" eaLnBrk="1" hangingPunct="1">
              <a:buNone/>
            </a:pP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a:p>
            <a:pPr marL="0" indent="0" algn="just" eaLnBrk="1" hangingPunct="1">
              <a:lnSpc>
                <a:spcPct val="90000"/>
              </a:lnSpc>
              <a:buClr>
                <a:schemeClr val="accent1"/>
              </a:buClr>
              <a:buNone/>
            </a:pPr>
            <a:endParaRPr lang="tr-TR" sz="2400" dirty="0">
              <a:latin typeface="Times New Roman" pitchFamily="18" charset="0"/>
              <a:cs typeface="Times New Roman" pitchFamily="18" charset="0"/>
            </a:endParaRPr>
          </a:p>
          <a:p>
            <a:pPr marL="0" indent="0" algn="just" eaLnBrk="1" hangingPunct="1">
              <a:buClr>
                <a:schemeClr val="tx2"/>
              </a:buClr>
              <a:buNone/>
            </a:pPr>
            <a:r>
              <a:rPr lang="tr-TR" sz="1800" dirty="0" smtClean="0">
                <a:latin typeface="Times New Roman" pitchFamily="18" charset="0"/>
                <a:cs typeface="Times New Roman" pitchFamily="18" charset="0"/>
              </a:rPr>
              <a:t> </a:t>
            </a:r>
            <a:endParaRPr lang="tr-TR" sz="1800" dirty="0">
              <a:latin typeface="Times New Roman" pitchFamily="18" charset="0"/>
              <a:cs typeface="Times New Roman" pitchFamily="18" charset="0"/>
            </a:endParaRPr>
          </a:p>
          <a:p>
            <a:pPr marL="0" indent="0" algn="just" eaLnBrk="1" hangingPunct="1">
              <a:buClr>
                <a:schemeClr val="accent1"/>
              </a:buClr>
              <a:buNone/>
            </a:pPr>
            <a:endParaRPr lang="tr-TR" sz="1800" dirty="0">
              <a:latin typeface="Times New Roman" pitchFamily="18" charset="0"/>
              <a:cs typeface="Times New Roman" pitchFamily="18" charset="0"/>
            </a:endParaRPr>
          </a:p>
          <a:p>
            <a:pPr marL="0" indent="0" algn="just" eaLnBrk="1" hangingPunct="1">
              <a:buClr>
                <a:schemeClr val="accent1"/>
              </a:buClr>
              <a:buNone/>
            </a:pPr>
            <a:endParaRPr lang="tr-TR" sz="1800" dirty="0" smtClean="0">
              <a:latin typeface="Times New Roman" pitchFamily="18" charset="0"/>
              <a:cs typeface="Times New Roman" pitchFamily="18" charset="0"/>
            </a:endParaRPr>
          </a:p>
          <a:p>
            <a:pPr algn="just" eaLnBrk="1" hangingPunct="1">
              <a:buClr>
                <a:schemeClr val="tx2"/>
              </a:buClr>
              <a:buFont typeface="Wingdings" pitchFamily="2" charset="2"/>
              <a:buChar char="Ø"/>
            </a:pPr>
            <a:endParaRPr lang="tr-TR" sz="2000" dirty="0" smtClean="0">
              <a:latin typeface="Times New Roman" pitchFamily="18" charset="0"/>
              <a:cs typeface="Times New Roman" pitchFamily="18" charset="0"/>
            </a:endParaRPr>
          </a:p>
          <a:p>
            <a:pPr eaLnBrk="1" hangingPunct="1">
              <a:buFontTx/>
              <a:buNone/>
            </a:pPr>
            <a:endParaRPr lang="tr-TR" sz="2800" dirty="0" smtClean="0">
              <a:latin typeface="Times New Roman" pitchFamily="18" charset="0"/>
            </a:endParaRPr>
          </a:p>
        </p:txBody>
      </p:sp>
    </p:spTree>
    <p:extLst>
      <p:ext uri="{BB962C8B-B14F-4D97-AF65-F5344CB8AC3E}">
        <p14:creationId xmlns:p14="http://schemas.microsoft.com/office/powerpoint/2010/main" val="3234543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solidFill>
                  <a:srgbClr val="000000"/>
                </a:solidFill>
              </a:rPr>
              <a:t> </a:t>
            </a:r>
            <a:endParaRPr lang="tr-TR" dirty="0">
              <a:solidFill>
                <a:srgbClr val="000000"/>
              </a:solidFill>
            </a:endParaRPr>
          </a:p>
        </p:txBody>
      </p:sp>
      <p:sp>
        <p:nvSpPr>
          <p:cNvPr id="5" name="1 Başlık"/>
          <p:cNvSpPr txBox="1">
            <a:spLocks/>
          </p:cNvSpPr>
          <p:nvPr/>
        </p:nvSpPr>
        <p:spPr bwMode="white">
          <a:xfrm>
            <a:off x="179512" y="548682"/>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4500" dirty="0" smtClean="0"/>
              <a:t>p/2</a:t>
            </a:r>
          </a:p>
        </p:txBody>
      </p:sp>
      <p:sp>
        <p:nvSpPr>
          <p:cNvPr id="6" name="2 Başlık"/>
          <p:cNvSpPr>
            <a:spLocks noGrp="1"/>
          </p:cNvSpPr>
          <p:nvPr>
            <p:ph type="title"/>
          </p:nvPr>
        </p:nvSpPr>
        <p:spPr>
          <a:xfrm>
            <a:off x="1475656" y="590552"/>
            <a:ext cx="5943600" cy="563563"/>
          </a:xfrm>
        </p:spPr>
        <p:txBody>
          <a:bodyPr/>
          <a:lstStyle/>
          <a:p>
            <a:r>
              <a:rPr lang="tr-TR" sz="2000" dirty="0" smtClean="0"/>
              <a:t>ULAŞTIRMA VE HABERLEŞME GİDERLERİ</a:t>
            </a:r>
            <a:endParaRPr lang="tr-TR" sz="2000" dirty="0"/>
          </a:p>
        </p:txBody>
      </p:sp>
      <p:sp>
        <p:nvSpPr>
          <p:cNvPr id="7" name="Rectangle 3"/>
          <p:cNvSpPr>
            <a:spLocks noGrp="1" noChangeArrowheads="1"/>
          </p:cNvSpPr>
          <p:nvPr>
            <p:ph idx="1"/>
          </p:nvPr>
        </p:nvSpPr>
        <p:spPr>
          <a:xfrm>
            <a:off x="207934" y="1340768"/>
            <a:ext cx="8507288" cy="5184576"/>
          </a:xfrm>
        </p:spPr>
        <p:txBody>
          <a:bodyPr/>
          <a:lstStyle/>
          <a:p>
            <a:pPr marL="0" indent="0" algn="just" eaLnBrk="1" hangingPunct="1">
              <a:lnSpc>
                <a:spcPct val="90000"/>
              </a:lnSpc>
              <a:buClr>
                <a:schemeClr val="tx2"/>
              </a:buClr>
              <a:buNone/>
            </a:pPr>
            <a:r>
              <a:rPr lang="tr-TR" sz="2100" u="sng" dirty="0" smtClean="0">
                <a:latin typeface="Times New Roman" pitchFamily="18" charset="0"/>
                <a:cs typeface="Times New Roman" pitchFamily="18" charset="0"/>
              </a:rPr>
              <a:t>Tekel </a:t>
            </a:r>
            <a:r>
              <a:rPr lang="tr-TR" sz="2100" u="sng" dirty="0">
                <a:latin typeface="Times New Roman" pitchFamily="18" charset="0"/>
                <a:cs typeface="Times New Roman" pitchFamily="18" charset="0"/>
              </a:rPr>
              <a:t>niteliğinde olmayan veya ihale mevzuatına göre temin edilen telefon, teleks, </a:t>
            </a:r>
            <a:r>
              <a:rPr lang="tr-TR" sz="2100" u="sng" dirty="0" err="1">
                <a:latin typeface="Times New Roman" pitchFamily="18" charset="0"/>
                <a:cs typeface="Times New Roman" pitchFamily="18" charset="0"/>
              </a:rPr>
              <a:t>telefaks</a:t>
            </a:r>
            <a:r>
              <a:rPr lang="tr-TR" sz="2100" u="sng" dirty="0">
                <a:latin typeface="Times New Roman" pitchFamily="18" charset="0"/>
                <a:cs typeface="Times New Roman" pitchFamily="18" charset="0"/>
              </a:rPr>
              <a:t> ve benzeri ulaştırma ve haberleşme araçlarının her türlü hat kullanım ve abone giderlerinin ödenmesinde;  </a:t>
            </a:r>
          </a:p>
          <a:p>
            <a:pPr marL="0" indent="0" algn="just" eaLnBrk="1" hangingPunct="1">
              <a:lnSpc>
                <a:spcPct val="90000"/>
              </a:lnSpc>
              <a:buClr>
                <a:schemeClr val="accent1"/>
              </a:buClr>
              <a:buNone/>
            </a:pPr>
            <a:r>
              <a:rPr lang="tr-TR" sz="2100" b="1" dirty="0">
                <a:solidFill>
                  <a:srgbClr val="FF0000"/>
                </a:solidFill>
                <a:latin typeface="Times New Roman" pitchFamily="18" charset="0"/>
                <a:cs typeface="Times New Roman" pitchFamily="18" charset="0"/>
              </a:rPr>
              <a:t>Taahhüt dosyası,</a:t>
            </a:r>
          </a:p>
          <a:p>
            <a:pPr marL="0" indent="0" algn="just" eaLnBrk="1" hangingPunct="1">
              <a:lnSpc>
                <a:spcPct val="90000"/>
              </a:lnSpc>
              <a:buClr>
                <a:schemeClr val="accent1"/>
              </a:buClr>
              <a:buNone/>
            </a:pPr>
            <a:r>
              <a:rPr lang="tr-TR" sz="2100" dirty="0">
                <a:latin typeface="Times New Roman" pitchFamily="18" charset="0"/>
                <a:cs typeface="Times New Roman" pitchFamily="18" charset="0"/>
              </a:rPr>
              <a:t>Yurtiçi ve yurtdışı şehirlerarası telefon görüşme bedellerinin resmi-özel ayrımını gösterir, kullanıcının beyanına dayalı olarak  </a:t>
            </a:r>
            <a:r>
              <a:rPr lang="tr-TR" sz="2100" b="1" dirty="0">
                <a:solidFill>
                  <a:srgbClr val="FF0000"/>
                </a:solidFill>
                <a:latin typeface="Times New Roman" pitchFamily="18" charset="0"/>
                <a:cs typeface="Times New Roman" pitchFamily="18" charset="0"/>
              </a:rPr>
              <a:t>ilgili daire amirince onanmış fatura, </a:t>
            </a:r>
            <a:r>
              <a:rPr lang="tr-TR" sz="2100" dirty="0" smtClean="0">
                <a:latin typeface="Times New Roman" pitchFamily="18" charset="0"/>
                <a:cs typeface="Times New Roman" pitchFamily="18" charset="0"/>
              </a:rPr>
              <a:t>ödeme </a:t>
            </a:r>
            <a:r>
              <a:rPr lang="tr-TR" sz="2100" dirty="0">
                <a:latin typeface="Times New Roman" pitchFamily="18" charset="0"/>
                <a:cs typeface="Times New Roman" pitchFamily="18" charset="0"/>
              </a:rPr>
              <a:t>belgesine bağlanır</a:t>
            </a:r>
            <a:r>
              <a:rPr lang="tr-TR" sz="2100" dirty="0" smtClean="0">
                <a:latin typeface="Times New Roman" pitchFamily="18" charset="0"/>
                <a:cs typeface="Times New Roman" pitchFamily="18" charset="0"/>
              </a:rPr>
              <a:t>.</a:t>
            </a:r>
          </a:p>
          <a:p>
            <a:pPr marL="0" indent="0" algn="just" eaLnBrk="1" hangingPunct="1">
              <a:lnSpc>
                <a:spcPct val="90000"/>
              </a:lnSpc>
              <a:buClr>
                <a:schemeClr val="tx2"/>
              </a:buClr>
              <a:buNone/>
            </a:pPr>
            <a:endParaRPr lang="tr-TR" sz="2100" u="sng" dirty="0" smtClean="0">
              <a:latin typeface="Times New Roman" pitchFamily="18" charset="0"/>
              <a:cs typeface="Times New Roman" pitchFamily="18" charset="0"/>
            </a:endParaRPr>
          </a:p>
          <a:p>
            <a:pPr marL="0" indent="0" algn="just" eaLnBrk="1" hangingPunct="1">
              <a:lnSpc>
                <a:spcPct val="90000"/>
              </a:lnSpc>
              <a:buClr>
                <a:schemeClr val="tx2"/>
              </a:buClr>
              <a:buNone/>
            </a:pPr>
            <a:r>
              <a:rPr lang="tr-TR" sz="2100" u="sng" dirty="0" smtClean="0">
                <a:latin typeface="Times New Roman" pitchFamily="18" charset="0"/>
                <a:cs typeface="Times New Roman" pitchFamily="18" charset="0"/>
              </a:rPr>
              <a:t>Bir </a:t>
            </a:r>
            <a:r>
              <a:rPr lang="tr-TR" sz="2100" u="sng" dirty="0">
                <a:latin typeface="Times New Roman" pitchFamily="18" charset="0"/>
                <a:cs typeface="Times New Roman" pitchFamily="18" charset="0"/>
              </a:rPr>
              <a:t>bağlantıyla ulaşılan (telefon, kablo, internet vb.) televizyon ve benzeri araçların abone giderleri ile bilgisayar haberleşmesi ve haber ajansları abonelik giderleri gibi bilgiye abonelik giderlerinin ödenmesinde; </a:t>
            </a:r>
            <a:r>
              <a:rPr lang="tr-TR" sz="2100" b="1" u="sng" dirty="0">
                <a:latin typeface="Times New Roman" pitchFamily="18" charset="0"/>
                <a:cs typeface="Times New Roman" pitchFamily="18" charset="0"/>
              </a:rPr>
              <a:t> </a:t>
            </a:r>
            <a:endParaRPr lang="tr-TR" sz="2100" u="sng" dirty="0" smtClean="0">
              <a:latin typeface="Times New Roman" pitchFamily="18" charset="0"/>
              <a:cs typeface="Times New Roman" pitchFamily="18" charset="0"/>
            </a:endParaRPr>
          </a:p>
          <a:p>
            <a:pPr marL="0" indent="0" algn="just" eaLnBrk="1" hangingPunct="1">
              <a:lnSpc>
                <a:spcPct val="90000"/>
              </a:lnSpc>
              <a:buClr>
                <a:schemeClr val="tx2"/>
              </a:buClr>
              <a:buNone/>
            </a:pPr>
            <a:r>
              <a:rPr lang="tr-TR" sz="2100" b="1" dirty="0">
                <a:solidFill>
                  <a:srgbClr val="FF0000"/>
                </a:solidFill>
                <a:latin typeface="Times New Roman" pitchFamily="18" charset="0"/>
                <a:cs typeface="Times New Roman" pitchFamily="18" charset="0"/>
              </a:rPr>
              <a:t>Taahhüt dosyası,</a:t>
            </a:r>
          </a:p>
          <a:p>
            <a:pPr marL="0" indent="0" algn="just" eaLnBrk="1" hangingPunct="1">
              <a:lnSpc>
                <a:spcPct val="90000"/>
              </a:lnSpc>
              <a:buClr>
                <a:schemeClr val="accent1"/>
              </a:buClr>
              <a:buNone/>
            </a:pPr>
            <a:r>
              <a:rPr lang="tr-TR" sz="2100" b="1" dirty="0">
                <a:solidFill>
                  <a:srgbClr val="FF0000"/>
                </a:solidFill>
                <a:latin typeface="Times New Roman" pitchFamily="18" charset="0"/>
                <a:cs typeface="Times New Roman" pitchFamily="18" charset="0"/>
              </a:rPr>
              <a:t>Fatura, </a:t>
            </a:r>
            <a:r>
              <a:rPr lang="tr-TR" sz="2100" dirty="0" smtClean="0">
                <a:latin typeface="Times New Roman" pitchFamily="18" charset="0"/>
                <a:cs typeface="Times New Roman" pitchFamily="18" charset="0"/>
              </a:rPr>
              <a:t>ödeme </a:t>
            </a:r>
            <a:r>
              <a:rPr lang="tr-TR" sz="2100" dirty="0">
                <a:latin typeface="Times New Roman" pitchFamily="18" charset="0"/>
                <a:cs typeface="Times New Roman" pitchFamily="18" charset="0"/>
              </a:rPr>
              <a:t>belgesine bağlanır.</a:t>
            </a:r>
          </a:p>
          <a:p>
            <a:pPr algn="just" eaLnBrk="1" hangingPunct="1">
              <a:lnSpc>
                <a:spcPct val="90000"/>
              </a:lnSpc>
              <a:buFontTx/>
              <a:buNone/>
            </a:pPr>
            <a:endParaRPr lang="tr-TR" sz="1900" dirty="0">
              <a:latin typeface="Times New Roman" pitchFamily="18" charset="0"/>
              <a:cs typeface="Times New Roman" pitchFamily="18" charset="0"/>
            </a:endParaRPr>
          </a:p>
          <a:p>
            <a:pPr algn="just" eaLnBrk="1" hangingPunct="1">
              <a:lnSpc>
                <a:spcPct val="90000"/>
              </a:lnSpc>
              <a:buFontTx/>
              <a:buNone/>
            </a:pPr>
            <a:endParaRPr lang="tr-TR" sz="1800" dirty="0">
              <a:solidFill>
                <a:srgbClr val="0033CC"/>
              </a:solidFill>
              <a:latin typeface="Times New Roman" pitchFamily="18" charset="0"/>
              <a:cs typeface="Times New Roman" pitchFamily="18" charset="0"/>
            </a:endParaRPr>
          </a:p>
          <a:p>
            <a:pPr algn="just" eaLnBrk="1" hangingPunct="1">
              <a:lnSpc>
                <a:spcPct val="90000"/>
              </a:lnSpc>
              <a:buClr>
                <a:schemeClr val="accent1"/>
              </a:buClr>
              <a:buFont typeface="Wingdings" pitchFamily="2" charset="2"/>
              <a:buChar char="ü"/>
            </a:pPr>
            <a:endParaRPr lang="tr-TR" sz="1800" dirty="0">
              <a:latin typeface="Times New Roman" pitchFamily="18" charset="0"/>
              <a:cs typeface="Times New Roman" pitchFamily="18" charset="0"/>
            </a:endParaRPr>
          </a:p>
          <a:p>
            <a:pPr marL="0" indent="0" algn="just" eaLnBrk="1" hangingPunct="1">
              <a:buNone/>
            </a:pP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a:p>
            <a:pPr marL="0" indent="0" algn="just" eaLnBrk="1" hangingPunct="1">
              <a:lnSpc>
                <a:spcPct val="90000"/>
              </a:lnSpc>
              <a:buClr>
                <a:schemeClr val="accent1"/>
              </a:buClr>
              <a:buNone/>
            </a:pPr>
            <a:endParaRPr lang="tr-TR" sz="2400" dirty="0">
              <a:latin typeface="Times New Roman" pitchFamily="18" charset="0"/>
              <a:cs typeface="Times New Roman" pitchFamily="18" charset="0"/>
            </a:endParaRPr>
          </a:p>
          <a:p>
            <a:pPr marL="0" indent="0" algn="just" eaLnBrk="1" hangingPunct="1">
              <a:buClr>
                <a:schemeClr val="tx2"/>
              </a:buClr>
              <a:buNone/>
            </a:pPr>
            <a:r>
              <a:rPr lang="tr-TR" sz="1800" dirty="0" smtClean="0">
                <a:latin typeface="Times New Roman" pitchFamily="18" charset="0"/>
                <a:cs typeface="Times New Roman" pitchFamily="18" charset="0"/>
              </a:rPr>
              <a:t> </a:t>
            </a:r>
            <a:endParaRPr lang="tr-TR" sz="1800" dirty="0">
              <a:latin typeface="Times New Roman" pitchFamily="18" charset="0"/>
              <a:cs typeface="Times New Roman" pitchFamily="18" charset="0"/>
            </a:endParaRPr>
          </a:p>
          <a:p>
            <a:pPr marL="0" indent="0" algn="just" eaLnBrk="1" hangingPunct="1">
              <a:buClr>
                <a:schemeClr val="accent1"/>
              </a:buClr>
              <a:buNone/>
            </a:pPr>
            <a:endParaRPr lang="tr-TR" sz="1800" dirty="0">
              <a:latin typeface="Times New Roman" pitchFamily="18" charset="0"/>
              <a:cs typeface="Times New Roman" pitchFamily="18" charset="0"/>
            </a:endParaRPr>
          </a:p>
          <a:p>
            <a:pPr marL="0" indent="0" algn="just" eaLnBrk="1" hangingPunct="1">
              <a:buClr>
                <a:schemeClr val="accent1"/>
              </a:buClr>
              <a:buNone/>
            </a:pPr>
            <a:endParaRPr lang="tr-TR" sz="1800" dirty="0" smtClean="0">
              <a:latin typeface="Times New Roman" pitchFamily="18" charset="0"/>
              <a:cs typeface="Times New Roman" pitchFamily="18" charset="0"/>
            </a:endParaRPr>
          </a:p>
          <a:p>
            <a:pPr algn="just" eaLnBrk="1" hangingPunct="1">
              <a:buClr>
                <a:schemeClr val="tx2"/>
              </a:buClr>
              <a:buFont typeface="Wingdings" pitchFamily="2" charset="2"/>
              <a:buChar char="Ø"/>
            </a:pPr>
            <a:endParaRPr lang="tr-TR" sz="2000" dirty="0" smtClean="0">
              <a:latin typeface="Times New Roman" pitchFamily="18" charset="0"/>
              <a:cs typeface="Times New Roman" pitchFamily="18" charset="0"/>
            </a:endParaRPr>
          </a:p>
          <a:p>
            <a:pPr eaLnBrk="1" hangingPunct="1">
              <a:buFontTx/>
              <a:buNone/>
            </a:pPr>
            <a:endParaRPr lang="tr-TR" sz="2800" dirty="0" smtClean="0">
              <a:latin typeface="Times New Roman" pitchFamily="18" charset="0"/>
            </a:endParaRPr>
          </a:p>
        </p:txBody>
      </p:sp>
    </p:spTree>
    <p:extLst>
      <p:ext uri="{BB962C8B-B14F-4D97-AF65-F5344CB8AC3E}">
        <p14:creationId xmlns:p14="http://schemas.microsoft.com/office/powerpoint/2010/main" val="25951112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solidFill>
                  <a:srgbClr val="000000"/>
                </a:solidFill>
              </a:rPr>
              <a:t> </a:t>
            </a:r>
            <a:endParaRPr lang="tr-TR" dirty="0">
              <a:solidFill>
                <a:srgbClr val="000000"/>
              </a:solidFill>
            </a:endParaRPr>
          </a:p>
        </p:txBody>
      </p:sp>
      <p:sp>
        <p:nvSpPr>
          <p:cNvPr id="5" name="1 Başlık"/>
          <p:cNvSpPr txBox="1">
            <a:spLocks/>
          </p:cNvSpPr>
          <p:nvPr/>
        </p:nvSpPr>
        <p:spPr bwMode="white">
          <a:xfrm>
            <a:off x="179512" y="548682"/>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4500" dirty="0"/>
              <a:t>s</a:t>
            </a:r>
            <a:endParaRPr lang="tr-TR" sz="4500" dirty="0" smtClean="0"/>
          </a:p>
        </p:txBody>
      </p:sp>
      <p:sp>
        <p:nvSpPr>
          <p:cNvPr id="6" name="2 Başlık"/>
          <p:cNvSpPr>
            <a:spLocks noGrp="1"/>
          </p:cNvSpPr>
          <p:nvPr>
            <p:ph type="title"/>
          </p:nvPr>
        </p:nvSpPr>
        <p:spPr>
          <a:xfrm>
            <a:off x="1475656" y="590552"/>
            <a:ext cx="5943600" cy="563563"/>
          </a:xfrm>
        </p:spPr>
        <p:txBody>
          <a:bodyPr/>
          <a:lstStyle/>
          <a:p>
            <a:r>
              <a:rPr lang="tr-TR" sz="2000" dirty="0" smtClean="0"/>
              <a:t>ÇEŞİTLİ HİZMET ALIMLARI</a:t>
            </a:r>
            <a:endParaRPr lang="tr-TR" sz="2000" dirty="0"/>
          </a:p>
        </p:txBody>
      </p:sp>
      <p:sp>
        <p:nvSpPr>
          <p:cNvPr id="7" name="Rectangle 3"/>
          <p:cNvSpPr>
            <a:spLocks noGrp="1" noChangeArrowheads="1"/>
          </p:cNvSpPr>
          <p:nvPr>
            <p:ph idx="1"/>
          </p:nvPr>
        </p:nvSpPr>
        <p:spPr>
          <a:xfrm>
            <a:off x="179512" y="1268760"/>
            <a:ext cx="8507288" cy="5184576"/>
          </a:xfrm>
        </p:spPr>
        <p:txBody>
          <a:bodyPr/>
          <a:lstStyle/>
          <a:p>
            <a:pPr marL="0" indent="0" algn="just" eaLnBrk="1" hangingPunct="1">
              <a:lnSpc>
                <a:spcPct val="90000"/>
              </a:lnSpc>
              <a:buClr>
                <a:schemeClr val="tx2"/>
              </a:buClr>
              <a:buNone/>
            </a:pPr>
            <a:r>
              <a:rPr lang="tr-TR" sz="2300" dirty="0" smtClean="0">
                <a:latin typeface="Times New Roman" pitchFamily="18" charset="0"/>
                <a:cs typeface="Times New Roman" pitchFamily="18" charset="0"/>
              </a:rPr>
              <a:t>İhale </a:t>
            </a:r>
            <a:r>
              <a:rPr lang="tr-TR" sz="2300" dirty="0">
                <a:latin typeface="Times New Roman" pitchFamily="18" charset="0"/>
                <a:cs typeface="Times New Roman" pitchFamily="18" charset="0"/>
              </a:rPr>
              <a:t>veya doğrudan temin usulüyle yapılan bakım, onarım, danışmanlık, araştırma ve geliştirme, muhasebe, anket, temizlik, tarımsal mücadele, ağaçlandırma, erozyon</a:t>
            </a:r>
            <a:r>
              <a:rPr lang="tr-TR" sz="2300" dirty="0">
                <a:solidFill>
                  <a:srgbClr val="FF0000"/>
                </a:solidFill>
                <a:latin typeface="Times New Roman" pitchFamily="18" charset="0"/>
                <a:cs typeface="Times New Roman" pitchFamily="18" charset="0"/>
              </a:rPr>
              <a:t> </a:t>
            </a:r>
            <a:r>
              <a:rPr lang="tr-TR" sz="2300" dirty="0">
                <a:latin typeface="Times New Roman" pitchFamily="18" charset="0"/>
                <a:cs typeface="Times New Roman" pitchFamily="18" charset="0"/>
              </a:rPr>
              <a:t>kontrolü, yemek hazırlama ve dağıtım, toplantı, kurs, koruma ve güvenlik, sigorta, etüt ve proje, harita ve kadastro, plân, imar uygulama, basım ve yayım, fotoğraf, film alımları, bilgisayar hizmet alımları (</a:t>
            </a:r>
            <a:r>
              <a:rPr lang="tr-TR" sz="2300" dirty="0" err="1">
                <a:latin typeface="Times New Roman" pitchFamily="18" charset="0"/>
                <a:cs typeface="Times New Roman" pitchFamily="18" charset="0"/>
              </a:rPr>
              <a:t>gayrimaddi</a:t>
            </a:r>
            <a:r>
              <a:rPr lang="tr-TR" sz="2300" dirty="0">
                <a:latin typeface="Times New Roman" pitchFamily="18" charset="0"/>
                <a:cs typeface="Times New Roman" pitchFamily="18" charset="0"/>
              </a:rPr>
              <a:t> hak olarak alınan yazılım ve donanımlar hariç) ve benzeri hizmet alımlarına ilişkin giderlerin ödenmesinde</a:t>
            </a:r>
            <a:r>
              <a:rPr lang="tr-TR" sz="2300" dirty="0" smtClean="0">
                <a:latin typeface="Times New Roman" pitchFamily="18" charset="0"/>
                <a:cs typeface="Times New Roman" pitchFamily="18" charset="0"/>
              </a:rPr>
              <a:t>;</a:t>
            </a:r>
          </a:p>
          <a:p>
            <a:pPr marL="0" indent="0" algn="just" eaLnBrk="1" hangingPunct="1">
              <a:buClr>
                <a:schemeClr val="accent1"/>
              </a:buClr>
              <a:buNone/>
            </a:pPr>
            <a:r>
              <a:rPr lang="tr-TR" sz="2300" b="1" dirty="0">
                <a:solidFill>
                  <a:srgbClr val="FF0000"/>
                </a:solidFill>
                <a:latin typeface="Times New Roman" pitchFamily="18" charset="0"/>
                <a:cs typeface="Times New Roman" pitchFamily="18" charset="0"/>
              </a:rPr>
              <a:t>Taahhüt dosyası</a:t>
            </a:r>
            <a:r>
              <a:rPr lang="tr-TR" sz="2300" dirty="0">
                <a:latin typeface="Times New Roman" pitchFamily="18" charset="0"/>
                <a:cs typeface="Times New Roman" pitchFamily="18" charset="0"/>
              </a:rPr>
              <a:t>,</a:t>
            </a:r>
          </a:p>
          <a:p>
            <a:pPr marL="0" indent="0" algn="just" eaLnBrk="1" hangingPunct="1">
              <a:buClr>
                <a:schemeClr val="accent1"/>
              </a:buClr>
              <a:buNone/>
            </a:pPr>
            <a:r>
              <a:rPr lang="tr-TR" sz="2300" b="1" dirty="0">
                <a:solidFill>
                  <a:srgbClr val="FF0000"/>
                </a:solidFill>
                <a:latin typeface="Times New Roman" pitchFamily="18" charset="0"/>
                <a:cs typeface="Times New Roman" pitchFamily="18" charset="0"/>
              </a:rPr>
              <a:t>Fatura</a:t>
            </a:r>
            <a:r>
              <a:rPr lang="tr-TR" sz="2300" dirty="0">
                <a:latin typeface="Times New Roman" pitchFamily="18" charset="0"/>
                <a:cs typeface="Times New Roman" pitchFamily="18" charset="0"/>
              </a:rPr>
              <a:t> (sigorta giderlerinin ödenmesinde sigorta poliçesi veya zeyilname),</a:t>
            </a:r>
          </a:p>
          <a:p>
            <a:pPr marL="0" indent="0" algn="just" eaLnBrk="1" hangingPunct="1">
              <a:buClr>
                <a:schemeClr val="accent1"/>
              </a:buClr>
              <a:buNone/>
            </a:pPr>
            <a:r>
              <a:rPr lang="tr-TR" sz="2300" b="1" dirty="0">
                <a:solidFill>
                  <a:srgbClr val="FF0000"/>
                </a:solidFill>
                <a:latin typeface="Times New Roman" pitchFamily="18" charset="0"/>
                <a:cs typeface="Times New Roman" pitchFamily="18" charset="0"/>
              </a:rPr>
              <a:t>Hizmet İşleri </a:t>
            </a:r>
            <a:r>
              <a:rPr lang="tr-TR" sz="2300" b="1" dirty="0" err="1">
                <a:solidFill>
                  <a:srgbClr val="FF0000"/>
                </a:solidFill>
                <a:latin typeface="Times New Roman" pitchFamily="18" charset="0"/>
                <a:cs typeface="Times New Roman" pitchFamily="18" charset="0"/>
              </a:rPr>
              <a:t>Hakediş</a:t>
            </a:r>
            <a:r>
              <a:rPr lang="tr-TR" sz="2300" b="1" dirty="0">
                <a:solidFill>
                  <a:srgbClr val="FF0000"/>
                </a:solidFill>
                <a:latin typeface="Times New Roman" pitchFamily="18" charset="0"/>
                <a:cs typeface="Times New Roman" pitchFamily="18" charset="0"/>
              </a:rPr>
              <a:t> Raporu </a:t>
            </a:r>
            <a:r>
              <a:rPr lang="tr-TR" sz="2300" dirty="0">
                <a:latin typeface="Times New Roman" pitchFamily="18" charset="0"/>
                <a:cs typeface="Times New Roman" pitchFamily="18" charset="0"/>
              </a:rPr>
              <a:t>(Örnek: 4),</a:t>
            </a:r>
          </a:p>
          <a:p>
            <a:pPr marL="0" indent="0" eaLnBrk="1" hangingPunct="1">
              <a:buNone/>
            </a:pPr>
            <a:r>
              <a:rPr lang="tr-TR" sz="2300" dirty="0" smtClean="0">
                <a:latin typeface="Times New Roman" pitchFamily="18" charset="0"/>
                <a:cs typeface="Times New Roman" pitchFamily="18" charset="0"/>
              </a:rPr>
              <a:t>ödeme </a:t>
            </a:r>
            <a:r>
              <a:rPr lang="tr-TR" sz="2300" dirty="0">
                <a:latin typeface="Times New Roman" pitchFamily="18" charset="0"/>
                <a:cs typeface="Times New Roman" pitchFamily="18" charset="0"/>
              </a:rPr>
              <a:t>belgesine bağlanır.</a:t>
            </a:r>
            <a:r>
              <a:rPr lang="tr-TR" sz="2300" dirty="0">
                <a:latin typeface="Times New Roman" pitchFamily="18" charset="0"/>
              </a:rPr>
              <a:t> </a:t>
            </a:r>
          </a:p>
          <a:p>
            <a:pPr marL="0" indent="0" algn="just" eaLnBrk="1" hangingPunct="1">
              <a:lnSpc>
                <a:spcPct val="90000"/>
              </a:lnSpc>
              <a:buClr>
                <a:schemeClr val="tx2"/>
              </a:buClr>
              <a:buNone/>
            </a:pPr>
            <a:endParaRPr lang="tr-TR" sz="1600" dirty="0">
              <a:latin typeface="Times New Roman" pitchFamily="18" charset="0"/>
              <a:cs typeface="Times New Roman" pitchFamily="18" charset="0"/>
            </a:endParaRPr>
          </a:p>
          <a:p>
            <a:pPr marL="0" indent="0" algn="just" eaLnBrk="1" hangingPunct="1">
              <a:lnSpc>
                <a:spcPct val="90000"/>
              </a:lnSpc>
              <a:buClr>
                <a:schemeClr val="accent1"/>
              </a:buClr>
              <a:buNone/>
            </a:pPr>
            <a:endParaRPr lang="tr-TR" sz="1600" dirty="0">
              <a:latin typeface="Times New Roman" pitchFamily="18" charset="0"/>
              <a:cs typeface="Times New Roman" pitchFamily="18" charset="0"/>
            </a:endParaRPr>
          </a:p>
          <a:p>
            <a:pPr marL="0" indent="0" algn="just" eaLnBrk="1" hangingPunct="1">
              <a:buClr>
                <a:schemeClr val="accent1"/>
              </a:buClr>
              <a:buNone/>
            </a:pPr>
            <a:endParaRPr lang="tr-TR" sz="1800" dirty="0">
              <a:latin typeface="Times New Roman" pitchFamily="18" charset="0"/>
              <a:cs typeface="Times New Roman" pitchFamily="18" charset="0"/>
            </a:endParaRPr>
          </a:p>
          <a:p>
            <a:pPr algn="just" eaLnBrk="1" hangingPunct="1">
              <a:lnSpc>
                <a:spcPct val="90000"/>
              </a:lnSpc>
              <a:buClr>
                <a:schemeClr val="accent1"/>
              </a:buClr>
              <a:buFont typeface="Wingdings" pitchFamily="2" charset="2"/>
              <a:buChar char="ü"/>
            </a:pPr>
            <a:endParaRPr lang="tr-TR" sz="1800" dirty="0">
              <a:latin typeface="Times New Roman" pitchFamily="18" charset="0"/>
              <a:cs typeface="Times New Roman" pitchFamily="18" charset="0"/>
            </a:endParaRPr>
          </a:p>
          <a:p>
            <a:pPr marL="0" indent="0" algn="just" eaLnBrk="1" hangingPunct="1">
              <a:buNone/>
            </a:pP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a:p>
            <a:pPr marL="0" indent="0" algn="just" eaLnBrk="1" hangingPunct="1">
              <a:lnSpc>
                <a:spcPct val="90000"/>
              </a:lnSpc>
              <a:buClr>
                <a:schemeClr val="accent1"/>
              </a:buClr>
              <a:buNone/>
            </a:pPr>
            <a:endParaRPr lang="tr-TR" sz="2400" dirty="0">
              <a:latin typeface="Times New Roman" pitchFamily="18" charset="0"/>
              <a:cs typeface="Times New Roman" pitchFamily="18" charset="0"/>
            </a:endParaRPr>
          </a:p>
          <a:p>
            <a:pPr marL="0" indent="0" algn="just" eaLnBrk="1" hangingPunct="1">
              <a:buClr>
                <a:schemeClr val="tx2"/>
              </a:buClr>
              <a:buNone/>
            </a:pPr>
            <a:r>
              <a:rPr lang="tr-TR" sz="1800" dirty="0" smtClean="0">
                <a:latin typeface="Times New Roman" pitchFamily="18" charset="0"/>
                <a:cs typeface="Times New Roman" pitchFamily="18" charset="0"/>
              </a:rPr>
              <a:t> </a:t>
            </a:r>
            <a:endParaRPr lang="tr-TR" sz="1800" dirty="0">
              <a:latin typeface="Times New Roman" pitchFamily="18" charset="0"/>
              <a:cs typeface="Times New Roman" pitchFamily="18" charset="0"/>
            </a:endParaRPr>
          </a:p>
          <a:p>
            <a:pPr marL="0" indent="0" algn="just" eaLnBrk="1" hangingPunct="1">
              <a:buClr>
                <a:schemeClr val="accent1"/>
              </a:buClr>
              <a:buNone/>
            </a:pPr>
            <a:endParaRPr lang="tr-TR" sz="1800" dirty="0">
              <a:latin typeface="Times New Roman" pitchFamily="18" charset="0"/>
              <a:cs typeface="Times New Roman" pitchFamily="18" charset="0"/>
            </a:endParaRPr>
          </a:p>
          <a:p>
            <a:pPr marL="0" indent="0" algn="just" eaLnBrk="1" hangingPunct="1">
              <a:buClr>
                <a:schemeClr val="accent1"/>
              </a:buClr>
              <a:buNone/>
            </a:pPr>
            <a:endParaRPr lang="tr-TR" sz="1800" dirty="0" smtClean="0">
              <a:latin typeface="Times New Roman" pitchFamily="18" charset="0"/>
              <a:cs typeface="Times New Roman" pitchFamily="18" charset="0"/>
            </a:endParaRPr>
          </a:p>
          <a:p>
            <a:pPr algn="just" eaLnBrk="1" hangingPunct="1">
              <a:buClr>
                <a:schemeClr val="tx2"/>
              </a:buClr>
              <a:buFont typeface="Wingdings" pitchFamily="2" charset="2"/>
              <a:buChar char="Ø"/>
            </a:pPr>
            <a:endParaRPr lang="tr-TR" sz="2000" dirty="0" smtClean="0">
              <a:latin typeface="Times New Roman" pitchFamily="18" charset="0"/>
              <a:cs typeface="Times New Roman" pitchFamily="18" charset="0"/>
            </a:endParaRPr>
          </a:p>
          <a:p>
            <a:pPr eaLnBrk="1" hangingPunct="1">
              <a:buFontTx/>
              <a:buNone/>
            </a:pPr>
            <a:endParaRPr lang="tr-TR" sz="2800" dirty="0" smtClean="0">
              <a:latin typeface="Times New Roman" pitchFamily="18" charset="0"/>
            </a:endParaRPr>
          </a:p>
        </p:txBody>
      </p:sp>
    </p:spTree>
    <p:extLst>
      <p:ext uri="{BB962C8B-B14F-4D97-AF65-F5344CB8AC3E}">
        <p14:creationId xmlns:p14="http://schemas.microsoft.com/office/powerpoint/2010/main" val="16323704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ltbilgi Yer Tutucusu 3"/>
          <p:cNvSpPr>
            <a:spLocks noGrp="1"/>
          </p:cNvSpPr>
          <p:nvPr>
            <p:ph type="ftr" sz="quarter" idx="11"/>
          </p:nvPr>
        </p:nvSpPr>
        <p:spPr/>
        <p:txBody>
          <a:bodyPr/>
          <a:lstStyle/>
          <a:p>
            <a:pPr>
              <a:defRPr/>
            </a:pPr>
            <a:r>
              <a:rPr lang="tr-TR" smtClean="0">
                <a:solidFill>
                  <a:srgbClr val="000000"/>
                </a:solidFill>
              </a:rPr>
              <a:t> </a:t>
            </a:r>
            <a:endParaRPr lang="tr-TR" dirty="0">
              <a:solidFill>
                <a:srgbClr val="000000"/>
              </a:solidFill>
            </a:endParaRPr>
          </a:p>
        </p:txBody>
      </p:sp>
      <p:sp>
        <p:nvSpPr>
          <p:cNvPr id="5" name="1 Başlık"/>
          <p:cNvSpPr txBox="1">
            <a:spLocks/>
          </p:cNvSpPr>
          <p:nvPr/>
        </p:nvSpPr>
        <p:spPr bwMode="white">
          <a:xfrm>
            <a:off x="179512" y="548682"/>
            <a:ext cx="1584176"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4500" dirty="0"/>
              <a:t>t</a:t>
            </a:r>
            <a:endParaRPr lang="tr-TR" sz="4500" dirty="0" smtClean="0"/>
          </a:p>
        </p:txBody>
      </p:sp>
      <p:sp>
        <p:nvSpPr>
          <p:cNvPr id="6" name="2 Başlık"/>
          <p:cNvSpPr>
            <a:spLocks noGrp="1"/>
          </p:cNvSpPr>
          <p:nvPr>
            <p:ph type="title"/>
          </p:nvPr>
        </p:nvSpPr>
        <p:spPr>
          <a:xfrm>
            <a:off x="1475656" y="590552"/>
            <a:ext cx="5943600" cy="563563"/>
          </a:xfrm>
        </p:spPr>
        <p:txBody>
          <a:bodyPr/>
          <a:lstStyle/>
          <a:p>
            <a:r>
              <a:rPr lang="tr-TR" sz="2000" dirty="0" smtClean="0"/>
              <a:t>DİKKAT EDİLMESİ GEREKEN NOKTALAR</a:t>
            </a:r>
            <a:endParaRPr lang="tr-TR" sz="2000" dirty="0"/>
          </a:p>
        </p:txBody>
      </p:sp>
      <p:sp>
        <p:nvSpPr>
          <p:cNvPr id="7" name="Rectangle 3"/>
          <p:cNvSpPr>
            <a:spLocks noGrp="1" noChangeArrowheads="1"/>
          </p:cNvSpPr>
          <p:nvPr>
            <p:ph idx="1"/>
          </p:nvPr>
        </p:nvSpPr>
        <p:spPr>
          <a:xfrm>
            <a:off x="179512" y="1268760"/>
            <a:ext cx="8507288" cy="5184576"/>
          </a:xfrm>
        </p:spPr>
        <p:txBody>
          <a:bodyPr/>
          <a:lstStyle/>
          <a:p>
            <a:pPr marL="0" indent="0" algn="just" eaLnBrk="1" hangingPunct="1">
              <a:buClr>
                <a:schemeClr val="tx2"/>
              </a:buClr>
              <a:buNone/>
            </a:pPr>
            <a:r>
              <a:rPr lang="tr-TR" sz="2000" dirty="0" smtClean="0">
                <a:latin typeface="Times New Roman" pitchFamily="18" charset="0"/>
                <a:cs typeface="Times New Roman" pitchFamily="18" charset="0"/>
              </a:rPr>
              <a:t>A-Temsil</a:t>
            </a:r>
            <a:r>
              <a:rPr lang="tr-TR" sz="2000" dirty="0">
                <a:latin typeface="Times New Roman" pitchFamily="18" charset="0"/>
                <a:cs typeface="Times New Roman" pitchFamily="18" charset="0"/>
              </a:rPr>
              <a:t>, ağırlama, tören, fuar, tanıtma ve benzeri faaliyetlerle ilgili olarak yapılacak her türlü mal ve hizmet alımı ile yapım işlerine ilişkin giderlerin ödenmesinde, bu Yönetmeliğin ilgili maddelerinde belirtilen belgeler aranır</a:t>
            </a:r>
            <a:r>
              <a:rPr lang="tr-TR" sz="2000" dirty="0" smtClean="0">
                <a:latin typeface="Times New Roman" pitchFamily="18" charset="0"/>
                <a:cs typeface="Times New Roman" pitchFamily="18" charset="0"/>
              </a:rPr>
              <a:t>.</a:t>
            </a:r>
          </a:p>
          <a:p>
            <a:pPr marL="0" indent="0" algn="just" eaLnBrk="1" hangingPunct="1">
              <a:lnSpc>
                <a:spcPct val="90000"/>
              </a:lnSpc>
              <a:buClr>
                <a:schemeClr val="tx2"/>
              </a:buClr>
              <a:buNone/>
            </a:pPr>
            <a:endParaRPr lang="tr-TR" sz="2000" dirty="0" smtClean="0">
              <a:solidFill>
                <a:schemeClr val="tx2"/>
              </a:solidFill>
              <a:latin typeface="Times New Roman" pitchFamily="18" charset="0"/>
              <a:cs typeface="Times New Roman" pitchFamily="18" charset="0"/>
            </a:endParaRPr>
          </a:p>
          <a:p>
            <a:pPr marL="0" indent="0" algn="just" eaLnBrk="1" hangingPunct="1">
              <a:lnSpc>
                <a:spcPct val="90000"/>
              </a:lnSpc>
              <a:buClr>
                <a:schemeClr val="tx2"/>
              </a:buClr>
              <a:buNone/>
            </a:pPr>
            <a:r>
              <a:rPr lang="tr-TR" sz="2000" dirty="0" smtClean="0">
                <a:latin typeface="Times New Roman" pitchFamily="18" charset="0"/>
                <a:cs typeface="Times New Roman" pitchFamily="18" charset="0"/>
              </a:rPr>
              <a:t>B-Yabancı </a:t>
            </a:r>
            <a:r>
              <a:rPr lang="tr-TR" sz="2000" dirty="0">
                <a:latin typeface="Times New Roman" pitchFamily="18" charset="0"/>
                <a:cs typeface="Times New Roman" pitchFamily="18" charset="0"/>
              </a:rPr>
              <a:t>konuk ve heyetlerin ağırlanması amacıyla görevlendirilecek personel ve ilgili yönetmeliklere göre görevlendirilecek mihmandarlar tarafından yapılan temsil ve ağırlama giderlerinin ödenmesinde;</a:t>
            </a:r>
          </a:p>
          <a:p>
            <a:pPr marL="0" indent="0" algn="just" eaLnBrk="1" hangingPunct="1">
              <a:lnSpc>
                <a:spcPct val="90000"/>
              </a:lnSpc>
              <a:buClr>
                <a:schemeClr val="accent1"/>
              </a:buClr>
              <a:buNone/>
            </a:pPr>
            <a:r>
              <a:rPr lang="tr-TR" sz="2000" dirty="0">
                <a:solidFill>
                  <a:srgbClr val="FF0000"/>
                </a:solidFill>
                <a:latin typeface="Times New Roman" pitchFamily="18" charset="0"/>
                <a:cs typeface="Times New Roman" pitchFamily="18" charset="0"/>
              </a:rPr>
              <a:t>Harcama talimatı,</a:t>
            </a:r>
          </a:p>
          <a:p>
            <a:pPr marL="0" indent="0" algn="just" eaLnBrk="1" hangingPunct="1">
              <a:lnSpc>
                <a:spcPct val="90000"/>
              </a:lnSpc>
              <a:buClr>
                <a:schemeClr val="accent1"/>
              </a:buClr>
              <a:buNone/>
            </a:pPr>
            <a:r>
              <a:rPr lang="tr-TR" sz="2000" dirty="0">
                <a:solidFill>
                  <a:srgbClr val="FF0000"/>
                </a:solidFill>
                <a:latin typeface="Times New Roman" pitchFamily="18" charset="0"/>
                <a:cs typeface="Times New Roman" pitchFamily="18" charset="0"/>
              </a:rPr>
              <a:t>Fatura, perakende satış fişi veya ödeme kaydedici cihazlara ait satış fişi ve adisyon,</a:t>
            </a:r>
          </a:p>
          <a:p>
            <a:pPr marL="0" indent="0" algn="just" eaLnBrk="1" hangingPunct="1">
              <a:lnSpc>
                <a:spcPct val="90000"/>
              </a:lnSpc>
              <a:buClr>
                <a:schemeClr val="accent1"/>
              </a:buClr>
              <a:buNone/>
            </a:pPr>
            <a:r>
              <a:rPr lang="tr-TR" sz="2000" dirty="0">
                <a:solidFill>
                  <a:srgbClr val="FF0000"/>
                </a:solidFill>
                <a:latin typeface="Times New Roman" pitchFamily="18" charset="0"/>
                <a:cs typeface="Times New Roman" pitchFamily="18" charset="0"/>
              </a:rPr>
              <a:t>Mihmandar Hesap Cetveli (Örnek: 35</a:t>
            </a:r>
            <a:r>
              <a:rPr lang="tr-TR" sz="2000" dirty="0" smtClean="0">
                <a:solidFill>
                  <a:srgbClr val="FF0000"/>
                </a:solidFill>
                <a:latin typeface="Times New Roman" pitchFamily="18" charset="0"/>
                <a:cs typeface="Times New Roman" pitchFamily="18" charset="0"/>
              </a:rPr>
              <a:t>), </a:t>
            </a:r>
            <a:r>
              <a:rPr lang="tr-TR" sz="2000" dirty="0" smtClean="0">
                <a:latin typeface="Times New Roman" pitchFamily="18" charset="0"/>
                <a:cs typeface="Times New Roman" pitchFamily="18" charset="0"/>
              </a:rPr>
              <a:t>ödeme </a:t>
            </a:r>
            <a:r>
              <a:rPr lang="tr-TR" sz="2000" dirty="0">
                <a:latin typeface="Times New Roman" pitchFamily="18" charset="0"/>
                <a:cs typeface="Times New Roman" pitchFamily="18" charset="0"/>
              </a:rPr>
              <a:t>belgesine bağlanır</a:t>
            </a:r>
            <a:r>
              <a:rPr lang="tr-TR" sz="2000" dirty="0" smtClean="0">
                <a:latin typeface="Times New Roman" pitchFamily="18" charset="0"/>
                <a:cs typeface="Times New Roman" pitchFamily="18" charset="0"/>
              </a:rPr>
              <a:t>.</a:t>
            </a:r>
          </a:p>
          <a:p>
            <a:pPr algn="just" eaLnBrk="1" hangingPunct="1">
              <a:lnSpc>
                <a:spcPct val="90000"/>
              </a:lnSpc>
              <a:buNone/>
            </a:pPr>
            <a:endParaRPr lang="tr-TR" sz="2000" dirty="0" smtClean="0">
              <a:latin typeface="Times New Roman" pitchFamily="18" charset="0"/>
              <a:cs typeface="Times New Roman" pitchFamily="18" charset="0"/>
            </a:endParaRPr>
          </a:p>
          <a:p>
            <a:pPr algn="just" eaLnBrk="1" hangingPunct="1">
              <a:lnSpc>
                <a:spcPct val="90000"/>
              </a:lnSpc>
              <a:buNone/>
            </a:pPr>
            <a:r>
              <a:rPr lang="tr-TR" sz="2000" dirty="0" smtClean="0">
                <a:latin typeface="Times New Roman" pitchFamily="18" charset="0"/>
                <a:cs typeface="Times New Roman" pitchFamily="18" charset="0"/>
              </a:rPr>
              <a:t>C-Ziyafete </a:t>
            </a:r>
            <a:r>
              <a:rPr lang="tr-TR" sz="2000" dirty="0">
                <a:latin typeface="Times New Roman" pitchFamily="18" charset="0"/>
                <a:cs typeface="Times New Roman" pitchFamily="18" charset="0"/>
              </a:rPr>
              <a:t>ilişkin temsil ve ağırlama giderlerinin ödenmesinde </a:t>
            </a:r>
            <a:r>
              <a:rPr lang="tr-TR" sz="2000" dirty="0">
                <a:solidFill>
                  <a:srgbClr val="FF0000"/>
                </a:solidFill>
                <a:latin typeface="Times New Roman" pitchFamily="18" charset="0"/>
                <a:cs typeface="Times New Roman" pitchFamily="18" charset="0"/>
              </a:rPr>
              <a:t>alınacak harcama </a:t>
            </a:r>
            <a:endParaRPr lang="tr-TR" sz="2000" dirty="0" smtClean="0">
              <a:solidFill>
                <a:srgbClr val="FF0000"/>
              </a:solidFill>
              <a:latin typeface="Times New Roman" pitchFamily="18" charset="0"/>
              <a:cs typeface="Times New Roman" pitchFamily="18" charset="0"/>
            </a:endParaRPr>
          </a:p>
          <a:p>
            <a:pPr algn="just" eaLnBrk="1" hangingPunct="1">
              <a:lnSpc>
                <a:spcPct val="90000"/>
              </a:lnSpc>
              <a:buNone/>
            </a:pPr>
            <a:r>
              <a:rPr lang="tr-TR" sz="2000" dirty="0" smtClean="0">
                <a:solidFill>
                  <a:srgbClr val="FF0000"/>
                </a:solidFill>
                <a:latin typeface="Times New Roman" pitchFamily="18" charset="0"/>
                <a:cs typeface="Times New Roman" pitchFamily="18" charset="0"/>
              </a:rPr>
              <a:t>talimatında</a:t>
            </a:r>
            <a:r>
              <a:rPr lang="tr-TR" sz="2000" dirty="0">
                <a:solidFill>
                  <a:srgbClr val="FF0000"/>
                </a:solidFill>
                <a:latin typeface="Times New Roman" pitchFamily="18" charset="0"/>
                <a:cs typeface="Times New Roman" pitchFamily="18" charset="0"/>
              </a:rPr>
              <a:t>, </a:t>
            </a:r>
            <a:r>
              <a:rPr lang="tr-TR" sz="2000" dirty="0" smtClean="0">
                <a:latin typeface="Times New Roman" pitchFamily="18" charset="0"/>
                <a:cs typeface="Times New Roman" pitchFamily="18" charset="0"/>
              </a:rPr>
              <a:t>davetli </a:t>
            </a:r>
            <a:r>
              <a:rPr lang="tr-TR" sz="2000" dirty="0">
                <a:latin typeface="Times New Roman" pitchFamily="18" charset="0"/>
                <a:cs typeface="Times New Roman" pitchFamily="18" charset="0"/>
              </a:rPr>
              <a:t>ve misafirlerin sayısı ile mihmandarın yapacağı harcamaların </a:t>
            </a:r>
            <a:endParaRPr lang="tr-TR" sz="2000" dirty="0" smtClean="0">
              <a:latin typeface="Times New Roman" pitchFamily="18" charset="0"/>
              <a:cs typeface="Times New Roman" pitchFamily="18" charset="0"/>
            </a:endParaRPr>
          </a:p>
          <a:p>
            <a:pPr algn="just" eaLnBrk="1" hangingPunct="1">
              <a:lnSpc>
                <a:spcPct val="90000"/>
              </a:lnSpc>
              <a:buNone/>
            </a:pPr>
            <a:r>
              <a:rPr lang="tr-TR" sz="2000" dirty="0" smtClean="0">
                <a:latin typeface="Times New Roman" pitchFamily="18" charset="0"/>
                <a:cs typeface="Times New Roman" pitchFamily="18" charset="0"/>
              </a:rPr>
              <a:t>neleri </a:t>
            </a:r>
            <a:r>
              <a:rPr lang="tr-TR" sz="2000" dirty="0">
                <a:latin typeface="Times New Roman" pitchFamily="18" charset="0"/>
                <a:cs typeface="Times New Roman" pitchFamily="18" charset="0"/>
              </a:rPr>
              <a:t>kapsayacağı </a:t>
            </a:r>
            <a:r>
              <a:rPr lang="tr-TR" sz="2000" dirty="0" smtClean="0">
                <a:latin typeface="Times New Roman" pitchFamily="18" charset="0"/>
                <a:cs typeface="Times New Roman" pitchFamily="18" charset="0"/>
              </a:rPr>
              <a:t>belirtilir</a:t>
            </a:r>
            <a:r>
              <a:rPr lang="tr-TR" sz="2000" dirty="0">
                <a:latin typeface="Times New Roman" pitchFamily="18" charset="0"/>
                <a:cs typeface="Times New Roman" pitchFamily="18" charset="0"/>
              </a:rPr>
              <a:t>. </a:t>
            </a:r>
          </a:p>
          <a:p>
            <a:pPr algn="just" eaLnBrk="1" hangingPunct="1">
              <a:lnSpc>
                <a:spcPct val="90000"/>
              </a:lnSpc>
              <a:buFontTx/>
              <a:buNone/>
            </a:pPr>
            <a:endParaRPr lang="tr-TR" sz="1800" dirty="0">
              <a:latin typeface="Times New Roman" pitchFamily="18" charset="0"/>
              <a:cs typeface="Times New Roman" pitchFamily="18" charset="0"/>
            </a:endParaRPr>
          </a:p>
          <a:p>
            <a:pPr algn="just" eaLnBrk="1" hangingPunct="1">
              <a:buClr>
                <a:schemeClr val="tx2"/>
              </a:buClr>
              <a:buFont typeface="Wingdings" pitchFamily="2" charset="2"/>
              <a:buChar char="Ø"/>
            </a:pPr>
            <a:endParaRPr lang="tr-TR" sz="2400" dirty="0">
              <a:latin typeface="Times New Roman" pitchFamily="18" charset="0"/>
              <a:cs typeface="Times New Roman" pitchFamily="18" charset="0"/>
            </a:endParaRPr>
          </a:p>
          <a:p>
            <a:pPr marL="0" indent="0" algn="just" eaLnBrk="1" hangingPunct="1">
              <a:lnSpc>
                <a:spcPct val="90000"/>
              </a:lnSpc>
              <a:buClr>
                <a:schemeClr val="tx2"/>
              </a:buClr>
              <a:buNone/>
            </a:pPr>
            <a:endParaRPr lang="tr-TR" sz="1600" dirty="0">
              <a:latin typeface="Times New Roman" pitchFamily="18" charset="0"/>
              <a:cs typeface="Times New Roman" pitchFamily="18" charset="0"/>
            </a:endParaRPr>
          </a:p>
          <a:p>
            <a:pPr marL="0" indent="0" algn="just" eaLnBrk="1" hangingPunct="1">
              <a:lnSpc>
                <a:spcPct val="90000"/>
              </a:lnSpc>
              <a:buClr>
                <a:schemeClr val="accent1"/>
              </a:buClr>
              <a:buNone/>
            </a:pPr>
            <a:endParaRPr lang="tr-TR" sz="1600" dirty="0">
              <a:latin typeface="Times New Roman" pitchFamily="18" charset="0"/>
              <a:cs typeface="Times New Roman" pitchFamily="18" charset="0"/>
            </a:endParaRPr>
          </a:p>
          <a:p>
            <a:pPr marL="0" indent="0" algn="just" eaLnBrk="1" hangingPunct="1">
              <a:buClr>
                <a:schemeClr val="accent1"/>
              </a:buClr>
              <a:buNone/>
            </a:pPr>
            <a:endParaRPr lang="tr-TR" sz="1800" dirty="0">
              <a:latin typeface="Times New Roman" pitchFamily="18" charset="0"/>
              <a:cs typeface="Times New Roman" pitchFamily="18" charset="0"/>
            </a:endParaRPr>
          </a:p>
          <a:p>
            <a:pPr algn="just" eaLnBrk="1" hangingPunct="1">
              <a:lnSpc>
                <a:spcPct val="90000"/>
              </a:lnSpc>
              <a:buClr>
                <a:schemeClr val="accent1"/>
              </a:buClr>
              <a:buFont typeface="Wingdings" pitchFamily="2" charset="2"/>
              <a:buChar char="ü"/>
            </a:pPr>
            <a:endParaRPr lang="tr-TR" sz="1800" dirty="0">
              <a:latin typeface="Times New Roman" pitchFamily="18" charset="0"/>
              <a:cs typeface="Times New Roman" pitchFamily="18" charset="0"/>
            </a:endParaRPr>
          </a:p>
          <a:p>
            <a:pPr marL="0" indent="0" algn="just" eaLnBrk="1" hangingPunct="1">
              <a:buNone/>
            </a:pPr>
            <a:r>
              <a:rPr lang="tr-TR" sz="1800" dirty="0" smtClean="0">
                <a:latin typeface="Times New Roman" pitchFamily="18" charset="0"/>
                <a:cs typeface="Times New Roman" pitchFamily="18" charset="0"/>
              </a:rPr>
              <a:t>.</a:t>
            </a:r>
            <a:endParaRPr lang="tr-TR" sz="1800" dirty="0">
              <a:latin typeface="Times New Roman" pitchFamily="18" charset="0"/>
              <a:cs typeface="Times New Roman" pitchFamily="18" charset="0"/>
            </a:endParaRPr>
          </a:p>
          <a:p>
            <a:pPr marL="0" indent="0" algn="just" eaLnBrk="1" hangingPunct="1">
              <a:lnSpc>
                <a:spcPct val="90000"/>
              </a:lnSpc>
              <a:buClr>
                <a:schemeClr val="accent1"/>
              </a:buClr>
              <a:buNone/>
            </a:pPr>
            <a:endParaRPr lang="tr-TR" sz="2400" dirty="0">
              <a:latin typeface="Times New Roman" pitchFamily="18" charset="0"/>
              <a:cs typeface="Times New Roman" pitchFamily="18" charset="0"/>
            </a:endParaRPr>
          </a:p>
          <a:p>
            <a:pPr marL="0" indent="0" algn="just" eaLnBrk="1" hangingPunct="1">
              <a:buClr>
                <a:schemeClr val="tx2"/>
              </a:buClr>
              <a:buNone/>
            </a:pPr>
            <a:r>
              <a:rPr lang="tr-TR" sz="1800" dirty="0" smtClean="0">
                <a:latin typeface="Times New Roman" pitchFamily="18" charset="0"/>
                <a:cs typeface="Times New Roman" pitchFamily="18" charset="0"/>
              </a:rPr>
              <a:t> </a:t>
            </a:r>
            <a:endParaRPr lang="tr-TR" sz="1800" dirty="0">
              <a:latin typeface="Times New Roman" pitchFamily="18" charset="0"/>
              <a:cs typeface="Times New Roman" pitchFamily="18" charset="0"/>
            </a:endParaRPr>
          </a:p>
          <a:p>
            <a:pPr marL="0" indent="0" algn="just" eaLnBrk="1" hangingPunct="1">
              <a:buClr>
                <a:schemeClr val="accent1"/>
              </a:buClr>
              <a:buNone/>
            </a:pPr>
            <a:endParaRPr lang="tr-TR" sz="1800" dirty="0">
              <a:latin typeface="Times New Roman" pitchFamily="18" charset="0"/>
              <a:cs typeface="Times New Roman" pitchFamily="18" charset="0"/>
            </a:endParaRPr>
          </a:p>
          <a:p>
            <a:pPr marL="0" indent="0" algn="just" eaLnBrk="1" hangingPunct="1">
              <a:buClr>
                <a:schemeClr val="accent1"/>
              </a:buClr>
              <a:buNone/>
            </a:pPr>
            <a:endParaRPr lang="tr-TR" sz="1800" dirty="0" smtClean="0">
              <a:latin typeface="Times New Roman" pitchFamily="18" charset="0"/>
              <a:cs typeface="Times New Roman" pitchFamily="18" charset="0"/>
            </a:endParaRPr>
          </a:p>
          <a:p>
            <a:pPr algn="just" eaLnBrk="1" hangingPunct="1">
              <a:buClr>
                <a:schemeClr val="tx2"/>
              </a:buClr>
              <a:buFont typeface="Wingdings" pitchFamily="2" charset="2"/>
              <a:buChar char="Ø"/>
            </a:pPr>
            <a:endParaRPr lang="tr-TR" sz="2000" dirty="0" smtClean="0">
              <a:latin typeface="Times New Roman" pitchFamily="18" charset="0"/>
              <a:cs typeface="Times New Roman" pitchFamily="18" charset="0"/>
            </a:endParaRPr>
          </a:p>
          <a:p>
            <a:pPr eaLnBrk="1" hangingPunct="1">
              <a:buFontTx/>
              <a:buNone/>
            </a:pPr>
            <a:endParaRPr lang="tr-TR" sz="2800" dirty="0" smtClean="0">
              <a:latin typeface="Times New Roman" pitchFamily="18" charset="0"/>
            </a:endParaRPr>
          </a:p>
        </p:txBody>
      </p:sp>
    </p:spTree>
    <p:extLst>
      <p:ext uri="{BB962C8B-B14F-4D97-AF65-F5344CB8AC3E}">
        <p14:creationId xmlns:p14="http://schemas.microsoft.com/office/powerpoint/2010/main" val="9869410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15361" name="Rectangle 2"/>
          <p:cNvSpPr>
            <a:spLocks noGrp="1" noChangeArrowheads="1"/>
          </p:cNvSpPr>
          <p:nvPr>
            <p:ph type="title" idx="4294967295"/>
          </p:nvPr>
        </p:nvSpPr>
        <p:spPr>
          <a:xfrm>
            <a:off x="1428750" y="590552"/>
            <a:ext cx="5943600" cy="563563"/>
          </a:xfrm>
        </p:spPr>
        <p:txBody>
          <a:bodyPr/>
          <a:lstStyle/>
          <a:p>
            <a:pPr eaLnBrk="1" hangingPunct="1"/>
            <a:r>
              <a:rPr lang="tr-TR" sz="3000" b="0" dirty="0" smtClean="0">
                <a:sym typeface="Wingdings" pitchFamily="2" charset="2"/>
              </a:rPr>
              <a:t>TANIMLAR</a:t>
            </a:r>
            <a:endParaRPr lang="en-US" sz="3000" dirty="0" smtClean="0">
              <a:ea typeface="SimSun" pitchFamily="2" charset="-122"/>
              <a:cs typeface="Times New Roman" pitchFamily="18" charset="0"/>
              <a:sym typeface="Wingdings" pitchFamily="2" charset="2"/>
            </a:endParaRPr>
          </a:p>
        </p:txBody>
      </p:sp>
      <p:sp>
        <p:nvSpPr>
          <p:cNvPr id="15362" name="Rectangle 3"/>
          <p:cNvSpPr>
            <a:spLocks noGrp="1" noChangeArrowheads="1"/>
          </p:cNvSpPr>
          <p:nvPr>
            <p:ph type="body" idx="4294967295"/>
          </p:nvPr>
        </p:nvSpPr>
        <p:spPr/>
        <p:txBody>
          <a:bodyPr/>
          <a:lstStyle/>
          <a:p>
            <a:pPr eaLnBrk="1" hangingPunct="1">
              <a:lnSpc>
                <a:spcPct val="110000"/>
              </a:lnSpc>
              <a:buFont typeface="Wingdings" pitchFamily="2" charset="2"/>
              <a:buNone/>
              <a:defRPr/>
            </a:pPr>
            <a:r>
              <a:rPr lang="tr-TR" sz="3000" dirty="0" smtClean="0">
                <a:effectLst>
                  <a:outerShdw blurRad="38100" dist="38100" dir="2700000" algn="tl">
                    <a:srgbClr val="C0C0C0"/>
                  </a:outerShdw>
                </a:effectLst>
                <a:sym typeface="Wingdings" pitchFamily="2" charset="2"/>
              </a:rPr>
              <a:t>   </a:t>
            </a:r>
          </a:p>
          <a:p>
            <a:pPr eaLnBrk="1" hangingPunct="1">
              <a:lnSpc>
                <a:spcPct val="110000"/>
              </a:lnSpc>
              <a:buFont typeface="Wingdings" pitchFamily="2" charset="2"/>
              <a:buNone/>
              <a:defRPr/>
            </a:pPr>
            <a:r>
              <a:rPr lang="tr-TR" sz="3000" dirty="0" smtClean="0">
                <a:effectLst>
                  <a:outerShdw blurRad="38100" dist="38100" dir="2700000" algn="tl">
                    <a:srgbClr val="C0C0C0"/>
                  </a:outerShdw>
                </a:effectLst>
                <a:sym typeface="Wingdings" pitchFamily="2" charset="2"/>
              </a:rPr>
              <a:t>	</a:t>
            </a:r>
            <a:endParaRPr lang="tr-TR" sz="3000" dirty="0" smtClean="0">
              <a:effectLst>
                <a:outerShdw blurRad="38100" dist="38100" dir="2700000" algn="tl">
                  <a:srgbClr val="C0C0C0"/>
                </a:outerShdw>
              </a:effectLst>
              <a:ea typeface="SimSun" pitchFamily="2" charset="-122"/>
              <a:cs typeface="Times New Roman" pitchFamily="18" charset="0"/>
              <a:sym typeface="Wingdings" pitchFamily="2" charset="2"/>
            </a:endParaRPr>
          </a:p>
          <a:p>
            <a:pPr eaLnBrk="1" hangingPunct="1">
              <a:lnSpc>
                <a:spcPct val="110000"/>
              </a:lnSpc>
              <a:buFont typeface="Wingdings" pitchFamily="2" charset="2"/>
              <a:buNone/>
              <a:defRPr/>
            </a:pPr>
            <a:endParaRPr lang="en-US" sz="3400" dirty="0" smtClean="0">
              <a:effectLst>
                <a:outerShdw blurRad="38100" dist="38100" dir="2700000" algn="tl">
                  <a:srgbClr val="C0C0C0"/>
                </a:outerShdw>
              </a:effectLst>
              <a:ea typeface="SimSun" pitchFamily="2" charset="-122"/>
              <a:cs typeface="Times New Roman" pitchFamily="18" charset="0"/>
              <a:sym typeface="Wingdings" pitchFamily="2" charset="2"/>
            </a:endParaRPr>
          </a:p>
        </p:txBody>
      </p:sp>
      <p:sp>
        <p:nvSpPr>
          <p:cNvPr id="15363" name="Rectangle 11"/>
          <p:cNvSpPr txBox="1">
            <a:spLocks noGrp="1" noChangeArrowheads="1"/>
          </p:cNvSpPr>
          <p:nvPr/>
        </p:nvSpPr>
        <p:spPr bwMode="auto">
          <a:xfrm>
            <a:off x="6705600" y="6248400"/>
            <a:ext cx="1905000" cy="457200"/>
          </a:xfrm>
          <a:prstGeom prst="rect">
            <a:avLst/>
          </a:prstGeom>
          <a:noFill/>
          <a:ln>
            <a:miter lim="800000"/>
            <a:headEnd/>
            <a:tailEnd/>
          </a:ln>
        </p:spPr>
        <p:txBody>
          <a:bodyPr/>
          <a:lstStyle/>
          <a:p>
            <a:pPr algn="r" eaLnBrk="0" fontAlgn="base">
              <a:spcBef>
                <a:spcPct val="0"/>
              </a:spcBef>
              <a:spcAft>
                <a:spcPct val="0"/>
              </a:spcAft>
              <a:defRPr/>
            </a:pPr>
            <a:fld id="{302719D5-AE25-44DC-8E16-E8DC82B5DACD}" type="slidenum">
              <a:rPr lang="en-US" sz="1000">
                <a:solidFill>
                  <a:srgbClr val="000000"/>
                </a:solidFill>
                <a:effectLst>
                  <a:outerShdw blurRad="38100" dist="38100" dir="2700000" algn="tl">
                    <a:srgbClr val="000000"/>
                  </a:outerShdw>
                </a:effectLst>
                <a:latin typeface="Times New Roman" pitchFamily="18" charset="0"/>
                <a:sym typeface="Wingdings" pitchFamily="2" charset="2"/>
              </a:rPr>
              <a:pPr algn="r" eaLnBrk="0" fontAlgn="base">
                <a:spcBef>
                  <a:spcPct val="0"/>
                </a:spcBef>
                <a:spcAft>
                  <a:spcPct val="0"/>
                </a:spcAft>
                <a:defRPr/>
              </a:pPr>
              <a:t>5</a:t>
            </a:fld>
            <a:endParaRPr lang="en-US" dirty="0">
              <a:solidFill>
                <a:srgbClr val="000000"/>
              </a:solidFill>
              <a:latin typeface="Tahoma" pitchFamily="34" charset="0"/>
              <a:sym typeface="Wingdings" pitchFamily="2" charset="2"/>
            </a:endParaRPr>
          </a:p>
        </p:txBody>
      </p:sp>
      <p:graphicFrame>
        <p:nvGraphicFramePr>
          <p:cNvPr id="3074" name="Object 4"/>
          <p:cNvGraphicFramePr>
            <a:graphicFrameLocks noChangeAspect="1"/>
          </p:cNvGraphicFramePr>
          <p:nvPr/>
        </p:nvGraphicFramePr>
        <p:xfrm>
          <a:off x="714375" y="1428750"/>
          <a:ext cx="8072438" cy="5000625"/>
        </p:xfrm>
        <a:graphic>
          <a:graphicData uri="http://schemas.openxmlformats.org/presentationml/2006/ole">
            <mc:AlternateContent xmlns:mc="http://schemas.openxmlformats.org/markup-compatibility/2006">
              <mc:Choice xmlns:v="urn:schemas-microsoft-com:vml" Requires="v">
                <p:oleObj spid="_x0000_s4239" name="Çalışma Sayfası" r:id="rId4" imgW="10915802" imgH="10144049" progId="Excel.Sheet.8">
                  <p:embed/>
                </p:oleObj>
              </mc:Choice>
              <mc:Fallback>
                <p:oleObj name="Çalışma Sayfası" r:id="rId4" imgW="10915802" imgH="10144049"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75" y="1428750"/>
                        <a:ext cx="8072438" cy="5000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1430048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fade">
                                      <p:cBhvr>
                                        <p:cTn id="7" dur="1000"/>
                                        <p:tgtEl>
                                          <p:spTgt spid="15361"/>
                                        </p:tgtEl>
                                      </p:cBhvr>
                                    </p:animEffect>
                                    <p:anim calcmode="lin" valueType="num">
                                      <p:cBhvr>
                                        <p:cTn id="8" dur="1000" fill="hold"/>
                                        <p:tgtEl>
                                          <p:spTgt spid="15361"/>
                                        </p:tgtEl>
                                        <p:attrNameLst>
                                          <p:attrName>ppt_x</p:attrName>
                                        </p:attrNameLst>
                                      </p:cBhvr>
                                      <p:tavLst>
                                        <p:tav tm="0">
                                          <p:val>
                                            <p:strVal val="#ppt_x"/>
                                          </p:val>
                                        </p:tav>
                                        <p:tav tm="100000">
                                          <p:val>
                                            <p:strVal val="#ppt_x"/>
                                          </p:val>
                                        </p:tav>
                                      </p:tavLst>
                                    </p:anim>
                                    <p:anim calcmode="lin" valueType="num">
                                      <p:cBhvr>
                                        <p:cTn id="9" dur="1000" fill="hold"/>
                                        <p:tgtEl>
                                          <p:spTgt spid="15361"/>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9" presetClass="entr" presetSubtype="0" fill="hold" nodeType="after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dissolve">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layt Numarası Yer Tutucusu"/>
          <p:cNvSpPr>
            <a:spLocks noGrp="1"/>
          </p:cNvSpPr>
          <p:nvPr>
            <p:ph type="sldNum" sz="quarter" idx="12"/>
          </p:nvPr>
        </p:nvSpPr>
        <p:spPr/>
        <p:txBody>
          <a:bodyPr/>
          <a:lstStyle/>
          <a:p>
            <a:pPr>
              <a:defRPr/>
            </a:pPr>
            <a:fld id="{EE2A779B-0878-45C3-89EE-75808342E74F}" type="slidenum">
              <a:rPr lang="tr-TR" smtClean="0">
                <a:solidFill>
                  <a:srgbClr val="000000">
                    <a:tint val="75000"/>
                  </a:srgbClr>
                </a:solidFill>
              </a:rPr>
              <a:pPr>
                <a:defRPr/>
              </a:pPr>
              <a:t>50</a:t>
            </a:fld>
            <a:endParaRPr lang="tr-TR" dirty="0">
              <a:solidFill>
                <a:srgbClr val="000000">
                  <a:tint val="75000"/>
                </a:srgbClr>
              </a:solidFill>
            </a:endParaRPr>
          </a:p>
        </p:txBody>
      </p:sp>
      <p:sp>
        <p:nvSpPr>
          <p:cNvPr id="29700" name="Rectangle 3"/>
          <p:cNvSpPr>
            <a:spLocks noGrp="1" noChangeArrowheads="1"/>
          </p:cNvSpPr>
          <p:nvPr>
            <p:ph idx="1"/>
          </p:nvPr>
        </p:nvSpPr>
        <p:spPr>
          <a:xfrm>
            <a:off x="179512" y="1340768"/>
            <a:ext cx="8712968" cy="4741168"/>
          </a:xfrm>
        </p:spPr>
        <p:txBody>
          <a:bodyPr/>
          <a:lstStyle/>
          <a:p>
            <a:pPr>
              <a:buFont typeface="Arial" charset="0"/>
              <a:buNone/>
            </a:pPr>
            <a:endParaRPr lang="tr-TR" sz="1800" dirty="0" smtClean="0">
              <a:latin typeface="Times New Roman" pitchFamily="18" charset="0"/>
              <a:cs typeface="Times New Roman" pitchFamily="18" charset="0"/>
            </a:endParaRPr>
          </a:p>
          <a:p>
            <a:pPr>
              <a:buFont typeface="Arial" charset="0"/>
              <a:buNone/>
            </a:pPr>
            <a:endParaRPr lang="tr-TR" sz="1800" dirty="0" smtClean="0">
              <a:latin typeface="Times New Roman" pitchFamily="18" charset="0"/>
              <a:cs typeface="Times New Roman" pitchFamily="18" charset="0"/>
            </a:endParaRPr>
          </a:p>
          <a:p>
            <a:pPr>
              <a:buFont typeface="Arial" charset="0"/>
              <a:buNone/>
            </a:pPr>
            <a:r>
              <a:rPr lang="tr-TR" sz="1800" dirty="0" smtClean="0">
                <a:latin typeface="Times New Roman" pitchFamily="18" charset="0"/>
                <a:cs typeface="Times New Roman" pitchFamily="18" charset="0"/>
              </a:rPr>
              <a:t>Gerek </a:t>
            </a:r>
            <a:r>
              <a:rPr lang="tr-TR" sz="1800" dirty="0">
                <a:latin typeface="Times New Roman" pitchFamily="18" charset="0"/>
                <a:cs typeface="Times New Roman" pitchFamily="18" charset="0"/>
              </a:rPr>
              <a:t>yılı için geçerli, gerekse ertesi malî yıl veya yıllara geçerli olmak üzere yapılan </a:t>
            </a:r>
            <a:endParaRPr lang="tr-TR" sz="1800" dirty="0" smtClean="0">
              <a:latin typeface="Times New Roman" pitchFamily="18" charset="0"/>
              <a:cs typeface="Times New Roman" pitchFamily="18" charset="0"/>
            </a:endParaRPr>
          </a:p>
          <a:p>
            <a:pPr>
              <a:buFont typeface="Arial" charset="0"/>
              <a:buNone/>
            </a:pPr>
            <a:r>
              <a:rPr lang="tr-TR" sz="1800" dirty="0" smtClean="0">
                <a:latin typeface="Times New Roman" pitchFamily="18" charset="0"/>
                <a:cs typeface="Times New Roman" pitchFamily="18" charset="0"/>
              </a:rPr>
              <a:t>sözleşmelere </a:t>
            </a:r>
            <a:r>
              <a:rPr lang="tr-TR" sz="1800" dirty="0">
                <a:latin typeface="Times New Roman" pitchFamily="18" charset="0"/>
                <a:cs typeface="Times New Roman" pitchFamily="18" charset="0"/>
              </a:rPr>
              <a:t>dayanılarak girişilen taahhütler, bunlara yapılan ilaveler ve fiyat farkı </a:t>
            </a:r>
            <a:r>
              <a:rPr lang="tr-TR" sz="1800" dirty="0" smtClean="0">
                <a:latin typeface="Times New Roman" pitchFamily="18" charset="0"/>
                <a:cs typeface="Times New Roman" pitchFamily="18" charset="0"/>
              </a:rPr>
              <a:t>tutarları </a:t>
            </a:r>
          </a:p>
          <a:p>
            <a:pPr>
              <a:buFont typeface="Arial" charset="0"/>
              <a:buNone/>
            </a:pPr>
            <a:r>
              <a:rPr lang="tr-TR" sz="1800" dirty="0" smtClean="0">
                <a:latin typeface="Times New Roman" pitchFamily="18" charset="0"/>
                <a:cs typeface="Times New Roman" pitchFamily="18" charset="0"/>
              </a:rPr>
              <a:t>ile </a:t>
            </a:r>
            <a:r>
              <a:rPr lang="tr-TR" sz="1800" dirty="0">
                <a:latin typeface="Times New Roman" pitchFamily="18" charset="0"/>
                <a:cs typeface="Times New Roman" pitchFamily="18" charset="0"/>
              </a:rPr>
              <a:t>taahhüdün yerine getirilmesi dolayısıyla nakden veya mahsuben yapılan </a:t>
            </a:r>
            <a:r>
              <a:rPr lang="tr-TR" sz="1800" dirty="0" err="1" smtClean="0">
                <a:latin typeface="Times New Roman" pitchFamily="18" charset="0"/>
                <a:cs typeface="Times New Roman" pitchFamily="18" charset="0"/>
              </a:rPr>
              <a:t>hakediş</a:t>
            </a:r>
            <a:r>
              <a:rPr lang="tr-TR" sz="1800" dirty="0" smtClean="0">
                <a:latin typeface="Times New Roman" pitchFamily="18" charset="0"/>
                <a:cs typeface="Times New Roman" pitchFamily="18" charset="0"/>
              </a:rPr>
              <a:t> </a:t>
            </a:r>
          </a:p>
          <a:p>
            <a:pPr>
              <a:buFont typeface="Arial" charset="0"/>
              <a:buNone/>
            </a:pPr>
            <a:r>
              <a:rPr lang="tr-TR" sz="1800" dirty="0" smtClean="0">
                <a:latin typeface="Times New Roman" pitchFamily="18" charset="0"/>
                <a:cs typeface="Times New Roman" pitchFamily="18" charset="0"/>
              </a:rPr>
              <a:t>ödemeleri </a:t>
            </a:r>
            <a:r>
              <a:rPr lang="tr-TR" sz="1800" dirty="0">
                <a:latin typeface="Times New Roman" pitchFamily="18" charset="0"/>
                <a:cs typeface="Times New Roman" pitchFamily="18" charset="0"/>
              </a:rPr>
              <a:t>ve bu ödemelerden yapılan kesintiler, taahhüt tutarından yapılan </a:t>
            </a:r>
            <a:r>
              <a:rPr lang="tr-TR" sz="1800" dirty="0" smtClean="0">
                <a:latin typeface="Times New Roman" pitchFamily="18" charset="0"/>
                <a:cs typeface="Times New Roman" pitchFamily="18" charset="0"/>
              </a:rPr>
              <a:t>eksiltmeler</a:t>
            </a:r>
            <a:r>
              <a:rPr lang="tr-TR" sz="1800" dirty="0">
                <a:latin typeface="Times New Roman" pitchFamily="18" charset="0"/>
                <a:cs typeface="Times New Roman" pitchFamily="18" charset="0"/>
              </a:rPr>
              <a:t>, </a:t>
            </a:r>
            <a:endParaRPr lang="tr-TR" sz="1800" dirty="0" smtClean="0">
              <a:latin typeface="Times New Roman" pitchFamily="18" charset="0"/>
              <a:cs typeface="Times New Roman" pitchFamily="18" charset="0"/>
            </a:endParaRPr>
          </a:p>
          <a:p>
            <a:pPr>
              <a:buFont typeface="Arial" charset="0"/>
              <a:buNone/>
            </a:pPr>
            <a:r>
              <a:rPr lang="tr-TR" sz="1800" dirty="0" smtClean="0">
                <a:latin typeface="Times New Roman" pitchFamily="18" charset="0"/>
                <a:cs typeface="Times New Roman" pitchFamily="18" charset="0"/>
              </a:rPr>
              <a:t>kısmen </a:t>
            </a:r>
            <a:r>
              <a:rPr lang="tr-TR" sz="1800" dirty="0">
                <a:latin typeface="Times New Roman" pitchFamily="18" charset="0"/>
                <a:cs typeface="Times New Roman" pitchFamily="18" charset="0"/>
              </a:rPr>
              <a:t>veya tamamen bozulan sözleşmelere ilişkin taahhütler ve diğer </a:t>
            </a:r>
            <a:r>
              <a:rPr lang="tr-TR" sz="1800" dirty="0" smtClean="0">
                <a:latin typeface="Times New Roman" pitchFamily="18" charset="0"/>
                <a:cs typeface="Times New Roman" pitchFamily="18" charset="0"/>
              </a:rPr>
              <a:t>bilgiler </a:t>
            </a:r>
            <a:r>
              <a:rPr lang="tr-TR" sz="1800" dirty="0">
                <a:latin typeface="Times New Roman" pitchFamily="18" charset="0"/>
                <a:cs typeface="Times New Roman" pitchFamily="18" charset="0"/>
              </a:rPr>
              <a:t>“</a:t>
            </a:r>
            <a:r>
              <a:rPr lang="tr-TR" sz="1800" b="1" dirty="0">
                <a:solidFill>
                  <a:srgbClr val="FF0000"/>
                </a:solidFill>
                <a:latin typeface="Times New Roman" pitchFamily="18" charset="0"/>
                <a:cs typeface="Times New Roman" pitchFamily="18" charset="0"/>
              </a:rPr>
              <a:t>Taahhüt </a:t>
            </a:r>
            <a:endParaRPr lang="tr-TR" sz="1800" b="1" dirty="0" smtClean="0">
              <a:solidFill>
                <a:srgbClr val="FF0000"/>
              </a:solidFill>
              <a:latin typeface="Times New Roman" pitchFamily="18" charset="0"/>
              <a:cs typeface="Times New Roman" pitchFamily="18" charset="0"/>
            </a:endParaRPr>
          </a:p>
          <a:p>
            <a:pPr>
              <a:buFont typeface="Arial" charset="0"/>
              <a:buNone/>
            </a:pPr>
            <a:r>
              <a:rPr lang="tr-TR" sz="1800" b="1" dirty="0" err="1" smtClean="0">
                <a:solidFill>
                  <a:srgbClr val="FF0000"/>
                </a:solidFill>
                <a:latin typeface="Times New Roman" pitchFamily="18" charset="0"/>
                <a:cs typeface="Times New Roman" pitchFamily="18" charset="0"/>
              </a:rPr>
              <a:t>Kartı”na</a:t>
            </a:r>
            <a:r>
              <a:rPr lang="tr-TR" sz="1800" b="1" dirty="0" smtClean="0">
                <a:solidFill>
                  <a:srgbClr val="FF0000"/>
                </a:solidFill>
                <a:latin typeface="Times New Roman" pitchFamily="18" charset="0"/>
                <a:cs typeface="Times New Roman" pitchFamily="18" charset="0"/>
              </a:rPr>
              <a:t> </a:t>
            </a:r>
            <a:r>
              <a:rPr lang="tr-TR" sz="1800" dirty="0">
                <a:latin typeface="Times New Roman" pitchFamily="18" charset="0"/>
                <a:cs typeface="Times New Roman" pitchFamily="18" charset="0"/>
              </a:rPr>
              <a:t>(Örnek: 44) kaydedilir.</a:t>
            </a:r>
          </a:p>
          <a:p>
            <a:pPr>
              <a:buFont typeface="Arial" charset="0"/>
              <a:buNone/>
            </a:pPr>
            <a:r>
              <a:rPr lang="tr-TR" sz="1800" dirty="0">
                <a:latin typeface="Times New Roman" pitchFamily="18" charset="0"/>
                <a:cs typeface="Times New Roman" pitchFamily="18" charset="0"/>
              </a:rPr>
              <a:t> </a:t>
            </a:r>
            <a:endParaRPr lang="tr-TR" sz="1800" dirty="0" smtClean="0">
              <a:latin typeface="Times New Roman" pitchFamily="18" charset="0"/>
              <a:cs typeface="Times New Roman" pitchFamily="18" charset="0"/>
            </a:endParaRPr>
          </a:p>
          <a:p>
            <a:pPr>
              <a:buFont typeface="Arial" charset="0"/>
              <a:buNone/>
            </a:pPr>
            <a:r>
              <a:rPr lang="tr-TR" sz="1800" dirty="0" smtClean="0">
                <a:latin typeface="Times New Roman" pitchFamily="18" charset="0"/>
                <a:cs typeface="Times New Roman" pitchFamily="18" charset="0"/>
              </a:rPr>
              <a:t>Girişilen </a:t>
            </a:r>
            <a:r>
              <a:rPr lang="tr-TR" sz="1800" dirty="0">
                <a:latin typeface="Times New Roman" pitchFamily="18" charset="0"/>
                <a:cs typeface="Times New Roman" pitchFamily="18" charset="0"/>
              </a:rPr>
              <a:t>taahhüde ilişkin bilgiler, sözleşmenin imzalanmasından itibaren </a:t>
            </a:r>
            <a:r>
              <a:rPr lang="tr-TR" sz="1800" b="1" dirty="0">
                <a:solidFill>
                  <a:srgbClr val="FF0000"/>
                </a:solidFill>
                <a:latin typeface="Times New Roman" pitchFamily="18" charset="0"/>
                <a:cs typeface="Times New Roman" pitchFamily="18" charset="0"/>
              </a:rPr>
              <a:t>en geç üç iş </a:t>
            </a:r>
            <a:endParaRPr lang="tr-TR" sz="1800" b="1" dirty="0" smtClean="0">
              <a:solidFill>
                <a:srgbClr val="FF0000"/>
              </a:solidFill>
              <a:latin typeface="Times New Roman" pitchFamily="18" charset="0"/>
              <a:cs typeface="Times New Roman" pitchFamily="18" charset="0"/>
            </a:endParaRPr>
          </a:p>
          <a:p>
            <a:pPr>
              <a:buFont typeface="Arial" charset="0"/>
              <a:buNone/>
            </a:pPr>
            <a:r>
              <a:rPr lang="tr-TR" sz="1800" b="1" dirty="0" smtClean="0">
                <a:solidFill>
                  <a:srgbClr val="FF0000"/>
                </a:solidFill>
                <a:latin typeface="Times New Roman" pitchFamily="18" charset="0"/>
                <a:cs typeface="Times New Roman" pitchFamily="18" charset="0"/>
              </a:rPr>
              <a:t>günü </a:t>
            </a:r>
            <a:r>
              <a:rPr lang="tr-TR" sz="1800" b="1" dirty="0">
                <a:solidFill>
                  <a:srgbClr val="FF0000"/>
                </a:solidFill>
                <a:latin typeface="Times New Roman" pitchFamily="18" charset="0"/>
                <a:cs typeface="Times New Roman" pitchFamily="18" charset="0"/>
              </a:rPr>
              <a:t>içinde </a:t>
            </a:r>
            <a:r>
              <a:rPr lang="tr-TR" sz="1800" dirty="0">
                <a:latin typeface="Times New Roman" pitchFamily="18" charset="0"/>
                <a:cs typeface="Times New Roman" pitchFamily="18" charset="0"/>
              </a:rPr>
              <a:t>ilgili harcama birimi tarafından Strateji Geliştirme Daire Başkanlığına </a:t>
            </a:r>
            <a:endParaRPr lang="tr-TR" sz="1800" dirty="0" smtClean="0">
              <a:latin typeface="Times New Roman" pitchFamily="18" charset="0"/>
              <a:cs typeface="Times New Roman" pitchFamily="18" charset="0"/>
            </a:endParaRPr>
          </a:p>
          <a:p>
            <a:pPr>
              <a:buFont typeface="Arial" charset="0"/>
              <a:buNone/>
            </a:pPr>
            <a:r>
              <a:rPr lang="tr-TR" sz="1800" dirty="0" smtClean="0">
                <a:latin typeface="Times New Roman" pitchFamily="18" charset="0"/>
                <a:cs typeface="Times New Roman" pitchFamily="18" charset="0"/>
              </a:rPr>
              <a:t>gönderilecektir</a:t>
            </a:r>
            <a:r>
              <a:rPr lang="tr-TR" sz="1800" dirty="0">
                <a:latin typeface="Times New Roman" pitchFamily="18" charset="0"/>
                <a:cs typeface="Times New Roman" pitchFamily="18" charset="0"/>
              </a:rPr>
              <a:t>.</a:t>
            </a:r>
          </a:p>
          <a:p>
            <a:pPr marL="0" indent="0" algn="just" eaLnBrk="1" hangingPunct="1">
              <a:buClr>
                <a:schemeClr val="accent1"/>
              </a:buClr>
              <a:buNone/>
            </a:pPr>
            <a:endParaRPr lang="tr-TR" sz="1800" b="1" dirty="0" smtClean="0">
              <a:solidFill>
                <a:srgbClr val="FF0000"/>
              </a:solidFill>
              <a:latin typeface="Times New Roman" pitchFamily="18" charset="0"/>
              <a:cs typeface="Times New Roman" pitchFamily="18" charset="0"/>
            </a:endParaRPr>
          </a:p>
          <a:p>
            <a:pPr eaLnBrk="1" hangingPunct="1"/>
            <a:endParaRPr lang="tr-TR" sz="2800" dirty="0" smtClean="0">
              <a:latin typeface="Times New Roman" pitchFamily="18" charset="0"/>
            </a:endParaRPr>
          </a:p>
        </p:txBody>
      </p:sp>
      <p:sp>
        <p:nvSpPr>
          <p:cNvPr id="7" name="Rectangle 2"/>
          <p:cNvSpPr>
            <a:spLocks noGrp="1" noChangeArrowheads="1"/>
          </p:cNvSpPr>
          <p:nvPr>
            <p:ph type="title"/>
          </p:nvPr>
        </p:nvSpPr>
        <p:spPr>
          <a:xfrm>
            <a:off x="1547664" y="620688"/>
            <a:ext cx="6264696" cy="504056"/>
          </a:xfrm>
          <a:solidFill>
            <a:schemeClr val="tx1"/>
          </a:solidFill>
        </p:spPr>
        <p:txBody>
          <a:bodyPr/>
          <a:lstStyle/>
          <a:p>
            <a:pPr eaLnBrk="1" hangingPunct="1"/>
            <a:r>
              <a:rPr lang="tr-TR" sz="2000" b="1" dirty="0" smtClean="0">
                <a:solidFill>
                  <a:schemeClr val="accent5">
                    <a:lumMod val="20000"/>
                    <a:lumOff val="80000"/>
                  </a:schemeClr>
                </a:solidFill>
                <a:latin typeface="Times New Roman" pitchFamily="18" charset="0"/>
                <a:ea typeface="Arial Unicode MS" pitchFamily="34" charset="-128"/>
                <a:cs typeface="Arial Unicode MS" pitchFamily="34" charset="-128"/>
              </a:rPr>
              <a:t>TAAHÜT KARTI</a:t>
            </a:r>
          </a:p>
        </p:txBody>
      </p:sp>
    </p:spTree>
    <p:extLst>
      <p:ext uri="{BB962C8B-B14F-4D97-AF65-F5344CB8AC3E}">
        <p14:creationId xmlns:p14="http://schemas.microsoft.com/office/powerpoint/2010/main" val="154964879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23554" name="1 Başlık"/>
          <p:cNvSpPr>
            <a:spLocks noGrp="1"/>
          </p:cNvSpPr>
          <p:nvPr>
            <p:ph type="title"/>
          </p:nvPr>
        </p:nvSpPr>
        <p:spPr>
          <a:xfrm>
            <a:off x="1403648" y="633191"/>
            <a:ext cx="6425902" cy="563563"/>
          </a:xfrm>
        </p:spPr>
        <p:txBody>
          <a:bodyPr/>
          <a:lstStyle/>
          <a:p>
            <a:r>
              <a:rPr lang="tr-TR" sz="2000" dirty="0" smtClean="0"/>
              <a:t>ÖDEME BELGELERİ VE KANITLAYICI BELGELER-2</a:t>
            </a:r>
          </a:p>
        </p:txBody>
      </p:sp>
      <p:sp>
        <p:nvSpPr>
          <p:cNvPr id="23555" name="2 İçerik Yer Tutucusu"/>
          <p:cNvSpPr>
            <a:spLocks noGrp="1"/>
          </p:cNvSpPr>
          <p:nvPr>
            <p:ph idx="1"/>
          </p:nvPr>
        </p:nvSpPr>
        <p:spPr>
          <a:xfrm>
            <a:off x="107504" y="1152922"/>
            <a:ext cx="8550721" cy="5732462"/>
          </a:xfrm>
        </p:spPr>
        <p:txBody>
          <a:bodyPr/>
          <a:lstStyle/>
          <a:p>
            <a:pPr eaLnBrk="1" hangingPunct="1">
              <a:buFont typeface="Wingdings" pitchFamily="2" charset="2"/>
              <a:buNone/>
            </a:pPr>
            <a:endParaRPr lang="tr-TR" sz="500" b="1" dirty="0"/>
          </a:p>
          <a:p>
            <a:pPr eaLnBrk="1" hangingPunct="1">
              <a:buFont typeface="Wingdings" pitchFamily="2" charset="2"/>
              <a:buNone/>
            </a:pPr>
            <a:r>
              <a:rPr lang="tr-TR" sz="2200" b="1" dirty="0" smtClean="0">
                <a:solidFill>
                  <a:srgbClr val="FF0000"/>
                </a:solidFill>
                <a:latin typeface="Times New Roman" pitchFamily="18" charset="0"/>
                <a:cs typeface="Times New Roman" pitchFamily="18" charset="0"/>
              </a:rPr>
              <a:t>Ön Ödemelerde (Muhasebe İşlem Fişi ile Avanslarda )</a:t>
            </a:r>
          </a:p>
          <a:p>
            <a:pPr algn="just" eaLnBrk="1" hangingPunct="1">
              <a:buFont typeface="Wingdings" pitchFamily="2" charset="2"/>
              <a:buNone/>
            </a:pPr>
            <a:r>
              <a:rPr lang="tr-TR" sz="2100" b="1" dirty="0" smtClean="0">
                <a:latin typeface="Times New Roman" pitchFamily="18" charset="0"/>
                <a:cs typeface="Times New Roman" pitchFamily="18" charset="0"/>
              </a:rPr>
              <a:t>1) Avans veya kredi suretiyle yapılacak ön ödemelerde;</a:t>
            </a:r>
          </a:p>
          <a:p>
            <a:pPr algn="just" eaLnBrk="1" hangingPunct="1">
              <a:buFontTx/>
              <a:buNone/>
            </a:pPr>
            <a:r>
              <a:rPr lang="tr-TR" sz="2100" dirty="0" smtClean="0">
                <a:latin typeface="Times New Roman" pitchFamily="18" charset="0"/>
                <a:cs typeface="Times New Roman" pitchFamily="18" charset="0"/>
              </a:rPr>
              <a:t> - </a:t>
            </a:r>
            <a:r>
              <a:rPr lang="tr-TR" sz="2100" b="1" dirty="0" smtClean="0">
                <a:solidFill>
                  <a:srgbClr val="FF0000"/>
                </a:solidFill>
                <a:latin typeface="Times New Roman" pitchFamily="18" charset="0"/>
                <a:cs typeface="Times New Roman" pitchFamily="18" charset="0"/>
              </a:rPr>
              <a:t>Harcama talimatı</a:t>
            </a:r>
            <a:r>
              <a:rPr lang="tr-TR" sz="2100" dirty="0" smtClean="0">
                <a:latin typeface="Times New Roman" pitchFamily="18" charset="0"/>
                <a:cs typeface="Times New Roman" pitchFamily="18" charset="0"/>
              </a:rPr>
              <a:t>, ihale mevzuatına göre yapılacak alımlarda </a:t>
            </a:r>
            <a:r>
              <a:rPr lang="tr-TR" sz="2100" b="1" dirty="0" smtClean="0">
                <a:solidFill>
                  <a:srgbClr val="FF0000"/>
                </a:solidFill>
                <a:latin typeface="Times New Roman" pitchFamily="18" charset="0"/>
                <a:cs typeface="Times New Roman" pitchFamily="18" charset="0"/>
              </a:rPr>
              <a:t>onay </a:t>
            </a:r>
            <a:endParaRPr lang="tr-TR" sz="2100" b="1" dirty="0">
              <a:solidFill>
                <a:srgbClr val="FF0000"/>
              </a:solidFill>
              <a:latin typeface="Times New Roman" pitchFamily="18" charset="0"/>
              <a:cs typeface="Times New Roman" pitchFamily="18" charset="0"/>
            </a:endParaRPr>
          </a:p>
          <a:p>
            <a:pPr algn="just" eaLnBrk="1" hangingPunct="1">
              <a:buFontTx/>
              <a:buNone/>
            </a:pPr>
            <a:r>
              <a:rPr lang="tr-TR" sz="2100" b="1" dirty="0" smtClean="0">
                <a:solidFill>
                  <a:srgbClr val="FF0000"/>
                </a:solidFill>
                <a:latin typeface="Times New Roman" pitchFamily="18" charset="0"/>
                <a:cs typeface="Times New Roman" pitchFamily="18" charset="0"/>
              </a:rPr>
              <a:t>belgesi</a:t>
            </a:r>
            <a:r>
              <a:rPr lang="tr-TR" sz="2100" dirty="0" smtClean="0">
                <a:latin typeface="Times New Roman" pitchFamily="18" charset="0"/>
                <a:cs typeface="Times New Roman" pitchFamily="18" charset="0"/>
              </a:rPr>
              <a:t>,</a:t>
            </a:r>
          </a:p>
          <a:p>
            <a:pPr algn="just" eaLnBrk="1" hangingPunct="1">
              <a:buFontTx/>
              <a:buNone/>
            </a:pPr>
            <a:r>
              <a:rPr lang="tr-TR" sz="2100" dirty="0" smtClean="0">
                <a:latin typeface="Times New Roman" pitchFamily="18" charset="0"/>
                <a:cs typeface="Times New Roman" pitchFamily="18" charset="0"/>
              </a:rPr>
              <a:t> </a:t>
            </a:r>
          </a:p>
          <a:p>
            <a:pPr algn="just" eaLnBrk="1" hangingPunct="1">
              <a:buFontTx/>
              <a:buNone/>
            </a:pPr>
            <a:r>
              <a:rPr lang="tr-TR" sz="2100" b="1" dirty="0" smtClean="0">
                <a:latin typeface="Times New Roman" pitchFamily="18" charset="0"/>
                <a:cs typeface="Times New Roman" pitchFamily="18" charset="0"/>
              </a:rPr>
              <a:t>2)Mevzuatları gereği yüklenicilere verilecek avanslarda;</a:t>
            </a:r>
          </a:p>
          <a:p>
            <a:pPr algn="just" eaLnBrk="1" hangingPunct="1">
              <a:buFontTx/>
              <a:buNone/>
            </a:pPr>
            <a:r>
              <a:rPr lang="tr-TR" sz="2100" dirty="0" smtClean="0">
                <a:latin typeface="Times New Roman" pitchFamily="18" charset="0"/>
                <a:cs typeface="Times New Roman" pitchFamily="18" charset="0"/>
              </a:rPr>
              <a:t> -</a:t>
            </a:r>
            <a:r>
              <a:rPr lang="tr-TR" sz="2100" b="1" dirty="0" smtClean="0">
                <a:solidFill>
                  <a:srgbClr val="FF0000"/>
                </a:solidFill>
                <a:latin typeface="Times New Roman" pitchFamily="18" charset="0"/>
                <a:cs typeface="Times New Roman" pitchFamily="18" charset="0"/>
              </a:rPr>
              <a:t>Harcama talimatı</a:t>
            </a:r>
            <a:r>
              <a:rPr lang="tr-TR" sz="2100" dirty="0" smtClean="0">
                <a:latin typeface="Times New Roman" pitchFamily="18" charset="0"/>
                <a:cs typeface="Times New Roman" pitchFamily="18" charset="0"/>
              </a:rPr>
              <a:t>, ihale mevzuatına göre yapılacak alımlarda </a:t>
            </a:r>
            <a:r>
              <a:rPr lang="tr-TR" sz="2100" b="1" dirty="0" smtClean="0">
                <a:solidFill>
                  <a:srgbClr val="FF0000"/>
                </a:solidFill>
                <a:latin typeface="Times New Roman" pitchFamily="18" charset="0"/>
                <a:cs typeface="Times New Roman" pitchFamily="18" charset="0"/>
              </a:rPr>
              <a:t>onay belgesi</a:t>
            </a:r>
            <a:r>
              <a:rPr lang="tr-TR" sz="2100" dirty="0" smtClean="0">
                <a:latin typeface="Times New Roman" pitchFamily="18" charset="0"/>
                <a:cs typeface="Times New Roman" pitchFamily="18" charset="0"/>
              </a:rPr>
              <a:t>,</a:t>
            </a:r>
          </a:p>
          <a:p>
            <a:pPr algn="just" eaLnBrk="1" hangingPunct="1">
              <a:buFontTx/>
              <a:buNone/>
            </a:pPr>
            <a:r>
              <a:rPr lang="tr-TR" sz="2100" dirty="0" smtClean="0">
                <a:latin typeface="Times New Roman" pitchFamily="18" charset="0"/>
                <a:cs typeface="Times New Roman" pitchFamily="18" charset="0"/>
              </a:rPr>
              <a:t> - Avans teminatına ilişkin </a:t>
            </a:r>
            <a:r>
              <a:rPr lang="tr-TR" sz="2100" b="1" dirty="0" smtClean="0">
                <a:solidFill>
                  <a:srgbClr val="FF0000"/>
                </a:solidFill>
                <a:latin typeface="Times New Roman" pitchFamily="18" charset="0"/>
                <a:cs typeface="Times New Roman" pitchFamily="18" charset="0"/>
              </a:rPr>
              <a:t>alındının onaylı örneği</a:t>
            </a:r>
            <a:r>
              <a:rPr lang="tr-TR" sz="2100" dirty="0" smtClean="0">
                <a:latin typeface="Times New Roman" pitchFamily="18" charset="0"/>
                <a:cs typeface="Times New Roman" pitchFamily="18" charset="0"/>
              </a:rPr>
              <a:t>,</a:t>
            </a:r>
          </a:p>
          <a:p>
            <a:pPr algn="just" eaLnBrk="1" hangingPunct="1">
              <a:buFontTx/>
              <a:buNone/>
            </a:pPr>
            <a:r>
              <a:rPr lang="tr-TR" sz="2100" dirty="0" smtClean="0">
                <a:latin typeface="Times New Roman" pitchFamily="18" charset="0"/>
                <a:cs typeface="Times New Roman" pitchFamily="18" charset="0"/>
              </a:rPr>
              <a:t> - Gereken hallerde </a:t>
            </a:r>
            <a:r>
              <a:rPr lang="tr-TR" sz="2100" dirty="0" smtClean="0">
                <a:solidFill>
                  <a:srgbClr val="FF0000"/>
                </a:solidFill>
                <a:latin typeface="Times New Roman" pitchFamily="18" charset="0"/>
                <a:cs typeface="Times New Roman" pitchFamily="18" charset="0"/>
              </a:rPr>
              <a:t>Bakanlığın uygun görüş yazısı veya üst yöneticisinin </a:t>
            </a:r>
          </a:p>
          <a:p>
            <a:pPr algn="just" eaLnBrk="1" hangingPunct="1">
              <a:buFontTx/>
              <a:buNone/>
            </a:pPr>
            <a:r>
              <a:rPr lang="tr-TR" sz="2100" dirty="0" smtClean="0">
                <a:solidFill>
                  <a:srgbClr val="FF0000"/>
                </a:solidFill>
                <a:latin typeface="Times New Roman" pitchFamily="18" charset="0"/>
                <a:cs typeface="Times New Roman" pitchFamily="18" charset="0"/>
              </a:rPr>
              <a:t>kararı, </a:t>
            </a:r>
          </a:p>
          <a:p>
            <a:pPr algn="just" eaLnBrk="1" hangingPunct="1">
              <a:buFontTx/>
              <a:buNone/>
            </a:pPr>
            <a:r>
              <a:rPr lang="tr-TR" sz="2100" b="1" dirty="0" smtClean="0">
                <a:solidFill>
                  <a:srgbClr val="FF0000"/>
                </a:solidFill>
                <a:latin typeface="Times New Roman" pitchFamily="18" charset="0"/>
                <a:cs typeface="Times New Roman" pitchFamily="18" charset="0"/>
              </a:rPr>
              <a:t>Muhasebe İşlem Fişine </a:t>
            </a:r>
            <a:r>
              <a:rPr lang="tr-TR" sz="2100" dirty="0" smtClean="0">
                <a:latin typeface="Times New Roman" pitchFamily="18" charset="0"/>
                <a:cs typeface="Times New Roman" pitchFamily="18" charset="0"/>
              </a:rPr>
              <a:t>kanıtlayıcı belge olarak bağlanır</a:t>
            </a:r>
            <a:r>
              <a:rPr lang="tr-TR" sz="22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4126470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par>
                          <p:cTn id="8" fill="hold" nodeType="afterGroup">
                            <p:stCondLst>
                              <p:cond delay="500"/>
                            </p:stCondLst>
                            <p:childTnLst>
                              <p:par>
                                <p:cTn id="9" presetID="21" presetClass="entr" presetSubtype="8" fill="hold" grpId="0"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wheel(8)">
                                      <p:cBhvr>
                                        <p:cTn id="11"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14338" name="1 Başlık"/>
          <p:cNvSpPr>
            <a:spLocks noGrp="1"/>
          </p:cNvSpPr>
          <p:nvPr>
            <p:ph type="title"/>
          </p:nvPr>
        </p:nvSpPr>
        <p:spPr>
          <a:xfrm>
            <a:off x="1457325" y="590552"/>
            <a:ext cx="5943600" cy="563563"/>
          </a:xfrm>
        </p:spPr>
        <p:txBody>
          <a:bodyPr/>
          <a:lstStyle/>
          <a:p>
            <a:r>
              <a:rPr lang="tr-TR" dirty="0" smtClean="0"/>
              <a:t>TANIMLAR</a:t>
            </a:r>
          </a:p>
        </p:txBody>
      </p:sp>
      <p:sp>
        <p:nvSpPr>
          <p:cNvPr id="14339" name="2 İçerik Yer Tutucusu"/>
          <p:cNvSpPr>
            <a:spLocks noGrp="1"/>
          </p:cNvSpPr>
          <p:nvPr>
            <p:ph idx="1"/>
          </p:nvPr>
        </p:nvSpPr>
        <p:spPr>
          <a:xfrm>
            <a:off x="179388" y="1125540"/>
            <a:ext cx="8229600" cy="3743325"/>
          </a:xfrm>
        </p:spPr>
        <p:txBody>
          <a:bodyPr/>
          <a:lstStyle/>
          <a:p>
            <a:pPr marL="0" indent="0">
              <a:buNone/>
            </a:pPr>
            <a:r>
              <a:rPr lang="tr-TR" sz="2000" b="1" u="sng" dirty="0" smtClean="0">
                <a:solidFill>
                  <a:srgbClr val="FF0000"/>
                </a:solidFill>
                <a:latin typeface="Times New Roman" pitchFamily="18" charset="0"/>
                <a:cs typeface="Times New Roman" pitchFamily="18" charset="0"/>
              </a:rPr>
              <a:t>Harcama Talimatı:</a:t>
            </a:r>
          </a:p>
          <a:p>
            <a:pPr marL="0" indent="0" eaLnBrk="1" hangingPunct="1">
              <a:lnSpc>
                <a:spcPct val="90000"/>
              </a:lnSpc>
              <a:buNone/>
            </a:pPr>
            <a:r>
              <a:rPr lang="tr-TR" sz="1600" dirty="0" smtClean="0">
                <a:latin typeface="Times New Roman" pitchFamily="18" charset="0"/>
                <a:cs typeface="Times New Roman" pitchFamily="18" charset="0"/>
              </a:rPr>
              <a:t>Kamu ihale mevzuatına tabi olmayan bir giderin idare adına geçici veya kesin olarak ödenebilmesi için;</a:t>
            </a:r>
          </a:p>
          <a:p>
            <a:pPr marL="0" indent="0" algn="just" eaLnBrk="1" hangingPunct="1">
              <a:lnSpc>
                <a:spcPct val="90000"/>
              </a:lnSpc>
              <a:buNone/>
            </a:pPr>
            <a:r>
              <a:rPr lang="tr-TR" sz="1600" dirty="0" smtClean="0">
                <a:latin typeface="Times New Roman" pitchFamily="18" charset="0"/>
                <a:cs typeface="Times New Roman" pitchFamily="18" charset="0"/>
              </a:rPr>
              <a:t> -Giderin konusu</a:t>
            </a:r>
          </a:p>
          <a:p>
            <a:pPr marL="0" indent="0" algn="just" eaLnBrk="1" hangingPunct="1">
              <a:lnSpc>
                <a:spcPct val="90000"/>
              </a:lnSpc>
              <a:buNone/>
            </a:pPr>
            <a:r>
              <a:rPr lang="tr-TR" sz="1600" dirty="0" smtClean="0">
                <a:latin typeface="Times New Roman" pitchFamily="18" charset="0"/>
                <a:cs typeface="Times New Roman" pitchFamily="18" charset="0"/>
              </a:rPr>
              <a:t> -Gerekçesi</a:t>
            </a:r>
          </a:p>
          <a:p>
            <a:pPr marL="0" indent="0" algn="just" eaLnBrk="1" hangingPunct="1">
              <a:lnSpc>
                <a:spcPct val="90000"/>
              </a:lnSpc>
              <a:buNone/>
            </a:pPr>
            <a:r>
              <a:rPr lang="tr-TR" sz="1600" dirty="0" smtClean="0">
                <a:latin typeface="Times New Roman" pitchFamily="18" charset="0"/>
                <a:cs typeface="Times New Roman" pitchFamily="18" charset="0"/>
              </a:rPr>
              <a:t>- Yapılacak iş veya hizmetin süresi,</a:t>
            </a:r>
          </a:p>
          <a:p>
            <a:pPr marL="0" indent="0" algn="just" eaLnBrk="1" hangingPunct="1">
              <a:lnSpc>
                <a:spcPct val="90000"/>
              </a:lnSpc>
              <a:buNone/>
            </a:pPr>
            <a:r>
              <a:rPr lang="tr-TR" sz="1600" dirty="0" smtClean="0">
                <a:latin typeface="Times New Roman" pitchFamily="18" charset="0"/>
                <a:cs typeface="Times New Roman" pitchFamily="18" charset="0"/>
              </a:rPr>
              <a:t> -Hukuki dayanakları</a:t>
            </a:r>
          </a:p>
          <a:p>
            <a:pPr marL="0" indent="0" algn="just" eaLnBrk="1" hangingPunct="1">
              <a:lnSpc>
                <a:spcPct val="90000"/>
              </a:lnSpc>
              <a:buNone/>
            </a:pPr>
            <a:r>
              <a:rPr lang="tr-TR" sz="1600" dirty="0" smtClean="0">
                <a:latin typeface="Times New Roman" pitchFamily="18" charset="0"/>
                <a:cs typeface="Times New Roman" pitchFamily="18" charset="0"/>
              </a:rPr>
              <a:t> -Tutarı</a:t>
            </a:r>
          </a:p>
          <a:p>
            <a:pPr marL="0" indent="0" algn="just" eaLnBrk="1" hangingPunct="1">
              <a:lnSpc>
                <a:spcPct val="90000"/>
              </a:lnSpc>
              <a:buNone/>
            </a:pPr>
            <a:r>
              <a:rPr lang="tr-TR" sz="1600" dirty="0" smtClean="0">
                <a:latin typeface="Times New Roman" pitchFamily="18" charset="0"/>
                <a:cs typeface="Times New Roman" pitchFamily="18" charset="0"/>
              </a:rPr>
              <a:t>- Kullanılabilir ödeneği</a:t>
            </a:r>
          </a:p>
          <a:p>
            <a:pPr marL="0" indent="0" algn="just" eaLnBrk="1" hangingPunct="1">
              <a:lnSpc>
                <a:spcPct val="90000"/>
              </a:lnSpc>
              <a:buNone/>
            </a:pPr>
            <a:r>
              <a:rPr lang="tr-TR" sz="1600" dirty="0" smtClean="0">
                <a:latin typeface="Times New Roman" pitchFamily="18" charset="0"/>
                <a:cs typeface="Times New Roman" pitchFamily="18" charset="0"/>
              </a:rPr>
              <a:t> -Tertibi </a:t>
            </a:r>
          </a:p>
          <a:p>
            <a:pPr marL="0" indent="0" algn="just" eaLnBrk="1" hangingPunct="1">
              <a:lnSpc>
                <a:spcPct val="90000"/>
              </a:lnSpc>
              <a:buNone/>
            </a:pPr>
            <a:r>
              <a:rPr lang="tr-TR" sz="1600" dirty="0" smtClean="0">
                <a:latin typeface="Times New Roman" pitchFamily="18" charset="0"/>
                <a:cs typeface="Times New Roman" pitchFamily="18" charset="0"/>
              </a:rPr>
              <a:t> -Gerçekleştirme usulü </a:t>
            </a:r>
          </a:p>
          <a:p>
            <a:pPr marL="0" indent="0" algn="just" eaLnBrk="1" hangingPunct="1">
              <a:lnSpc>
                <a:spcPct val="90000"/>
              </a:lnSpc>
              <a:buNone/>
            </a:pPr>
            <a:r>
              <a:rPr lang="tr-TR" sz="1600" dirty="0" smtClean="0">
                <a:latin typeface="Times New Roman" pitchFamily="18" charset="0"/>
                <a:cs typeface="Times New Roman" pitchFamily="18" charset="0"/>
              </a:rPr>
              <a:t> -Gerçekleştirmeyle görevli olanlara ilişkin bilgiler</a:t>
            </a:r>
          </a:p>
          <a:p>
            <a:pPr marL="0" indent="0" algn="just" eaLnBrk="1" hangingPunct="1">
              <a:lnSpc>
                <a:spcPct val="90000"/>
              </a:lnSpc>
              <a:buNone/>
            </a:pPr>
            <a:r>
              <a:rPr lang="tr-TR" sz="1600" dirty="0" smtClean="0">
                <a:latin typeface="Times New Roman" pitchFamily="18" charset="0"/>
                <a:cs typeface="Times New Roman" pitchFamily="18" charset="0"/>
              </a:rPr>
              <a:t> Harcama yetkilisinin  imzasını taşıyan belgeyi ifade eder.</a:t>
            </a:r>
          </a:p>
        </p:txBody>
      </p:sp>
      <p:sp>
        <p:nvSpPr>
          <p:cNvPr id="2" name="Metin kutusu 1"/>
          <p:cNvSpPr txBox="1"/>
          <p:nvPr/>
        </p:nvSpPr>
        <p:spPr>
          <a:xfrm>
            <a:off x="250825" y="4941890"/>
            <a:ext cx="8713788" cy="922337"/>
          </a:xfrm>
          <a:prstGeom prst="rect">
            <a:avLst/>
          </a:prstGeom>
          <a:noFill/>
        </p:spPr>
        <p:txBody>
          <a:bodyPr>
            <a:spAutoFit/>
          </a:bodyPr>
          <a:lstStyle/>
          <a:p>
            <a:pPr fontAlgn="base">
              <a:spcBef>
                <a:spcPct val="0"/>
              </a:spcBef>
              <a:spcAft>
                <a:spcPct val="0"/>
              </a:spcAft>
              <a:defRPr/>
            </a:pPr>
            <a:r>
              <a:rPr lang="tr-TR" b="1" dirty="0">
                <a:solidFill>
                  <a:srgbClr val="FF0000"/>
                </a:solidFill>
                <a:latin typeface="Times New Roman" pitchFamily="18" charset="0"/>
                <a:cs typeface="Times New Roman" pitchFamily="18" charset="0"/>
              </a:rPr>
              <a:t>Önemli Bir Not: </a:t>
            </a:r>
            <a:r>
              <a:rPr lang="tr-TR" dirty="0">
                <a:solidFill>
                  <a:srgbClr val="000000"/>
                </a:solidFill>
                <a:latin typeface="Times New Roman" pitchFamily="18" charset="0"/>
                <a:cs typeface="Times New Roman" pitchFamily="18" charset="0"/>
              </a:rPr>
              <a:t>Harcama talimatı, kamu ihale mevzuatına göre ihale yetkilisi tarafından imzalanan ihale onay belgesi ya da onay belgesi özellikleri itibarıyla aynı nitelikte belgelerdir</a:t>
            </a:r>
            <a:endParaRPr lang="tr-TR"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1 Başlık"/>
          <p:cNvSpPr txBox="1">
            <a:spLocks/>
          </p:cNvSpPr>
          <p:nvPr/>
        </p:nvSpPr>
        <p:spPr bwMode="white">
          <a:xfrm>
            <a:off x="107504" y="604069"/>
            <a:ext cx="123408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smtClean="0"/>
              <a:t>1</a:t>
            </a:r>
          </a:p>
        </p:txBody>
      </p:sp>
    </p:spTree>
    <p:extLst>
      <p:ext uri="{BB962C8B-B14F-4D97-AF65-F5344CB8AC3E}">
        <p14:creationId xmlns:p14="http://schemas.microsoft.com/office/powerpoint/2010/main" val="9596798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box(in)">
                                      <p:cBhvr>
                                        <p:cTn id="11" dur="500"/>
                                        <p:tgtEl>
                                          <p:spTgt spid="14339"/>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4099" name="1 Başlık"/>
          <p:cNvSpPr>
            <a:spLocks noGrp="1"/>
          </p:cNvSpPr>
          <p:nvPr>
            <p:ph type="title"/>
          </p:nvPr>
        </p:nvSpPr>
        <p:spPr>
          <a:xfrm>
            <a:off x="1557338" y="590552"/>
            <a:ext cx="5943600" cy="563563"/>
          </a:xfrm>
        </p:spPr>
        <p:txBody>
          <a:bodyPr/>
          <a:lstStyle/>
          <a:p>
            <a:r>
              <a:rPr lang="tr-TR" sz="3000" dirty="0" smtClean="0"/>
              <a:t>TANIMLAR</a:t>
            </a:r>
          </a:p>
        </p:txBody>
      </p:sp>
      <p:graphicFrame>
        <p:nvGraphicFramePr>
          <p:cNvPr id="4098" name="Object 5"/>
          <p:cNvGraphicFramePr>
            <a:graphicFrameLocks noChangeAspect="1"/>
          </p:cNvGraphicFramePr>
          <p:nvPr/>
        </p:nvGraphicFramePr>
        <p:xfrm>
          <a:off x="676276" y="1357315"/>
          <a:ext cx="7967663" cy="5214937"/>
        </p:xfrm>
        <a:graphic>
          <a:graphicData uri="http://schemas.openxmlformats.org/presentationml/2006/ole">
            <mc:AlternateContent xmlns:mc="http://schemas.openxmlformats.org/markup-compatibility/2006">
              <mc:Choice xmlns:v="urn:schemas-microsoft-com:vml" Requires="v">
                <p:oleObj spid="_x0000_s5263" name="Çalışma Sayfası" r:id="rId3" imgW="7553249" imgH="7524902" progId="Excel.Sheet.8">
                  <p:embed/>
                </p:oleObj>
              </mc:Choice>
              <mc:Fallback>
                <p:oleObj name="Çalışma Sayfası" r:id="rId3" imgW="7553249" imgH="752490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6" y="1357315"/>
                        <a:ext cx="7967663" cy="521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906944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diamond(in)">
                                      <p:cBhvr>
                                        <p:cTn id="7" dur="500"/>
                                        <p:tgtEl>
                                          <p:spTgt spid="409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dissolve">
                                      <p:cBhvr>
                                        <p:cTn id="1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dirty="0" smtClean="0">
                <a:solidFill>
                  <a:srgbClr val="000000"/>
                </a:solidFill>
              </a:rPr>
              <a:t> </a:t>
            </a:r>
          </a:p>
        </p:txBody>
      </p:sp>
      <p:sp>
        <p:nvSpPr>
          <p:cNvPr id="17409" name="Rectangle 2"/>
          <p:cNvSpPr>
            <a:spLocks noGrp="1" noChangeArrowheads="1"/>
          </p:cNvSpPr>
          <p:nvPr>
            <p:ph type="title" idx="4294967295"/>
          </p:nvPr>
        </p:nvSpPr>
        <p:spPr>
          <a:xfrm>
            <a:off x="1571625" y="590552"/>
            <a:ext cx="5943600" cy="563563"/>
          </a:xfrm>
        </p:spPr>
        <p:txBody>
          <a:bodyPr/>
          <a:lstStyle/>
          <a:p>
            <a:pPr eaLnBrk="1" hangingPunct="1">
              <a:spcBef>
                <a:spcPct val="20000"/>
              </a:spcBef>
              <a:spcAft>
                <a:spcPct val="10000"/>
              </a:spcAft>
            </a:pPr>
            <a:r>
              <a:rPr lang="tr-TR" sz="3000" dirty="0" smtClean="0">
                <a:ea typeface="SimSun" pitchFamily="2" charset="-122"/>
                <a:cs typeface="Times New Roman" pitchFamily="18" charset="0"/>
                <a:sym typeface="Wingdings" pitchFamily="2" charset="2"/>
              </a:rPr>
              <a:t>TANIMLAR </a:t>
            </a:r>
            <a:endParaRPr lang="en-US" sz="3000" dirty="0" smtClean="0">
              <a:ea typeface="SimSun" pitchFamily="2" charset="-122"/>
              <a:cs typeface="Times New Roman" pitchFamily="18" charset="0"/>
              <a:sym typeface="Wingdings" pitchFamily="2" charset="2"/>
            </a:endParaRPr>
          </a:p>
        </p:txBody>
      </p:sp>
      <p:sp>
        <p:nvSpPr>
          <p:cNvPr id="17410" name="Rectangle 3"/>
          <p:cNvSpPr>
            <a:spLocks noGrp="1" noChangeArrowheads="1"/>
          </p:cNvSpPr>
          <p:nvPr>
            <p:ph type="body" idx="4294967295"/>
          </p:nvPr>
        </p:nvSpPr>
        <p:spPr/>
        <p:txBody>
          <a:bodyPr/>
          <a:lstStyle/>
          <a:p>
            <a:pPr eaLnBrk="1" hangingPunct="1">
              <a:lnSpc>
                <a:spcPct val="120000"/>
              </a:lnSpc>
              <a:buFont typeface="Wingdings" pitchFamily="2" charset="2"/>
              <a:buNone/>
              <a:defRPr/>
            </a:pPr>
            <a:r>
              <a:rPr lang="tr-TR" sz="3000" dirty="0" smtClean="0">
                <a:solidFill>
                  <a:srgbClr val="FF0000"/>
                </a:solidFill>
                <a:effectLst>
                  <a:outerShdw blurRad="38100" dist="38100" dir="2700000" algn="tl">
                    <a:srgbClr val="C0C0C0"/>
                  </a:outerShdw>
                </a:effectLst>
                <a:latin typeface="Times New Roman" pitchFamily="18" charset="0"/>
                <a:cs typeface="Times New Roman" pitchFamily="18" charset="0"/>
                <a:sym typeface="Wingdings" pitchFamily="2" charset="2"/>
              </a:rPr>
              <a:t>ONAY BELGESİ</a:t>
            </a:r>
          </a:p>
          <a:p>
            <a:pPr marL="0" indent="0" algn="just" eaLnBrk="1" hangingPunct="1">
              <a:lnSpc>
                <a:spcPct val="90000"/>
              </a:lnSpc>
              <a:buClr>
                <a:schemeClr val="accent1"/>
              </a:buClr>
              <a:buNone/>
            </a:pPr>
            <a:r>
              <a:rPr lang="tr-TR" sz="2000" dirty="0" smtClean="0">
                <a:latin typeface="Times New Roman" pitchFamily="18" charset="0"/>
                <a:cs typeface="Times New Roman" pitchFamily="18" charset="0"/>
              </a:rPr>
              <a:t>İhale </a:t>
            </a:r>
            <a:r>
              <a:rPr lang="tr-TR" sz="2000" dirty="0">
                <a:latin typeface="Times New Roman" pitchFamily="18" charset="0"/>
                <a:cs typeface="Times New Roman" pitchFamily="18" charset="0"/>
              </a:rPr>
              <a:t>usulüyle yapılacak alımlarda, kamu ihale mevzuatında standart form olarak belirlenen ihale onay belgelerini; </a:t>
            </a:r>
            <a:endParaRPr lang="tr-TR" sz="2000" dirty="0">
              <a:latin typeface="Times New Roman" pitchFamily="18" charset="0"/>
            </a:endParaRPr>
          </a:p>
          <a:p>
            <a:pPr marL="0" indent="0" algn="just" eaLnBrk="1" hangingPunct="1">
              <a:lnSpc>
                <a:spcPct val="90000"/>
              </a:lnSpc>
              <a:buClr>
                <a:schemeClr val="accent1"/>
              </a:buClr>
              <a:buNone/>
            </a:pPr>
            <a:r>
              <a:rPr lang="tr-TR" sz="2000" dirty="0">
                <a:latin typeface="Times New Roman" pitchFamily="18" charset="0"/>
              </a:rPr>
              <a:t>D</a:t>
            </a:r>
            <a:r>
              <a:rPr lang="tr-TR" sz="2000" dirty="0">
                <a:latin typeface="Times New Roman" pitchFamily="18" charset="0"/>
                <a:cs typeface="Times New Roman" pitchFamily="18" charset="0"/>
              </a:rPr>
              <a:t>oğrudan temin suretiyle veya kamu ihale mevzuatında belirtilen istisnai alımlarda  ise </a:t>
            </a:r>
            <a:endParaRPr lang="tr-TR" sz="2000" dirty="0">
              <a:latin typeface="Times New Roman" pitchFamily="18" charset="0"/>
            </a:endParaRPr>
          </a:p>
          <a:p>
            <a:pPr marL="0" indent="0" algn="just" eaLnBrk="1" hangingPunct="1">
              <a:lnSpc>
                <a:spcPct val="90000"/>
              </a:lnSpc>
              <a:buClr>
                <a:schemeClr val="accent1"/>
              </a:buClr>
              <a:buNone/>
            </a:pPr>
            <a:r>
              <a:rPr lang="tr-TR" sz="2000" dirty="0" smtClean="0">
                <a:latin typeface="Times New Roman" pitchFamily="18" charset="0"/>
                <a:cs typeface="Times New Roman" pitchFamily="18" charset="0"/>
              </a:rPr>
              <a:t>-alım </a:t>
            </a:r>
            <a:r>
              <a:rPr lang="tr-TR" sz="2000" dirty="0">
                <a:latin typeface="Times New Roman" pitchFamily="18" charset="0"/>
                <a:cs typeface="Times New Roman" pitchFamily="18" charset="0"/>
              </a:rPr>
              <a:t>konusu işin nev’i, </a:t>
            </a:r>
            <a:endParaRPr lang="tr-TR" sz="2000" dirty="0">
              <a:latin typeface="Times New Roman" pitchFamily="18" charset="0"/>
            </a:endParaRPr>
          </a:p>
          <a:p>
            <a:pPr marL="0" indent="0" algn="just" eaLnBrk="1" hangingPunct="1">
              <a:lnSpc>
                <a:spcPct val="90000"/>
              </a:lnSpc>
              <a:buClr>
                <a:schemeClr val="accent1"/>
              </a:buClr>
              <a:buNone/>
            </a:pPr>
            <a:r>
              <a:rPr lang="tr-TR" sz="2000" dirty="0" smtClean="0">
                <a:latin typeface="Times New Roman" pitchFamily="18" charset="0"/>
                <a:cs typeface="Times New Roman" pitchFamily="18" charset="0"/>
              </a:rPr>
              <a:t>-niteliği</a:t>
            </a:r>
            <a:r>
              <a:rPr lang="tr-TR" sz="2000" dirty="0">
                <a:latin typeface="Times New Roman" pitchFamily="18" charset="0"/>
                <a:cs typeface="Times New Roman" pitchFamily="18" charset="0"/>
              </a:rPr>
              <a:t>, </a:t>
            </a:r>
            <a:endParaRPr lang="tr-TR" sz="2000" dirty="0">
              <a:latin typeface="Times New Roman" pitchFamily="18" charset="0"/>
            </a:endParaRPr>
          </a:p>
          <a:p>
            <a:pPr marL="0" indent="0" algn="just" eaLnBrk="1" hangingPunct="1">
              <a:lnSpc>
                <a:spcPct val="90000"/>
              </a:lnSpc>
              <a:buClr>
                <a:schemeClr val="accent1"/>
              </a:buClr>
              <a:buNone/>
            </a:pPr>
            <a:r>
              <a:rPr lang="tr-TR" sz="2000" dirty="0" smtClean="0">
                <a:latin typeface="Times New Roman" pitchFamily="18" charset="0"/>
                <a:cs typeface="Times New Roman" pitchFamily="18" charset="0"/>
              </a:rPr>
              <a:t>-varsa </a:t>
            </a:r>
            <a:r>
              <a:rPr lang="tr-TR" sz="2000" dirty="0">
                <a:latin typeface="Times New Roman" pitchFamily="18" charset="0"/>
                <a:cs typeface="Times New Roman" pitchFamily="18" charset="0"/>
              </a:rPr>
              <a:t>proje numarası, </a:t>
            </a:r>
            <a:endParaRPr lang="tr-TR" sz="2000" dirty="0">
              <a:latin typeface="Times New Roman" pitchFamily="18" charset="0"/>
            </a:endParaRPr>
          </a:p>
          <a:p>
            <a:pPr marL="0" indent="0" algn="just" eaLnBrk="1" hangingPunct="1">
              <a:lnSpc>
                <a:spcPct val="90000"/>
              </a:lnSpc>
              <a:buClr>
                <a:schemeClr val="accent1"/>
              </a:buClr>
              <a:buNone/>
            </a:pPr>
            <a:r>
              <a:rPr lang="tr-TR" sz="2000" dirty="0" smtClean="0">
                <a:latin typeface="Times New Roman" pitchFamily="18" charset="0"/>
                <a:cs typeface="Times New Roman" pitchFamily="18" charset="0"/>
              </a:rPr>
              <a:t>-miktarı</a:t>
            </a:r>
            <a:r>
              <a:rPr lang="tr-TR" sz="2000" dirty="0">
                <a:latin typeface="Times New Roman" pitchFamily="18" charset="0"/>
                <a:cs typeface="Times New Roman" pitchFamily="18" charset="0"/>
              </a:rPr>
              <a:t>, </a:t>
            </a:r>
            <a:endParaRPr lang="tr-TR" sz="2000" dirty="0">
              <a:latin typeface="Times New Roman" pitchFamily="18" charset="0"/>
            </a:endParaRPr>
          </a:p>
          <a:p>
            <a:pPr marL="0" indent="0" algn="just" eaLnBrk="1" hangingPunct="1">
              <a:lnSpc>
                <a:spcPct val="90000"/>
              </a:lnSpc>
              <a:buClr>
                <a:schemeClr val="accent1"/>
              </a:buClr>
              <a:buNone/>
            </a:pPr>
            <a:r>
              <a:rPr lang="tr-TR" sz="2000" dirty="0" smtClean="0">
                <a:latin typeface="Times New Roman" pitchFamily="18" charset="0"/>
                <a:cs typeface="Times New Roman" pitchFamily="18" charset="0"/>
              </a:rPr>
              <a:t>-gereken </a:t>
            </a:r>
            <a:r>
              <a:rPr lang="tr-TR" sz="2000" dirty="0">
                <a:latin typeface="Times New Roman" pitchFamily="18" charset="0"/>
                <a:cs typeface="Times New Roman" pitchFamily="18" charset="0"/>
              </a:rPr>
              <a:t>hallerde yaklaşık maliyeti, </a:t>
            </a:r>
            <a:endParaRPr lang="tr-TR" sz="2000" dirty="0">
              <a:latin typeface="Times New Roman" pitchFamily="18" charset="0"/>
            </a:endParaRPr>
          </a:p>
          <a:p>
            <a:pPr marL="0" indent="0" algn="just" eaLnBrk="1" hangingPunct="1">
              <a:lnSpc>
                <a:spcPct val="90000"/>
              </a:lnSpc>
              <a:buClr>
                <a:schemeClr val="accent1"/>
              </a:buClr>
              <a:buNone/>
            </a:pPr>
            <a:r>
              <a:rPr lang="tr-TR" sz="2000" dirty="0" smtClean="0">
                <a:latin typeface="Times New Roman" pitchFamily="18" charset="0"/>
                <a:cs typeface="Times New Roman" pitchFamily="18" charset="0"/>
              </a:rPr>
              <a:t>-kullanılabilir </a:t>
            </a:r>
            <a:r>
              <a:rPr lang="tr-TR" sz="2000" dirty="0">
                <a:latin typeface="Times New Roman" pitchFamily="18" charset="0"/>
                <a:cs typeface="Times New Roman" pitchFamily="18" charset="0"/>
              </a:rPr>
              <a:t>ödeneği ve tertibi, </a:t>
            </a:r>
            <a:endParaRPr lang="tr-TR" sz="2000" dirty="0">
              <a:latin typeface="Times New Roman" pitchFamily="18" charset="0"/>
            </a:endParaRPr>
          </a:p>
          <a:p>
            <a:pPr marL="0" indent="0" algn="just" eaLnBrk="1" hangingPunct="1">
              <a:lnSpc>
                <a:spcPct val="90000"/>
              </a:lnSpc>
              <a:buClr>
                <a:schemeClr val="accent1"/>
              </a:buClr>
              <a:buNone/>
            </a:pPr>
            <a:r>
              <a:rPr lang="tr-TR" sz="2000" dirty="0" smtClean="0">
                <a:latin typeface="Times New Roman" pitchFamily="18" charset="0"/>
                <a:cs typeface="Times New Roman" pitchFamily="18" charset="0"/>
              </a:rPr>
              <a:t>-alımda  </a:t>
            </a:r>
            <a:r>
              <a:rPr lang="tr-TR" sz="2000" dirty="0">
                <a:latin typeface="Times New Roman" pitchFamily="18" charset="0"/>
                <a:cs typeface="Times New Roman" pitchFamily="18" charset="0"/>
              </a:rPr>
              <a:t>uygulanacak usulü, </a:t>
            </a:r>
            <a:endParaRPr lang="tr-TR" sz="2000" dirty="0">
              <a:latin typeface="Times New Roman" pitchFamily="18" charset="0"/>
            </a:endParaRPr>
          </a:p>
          <a:p>
            <a:pPr marL="0" indent="0" algn="just" eaLnBrk="1" hangingPunct="1">
              <a:lnSpc>
                <a:spcPct val="90000"/>
              </a:lnSpc>
              <a:buClr>
                <a:schemeClr val="accent1"/>
              </a:buClr>
              <a:buNone/>
            </a:pPr>
            <a:r>
              <a:rPr lang="tr-TR" sz="2000" dirty="0" smtClean="0">
                <a:latin typeface="Times New Roman" pitchFamily="18" charset="0"/>
                <a:cs typeface="Times New Roman" pitchFamily="18" charset="0"/>
              </a:rPr>
              <a:t>-avans </a:t>
            </a:r>
            <a:r>
              <a:rPr lang="tr-TR" sz="2000" dirty="0">
                <a:latin typeface="Times New Roman" pitchFamily="18" charset="0"/>
                <a:cs typeface="Times New Roman" pitchFamily="18" charset="0"/>
              </a:rPr>
              <a:t>ve fiyat farkı  verilecekse şartlarını gösteren ve harcama yetkilisinin imzasını taşıyan belgeyi,</a:t>
            </a:r>
          </a:p>
          <a:p>
            <a:pPr eaLnBrk="1" hangingPunct="1">
              <a:lnSpc>
                <a:spcPct val="120000"/>
              </a:lnSpc>
              <a:buFont typeface="Wingdings" pitchFamily="2" charset="2"/>
              <a:buNone/>
              <a:defRPr/>
            </a:pPr>
            <a:endParaRPr lang="tr-TR" sz="2400" b="1" dirty="0" smtClean="0">
              <a:effectLst>
                <a:outerShdw blurRad="38100" dist="38100" dir="2700000" algn="tl">
                  <a:srgbClr val="C0C0C0"/>
                </a:outerShdw>
              </a:effectLst>
              <a:sym typeface="Wingdings" pitchFamily="2" charset="2"/>
            </a:endParaRPr>
          </a:p>
        </p:txBody>
      </p:sp>
      <p:sp>
        <p:nvSpPr>
          <p:cNvPr id="17411" name="Rectangle 11"/>
          <p:cNvSpPr txBox="1">
            <a:spLocks noGrp="1" noChangeArrowheads="1"/>
          </p:cNvSpPr>
          <p:nvPr/>
        </p:nvSpPr>
        <p:spPr bwMode="auto">
          <a:xfrm>
            <a:off x="6705600" y="6248400"/>
            <a:ext cx="1905000" cy="457200"/>
          </a:xfrm>
          <a:prstGeom prst="rect">
            <a:avLst/>
          </a:prstGeom>
          <a:noFill/>
          <a:ln>
            <a:miter lim="800000"/>
            <a:headEnd/>
            <a:tailEnd/>
          </a:ln>
        </p:spPr>
        <p:txBody>
          <a:bodyPr/>
          <a:lstStyle/>
          <a:p>
            <a:pPr algn="r" eaLnBrk="0" fontAlgn="base">
              <a:spcBef>
                <a:spcPct val="0"/>
              </a:spcBef>
              <a:spcAft>
                <a:spcPct val="0"/>
              </a:spcAft>
              <a:defRPr/>
            </a:pPr>
            <a:fld id="{17E0284F-6DDC-4276-B081-505437D723B9}" type="slidenum">
              <a:rPr lang="en-US" sz="1000">
                <a:solidFill>
                  <a:srgbClr val="000000"/>
                </a:solidFill>
                <a:effectLst>
                  <a:outerShdw blurRad="38100" dist="38100" dir="2700000" algn="tl">
                    <a:srgbClr val="000000"/>
                  </a:outerShdw>
                </a:effectLst>
                <a:latin typeface="Times New Roman" pitchFamily="18" charset="0"/>
                <a:sym typeface="Wingdings" pitchFamily="2" charset="2"/>
              </a:rPr>
              <a:pPr algn="r" eaLnBrk="0" fontAlgn="base">
                <a:spcBef>
                  <a:spcPct val="0"/>
                </a:spcBef>
                <a:spcAft>
                  <a:spcPct val="0"/>
                </a:spcAft>
                <a:defRPr/>
              </a:pPr>
              <a:t>9</a:t>
            </a:fld>
            <a:endParaRPr lang="en-US" dirty="0">
              <a:solidFill>
                <a:srgbClr val="000000"/>
              </a:solidFill>
              <a:latin typeface="Tahoma" pitchFamily="34" charset="0"/>
              <a:sym typeface="Wingdings" pitchFamily="2" charset="2"/>
            </a:endParaRPr>
          </a:p>
        </p:txBody>
      </p:sp>
      <p:sp>
        <p:nvSpPr>
          <p:cNvPr id="6" name="1 Başlık"/>
          <p:cNvSpPr txBox="1">
            <a:spLocks/>
          </p:cNvSpPr>
          <p:nvPr/>
        </p:nvSpPr>
        <p:spPr bwMode="white">
          <a:xfrm>
            <a:off x="107504" y="604069"/>
            <a:ext cx="1234083"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Arial" charset="0"/>
              </a:defRPr>
            </a:lvl2pPr>
            <a:lvl3pPr algn="ctr" rtl="0" eaLnBrk="0" fontAlgn="base" hangingPunct="0">
              <a:spcBef>
                <a:spcPct val="0"/>
              </a:spcBef>
              <a:spcAft>
                <a:spcPct val="0"/>
              </a:spcAft>
              <a:defRPr sz="3200" b="1">
                <a:solidFill>
                  <a:schemeClr val="bg1"/>
                </a:solidFill>
                <a:latin typeface="Arial" charset="0"/>
              </a:defRPr>
            </a:lvl3pPr>
            <a:lvl4pPr algn="ctr" rtl="0" eaLnBrk="0" fontAlgn="base" hangingPunct="0">
              <a:spcBef>
                <a:spcPct val="0"/>
              </a:spcBef>
              <a:spcAft>
                <a:spcPct val="0"/>
              </a:spcAft>
              <a:defRPr sz="3200" b="1">
                <a:solidFill>
                  <a:schemeClr val="bg1"/>
                </a:solidFill>
                <a:latin typeface="Arial" charset="0"/>
              </a:defRPr>
            </a:lvl4pPr>
            <a:lvl5pPr algn="ctr" rtl="0" eaLnBrk="0" fontAlgn="base" hangingPunct="0">
              <a:spcBef>
                <a:spcPct val="0"/>
              </a:spcBef>
              <a:spcAft>
                <a:spcPct val="0"/>
              </a:spcAft>
              <a:defRPr sz="3200" b="1">
                <a:solidFill>
                  <a:schemeClr val="bg1"/>
                </a:solidFill>
                <a:latin typeface="Arial" charset="0"/>
              </a:defRPr>
            </a:lvl5pPr>
            <a:lvl6pPr marL="457200" algn="ctr" rtl="0" fontAlgn="base">
              <a:spcBef>
                <a:spcPct val="0"/>
              </a:spcBef>
              <a:spcAft>
                <a:spcPct val="0"/>
              </a:spcAft>
              <a:defRPr sz="3200" b="1">
                <a:solidFill>
                  <a:schemeClr val="bg1"/>
                </a:solidFill>
                <a:latin typeface="Arial" charset="0"/>
              </a:defRPr>
            </a:lvl6pPr>
            <a:lvl7pPr marL="914400" algn="ctr" rtl="0" fontAlgn="base">
              <a:spcBef>
                <a:spcPct val="0"/>
              </a:spcBef>
              <a:spcAft>
                <a:spcPct val="0"/>
              </a:spcAft>
              <a:defRPr sz="3200" b="1">
                <a:solidFill>
                  <a:schemeClr val="bg1"/>
                </a:solidFill>
                <a:latin typeface="Arial" charset="0"/>
              </a:defRPr>
            </a:lvl7pPr>
            <a:lvl8pPr marL="1371600" algn="ctr" rtl="0" fontAlgn="base">
              <a:spcBef>
                <a:spcPct val="0"/>
              </a:spcBef>
              <a:spcAft>
                <a:spcPct val="0"/>
              </a:spcAft>
              <a:defRPr sz="3200" b="1">
                <a:solidFill>
                  <a:schemeClr val="bg1"/>
                </a:solidFill>
                <a:latin typeface="Arial" charset="0"/>
              </a:defRPr>
            </a:lvl8pPr>
            <a:lvl9pPr marL="1828800" algn="ctr" rtl="0" fontAlgn="base">
              <a:spcBef>
                <a:spcPct val="0"/>
              </a:spcBef>
              <a:spcAft>
                <a:spcPct val="0"/>
              </a:spcAft>
              <a:defRPr sz="3200" b="1">
                <a:solidFill>
                  <a:schemeClr val="bg1"/>
                </a:solidFill>
                <a:latin typeface="Arial" charset="0"/>
              </a:defRPr>
            </a:lvl9pPr>
          </a:lstStyle>
          <a:p>
            <a:r>
              <a:rPr lang="tr-TR" sz="6000" dirty="0"/>
              <a:t>2</a:t>
            </a:r>
            <a:endParaRPr lang="tr-TR" sz="6000" dirty="0" smtClean="0"/>
          </a:p>
        </p:txBody>
      </p:sp>
    </p:spTree>
    <p:extLst>
      <p:ext uri="{BB962C8B-B14F-4D97-AF65-F5344CB8AC3E}">
        <p14:creationId xmlns:p14="http://schemas.microsoft.com/office/powerpoint/2010/main" val="27112802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fade">
                                      <p:cBhvr>
                                        <p:cTn id="7" dur="500"/>
                                        <p:tgtEl>
                                          <p:spTgt spid="17409"/>
                                        </p:tgtEl>
                                      </p:cBhvr>
                                    </p:animEffect>
                                    <p:anim calcmode="lin" valueType="num">
                                      <p:cBhvr>
                                        <p:cTn id="8" dur="500" fill="hold"/>
                                        <p:tgtEl>
                                          <p:spTgt spid="17409"/>
                                        </p:tgtEl>
                                        <p:attrNameLst>
                                          <p:attrName>ppt_x</p:attrName>
                                        </p:attrNameLst>
                                      </p:cBhvr>
                                      <p:tavLst>
                                        <p:tav tm="0">
                                          <p:val>
                                            <p:strVal val="#ppt_x"/>
                                          </p:val>
                                        </p:tav>
                                        <p:tav tm="100000">
                                          <p:val>
                                            <p:strVal val="#ppt_x"/>
                                          </p:val>
                                        </p:tav>
                                      </p:tavLst>
                                    </p:anim>
                                    <p:anim calcmode="lin" valueType="num">
                                      <p:cBhvr>
                                        <p:cTn id="9" dur="500" fill="hold"/>
                                        <p:tgtEl>
                                          <p:spTgt spid="1740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7410">
                                            <p:txEl>
                                              <p:pRg st="0" end="0"/>
                                            </p:txEl>
                                          </p:spTgt>
                                        </p:tgtEl>
                                        <p:attrNameLst>
                                          <p:attrName>style.visibility</p:attrName>
                                        </p:attrNameLst>
                                      </p:cBhvr>
                                      <p:to>
                                        <p:strVal val="visible"/>
                                      </p:to>
                                    </p:set>
                                    <p:animEffect transition="in" filter="fade">
                                      <p:cBhvr>
                                        <p:cTn id="13" dur="500"/>
                                        <p:tgtEl>
                                          <p:spTgt spid="17410">
                                            <p:txEl>
                                              <p:pRg st="0" end="0"/>
                                            </p:txEl>
                                          </p:spTgt>
                                        </p:tgtEl>
                                      </p:cBhvr>
                                    </p:animEffect>
                                  </p:childTnLst>
                                </p:cTn>
                              </p:par>
                            </p:childTnLst>
                          </p:cTn>
                        </p:par>
                        <p:par>
                          <p:cTn id="14" fill="hold" nodeType="afterGroup">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7410">
                                            <p:txEl>
                                              <p:pRg st="1" end="1"/>
                                            </p:txEl>
                                          </p:spTgt>
                                        </p:tgtEl>
                                        <p:attrNameLst>
                                          <p:attrName>style.visibility</p:attrName>
                                        </p:attrNameLst>
                                      </p:cBhvr>
                                      <p:to>
                                        <p:strVal val="visible"/>
                                      </p:to>
                                    </p:set>
                                    <p:animEffect transition="in" filter="fade">
                                      <p:cBhvr>
                                        <p:cTn id="17" dur="500"/>
                                        <p:tgtEl>
                                          <p:spTgt spid="17410">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7410">
                                            <p:txEl>
                                              <p:pRg st="2" end="2"/>
                                            </p:txEl>
                                          </p:spTgt>
                                        </p:tgtEl>
                                        <p:attrNameLst>
                                          <p:attrName>style.visibility</p:attrName>
                                        </p:attrNameLst>
                                      </p:cBhvr>
                                      <p:to>
                                        <p:strVal val="visible"/>
                                      </p:to>
                                    </p:set>
                                    <p:animEffect transition="in" filter="fade">
                                      <p:cBhvr>
                                        <p:cTn id="21" dur="500"/>
                                        <p:tgtEl>
                                          <p:spTgt spid="17410">
                                            <p:txEl>
                                              <p:pRg st="2" end="2"/>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7410">
                                            <p:txEl>
                                              <p:pRg st="3" end="3"/>
                                            </p:txEl>
                                          </p:spTgt>
                                        </p:tgtEl>
                                        <p:attrNameLst>
                                          <p:attrName>style.visibility</p:attrName>
                                        </p:attrNameLst>
                                      </p:cBhvr>
                                      <p:to>
                                        <p:strVal val="visible"/>
                                      </p:to>
                                    </p:set>
                                    <p:animEffect transition="in" filter="fade">
                                      <p:cBhvr>
                                        <p:cTn id="25" dur="500"/>
                                        <p:tgtEl>
                                          <p:spTgt spid="17410">
                                            <p:txEl>
                                              <p:pRg st="3" end="3"/>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17410">
                                            <p:txEl>
                                              <p:pRg st="4" end="4"/>
                                            </p:txEl>
                                          </p:spTgt>
                                        </p:tgtEl>
                                        <p:attrNameLst>
                                          <p:attrName>style.visibility</p:attrName>
                                        </p:attrNameLst>
                                      </p:cBhvr>
                                      <p:to>
                                        <p:strVal val="visible"/>
                                      </p:to>
                                    </p:set>
                                    <p:animEffect transition="in" filter="fade">
                                      <p:cBhvr>
                                        <p:cTn id="29" dur="500"/>
                                        <p:tgtEl>
                                          <p:spTgt spid="17410">
                                            <p:txEl>
                                              <p:pRg st="4" end="4"/>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17410">
                                            <p:txEl>
                                              <p:pRg st="5" end="5"/>
                                            </p:txEl>
                                          </p:spTgt>
                                        </p:tgtEl>
                                        <p:attrNameLst>
                                          <p:attrName>style.visibility</p:attrName>
                                        </p:attrNameLst>
                                      </p:cBhvr>
                                      <p:to>
                                        <p:strVal val="visible"/>
                                      </p:to>
                                    </p:set>
                                    <p:animEffect transition="in" filter="fade">
                                      <p:cBhvr>
                                        <p:cTn id="33" dur="500"/>
                                        <p:tgtEl>
                                          <p:spTgt spid="17410">
                                            <p:txEl>
                                              <p:pRg st="5" end="5"/>
                                            </p:txEl>
                                          </p:spTgt>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17410">
                                            <p:txEl>
                                              <p:pRg st="6" end="6"/>
                                            </p:txEl>
                                          </p:spTgt>
                                        </p:tgtEl>
                                        <p:attrNameLst>
                                          <p:attrName>style.visibility</p:attrName>
                                        </p:attrNameLst>
                                      </p:cBhvr>
                                      <p:to>
                                        <p:strVal val="visible"/>
                                      </p:to>
                                    </p:set>
                                    <p:animEffect transition="in" filter="fade">
                                      <p:cBhvr>
                                        <p:cTn id="37" dur="500"/>
                                        <p:tgtEl>
                                          <p:spTgt spid="17410">
                                            <p:txEl>
                                              <p:pRg st="6" end="6"/>
                                            </p:txEl>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childTnLst>
                                    <p:set>
                                      <p:cBhvr>
                                        <p:cTn id="40" dur="1" fill="hold">
                                          <p:stCondLst>
                                            <p:cond delay="0"/>
                                          </p:stCondLst>
                                        </p:cTn>
                                        <p:tgtEl>
                                          <p:spTgt spid="17410">
                                            <p:txEl>
                                              <p:pRg st="7" end="7"/>
                                            </p:txEl>
                                          </p:spTgt>
                                        </p:tgtEl>
                                        <p:attrNameLst>
                                          <p:attrName>style.visibility</p:attrName>
                                        </p:attrNameLst>
                                      </p:cBhvr>
                                      <p:to>
                                        <p:strVal val="visible"/>
                                      </p:to>
                                    </p:set>
                                    <p:animEffect transition="in" filter="fade">
                                      <p:cBhvr>
                                        <p:cTn id="41" dur="500"/>
                                        <p:tgtEl>
                                          <p:spTgt spid="17410">
                                            <p:txEl>
                                              <p:pRg st="7" end="7"/>
                                            </p:txEl>
                                          </p:spTgt>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7410">
                                            <p:txEl>
                                              <p:pRg st="8" end="8"/>
                                            </p:txEl>
                                          </p:spTgt>
                                        </p:tgtEl>
                                        <p:attrNameLst>
                                          <p:attrName>style.visibility</p:attrName>
                                        </p:attrNameLst>
                                      </p:cBhvr>
                                      <p:to>
                                        <p:strVal val="visible"/>
                                      </p:to>
                                    </p:set>
                                    <p:animEffect transition="in" filter="fade">
                                      <p:cBhvr>
                                        <p:cTn id="45" dur="500"/>
                                        <p:tgtEl>
                                          <p:spTgt spid="17410">
                                            <p:txEl>
                                              <p:pRg st="8" end="8"/>
                                            </p:txEl>
                                          </p:spTgt>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17410">
                                            <p:txEl>
                                              <p:pRg st="9" end="9"/>
                                            </p:txEl>
                                          </p:spTgt>
                                        </p:tgtEl>
                                        <p:attrNameLst>
                                          <p:attrName>style.visibility</p:attrName>
                                        </p:attrNameLst>
                                      </p:cBhvr>
                                      <p:to>
                                        <p:strVal val="visible"/>
                                      </p:to>
                                    </p:set>
                                    <p:animEffect transition="in" filter="fade">
                                      <p:cBhvr>
                                        <p:cTn id="49" dur="500"/>
                                        <p:tgtEl>
                                          <p:spTgt spid="17410">
                                            <p:txEl>
                                              <p:pRg st="9" end="9"/>
                                            </p:txEl>
                                          </p:spTgt>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7410">
                                            <p:txEl>
                                              <p:pRg st="10" end="10"/>
                                            </p:txEl>
                                          </p:spTgt>
                                        </p:tgtEl>
                                        <p:attrNameLst>
                                          <p:attrName>style.visibility</p:attrName>
                                        </p:attrNameLst>
                                      </p:cBhvr>
                                      <p:to>
                                        <p:strVal val="visible"/>
                                      </p:to>
                                    </p:set>
                                    <p:animEffect transition="in" filter="fade">
                                      <p:cBhvr>
                                        <p:cTn id="53" dur="500"/>
                                        <p:tgtEl>
                                          <p:spTgt spid="17410">
                                            <p:txEl>
                                              <p:pRg st="10" end="10"/>
                                            </p:txEl>
                                          </p:spTgt>
                                        </p:tgtEl>
                                      </p:cBhvr>
                                    </p:animEffect>
                                  </p:childTnLst>
                                </p:cTn>
                              </p:par>
                            </p:childTnLst>
                          </p:cTn>
                        </p:par>
                        <p:par>
                          <p:cTn id="54" fill="hold">
                            <p:stCondLst>
                              <p:cond delay="6000"/>
                            </p:stCondLst>
                            <p:childTnLst>
                              <p:par>
                                <p:cTn id="55" presetID="5" presetClass="entr" presetSubtype="1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checkerboard(across)">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P spid="17410" grpId="0" build="p"/>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7|4.8|12.|11.3"/>
</p:tagLst>
</file>

<file path=ppt/tags/tag2.xml><?xml version="1.0" encoding="utf-8"?>
<p:tagLst xmlns:a="http://schemas.openxmlformats.org/drawingml/2006/main" xmlns:r="http://schemas.openxmlformats.org/officeDocument/2006/relationships" xmlns:p="http://schemas.openxmlformats.org/presentationml/2006/main">
  <p:tag name="TİMİNG" val="|7.7|4.8|12.|11.3"/>
</p:tagLst>
</file>

<file path=ppt/theme/theme1.xml><?xml version="1.0" encoding="utf-8"?>
<a:theme xmlns:a="http://schemas.openxmlformats.org/drawingml/2006/main" name="cdb2004171l">
  <a:themeElements>
    <a:clrScheme name="cdb2004171l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fontScheme name="cdb2004171l">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db2004171l 1">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4C5EE"/>
        </a:accent5>
        <a:accent6>
          <a:srgbClr val="E78A71"/>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cdb2004171l 2">
        <a:dk1>
          <a:srgbClr val="000000"/>
        </a:dk1>
        <a:lt1>
          <a:srgbClr val="FFFFFF"/>
        </a:lt1>
        <a:dk2>
          <a:srgbClr val="333399"/>
        </a:dk2>
        <a:lt2>
          <a:srgbClr val="C0C0C0"/>
        </a:lt2>
        <a:accent1>
          <a:srgbClr val="2EA9B6"/>
        </a:accent1>
        <a:accent2>
          <a:srgbClr val="F1900F"/>
        </a:accent2>
        <a:accent3>
          <a:srgbClr val="FFFFFF"/>
        </a:accent3>
        <a:accent4>
          <a:srgbClr val="000000"/>
        </a:accent4>
        <a:accent5>
          <a:srgbClr val="ADD1D7"/>
        </a:accent5>
        <a:accent6>
          <a:srgbClr val="DA820C"/>
        </a:accent6>
        <a:hlink>
          <a:srgbClr val="CC3300"/>
        </a:hlink>
        <a:folHlink>
          <a:srgbClr val="0066CC"/>
        </a:folHlink>
      </a:clrScheme>
      <a:clrMap bg1="lt1" tx1="dk1" bg2="lt2" tx2="dk2" accent1="accent1" accent2="accent2" accent3="accent3" accent4="accent4" accent5="accent5" accent6="accent6" hlink="hlink" folHlink="folHlink"/>
    </a:extraClrScheme>
    <a:extraClrScheme>
      <a:clrScheme name="cdb2004171l 3">
        <a:dk1>
          <a:srgbClr val="000000"/>
        </a:dk1>
        <a:lt1>
          <a:srgbClr val="FFFFFF"/>
        </a:lt1>
        <a:dk2>
          <a:srgbClr val="26728A"/>
        </a:dk2>
        <a:lt2>
          <a:srgbClr val="DDDDDD"/>
        </a:lt2>
        <a:accent1>
          <a:srgbClr val="E29B3C"/>
        </a:accent1>
        <a:accent2>
          <a:srgbClr val="B2B2B2"/>
        </a:accent2>
        <a:accent3>
          <a:srgbClr val="FFFFFF"/>
        </a:accent3>
        <a:accent4>
          <a:srgbClr val="000000"/>
        </a:accent4>
        <a:accent5>
          <a:srgbClr val="EECBAF"/>
        </a:accent5>
        <a:accent6>
          <a:srgbClr val="A1A1A1"/>
        </a:accent6>
        <a:hlink>
          <a:srgbClr val="7DA0D3"/>
        </a:hlink>
        <a:folHlink>
          <a:srgbClr val="B2E38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Teması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is Teması">
      <a:majorFont>
        <a:latin typeface="Calibri"/>
        <a:ea typeface=""/>
        <a:cs typeface=""/>
      </a:majorFont>
      <a:minorFont>
        <a:latin typeface="Calibri"/>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tr-TR" sz="2400" b="1" i="0" u="none" strike="noStrike" cap="none" normalizeH="0" baseline="0" smtClean="0">
            <a:ln>
              <a:noFill/>
            </a:ln>
            <a:solidFill>
              <a:srgbClr val="009900"/>
            </a:solidFill>
            <a:effectLst>
              <a:outerShdw blurRad="38100" dist="38100" dir="2700000" algn="tl">
                <a:srgbClr val="000000">
                  <a:alpha val="43137"/>
                </a:srgbClr>
              </a:outerShdw>
            </a:effectLst>
            <a:latin typeface="Times New Roman Tur"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tr-TR" sz="2400" b="1" i="0" u="none" strike="noStrike" cap="none" normalizeH="0" baseline="0" smtClean="0">
            <a:ln>
              <a:noFill/>
            </a:ln>
            <a:solidFill>
              <a:srgbClr val="009900"/>
            </a:solidFill>
            <a:effectLst>
              <a:outerShdw blurRad="38100" dist="38100" dir="2700000" algn="tl">
                <a:srgbClr val="000000">
                  <a:alpha val="43137"/>
                </a:srgbClr>
              </a:outerShdw>
            </a:effectLst>
            <a:latin typeface="Times New Roman Tur" pitchFamily="18" charset="0"/>
          </a:defRPr>
        </a:defPPr>
      </a:lstStyle>
    </a:lnDef>
  </a:objectDefaults>
  <a:extraClrSchemeLst>
    <a:extraClrScheme>
      <a:clrScheme name="Ofis Teması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589</TotalTime>
  <Words>3475</Words>
  <Application>Microsoft Office PowerPoint</Application>
  <PresentationFormat>Ekran Gösterisi (4:3)</PresentationFormat>
  <Paragraphs>655</Paragraphs>
  <Slides>50</Slides>
  <Notes>10</Notes>
  <HiddenSlides>0</HiddenSlides>
  <MMClips>0</MMClips>
  <ScaleCrop>false</ScaleCrop>
  <HeadingPairs>
    <vt:vector size="6" baseType="variant">
      <vt:variant>
        <vt:lpstr>Tema</vt:lpstr>
      </vt:variant>
      <vt:variant>
        <vt:i4>2</vt:i4>
      </vt:variant>
      <vt:variant>
        <vt:lpstr>Katıştırılmış OLE Hizmet Programları</vt:lpstr>
      </vt:variant>
      <vt:variant>
        <vt:i4>3</vt:i4>
      </vt:variant>
      <vt:variant>
        <vt:lpstr>Slayt Başlıkları</vt:lpstr>
      </vt:variant>
      <vt:variant>
        <vt:i4>50</vt:i4>
      </vt:variant>
    </vt:vector>
  </HeadingPairs>
  <TitlesOfParts>
    <vt:vector size="55" baseType="lpstr">
      <vt:lpstr>cdb2004171l</vt:lpstr>
      <vt:lpstr>Ofis Teması</vt:lpstr>
      <vt:lpstr>Image</vt:lpstr>
      <vt:lpstr>Çalışma Sayfası</vt:lpstr>
      <vt:lpstr>Belge</vt:lpstr>
      <vt:lpstr>PowerPoint Sunusu</vt:lpstr>
      <vt:lpstr>Merkezi Yönetim Harcama Belgeleri Yönetmeliği</vt:lpstr>
      <vt:lpstr>ÖDEME BELGESİ</vt:lpstr>
      <vt:lpstr>TANIMLAR</vt:lpstr>
      <vt:lpstr>TANIMLAR</vt:lpstr>
      <vt:lpstr>ÖDEME BELGELERİ VE KANITLAYICI BELGELER-2</vt:lpstr>
      <vt:lpstr>TANIMLAR</vt:lpstr>
      <vt:lpstr>TANIMLAR</vt:lpstr>
      <vt:lpstr>TANIMLAR </vt:lpstr>
      <vt:lpstr>PowerPoint Sunusu</vt:lpstr>
      <vt:lpstr>PowerPoint Sunusu</vt:lpstr>
      <vt:lpstr>PowerPoint Sunusu</vt:lpstr>
      <vt:lpstr>FATURA</vt:lpstr>
      <vt:lpstr>FATURA</vt:lpstr>
      <vt:lpstr>FATURA</vt:lpstr>
      <vt:lpstr>Elektronik Ortamda Düzenlenecek Yolcu Biletleri</vt:lpstr>
      <vt:lpstr> Piyasa Fiyat Araştırması Tutanağı </vt:lpstr>
      <vt:lpstr>PowerPoint Sunusu</vt:lpstr>
      <vt:lpstr>TAAHHÜT DOSYASI-1</vt:lpstr>
      <vt:lpstr>TAAHHÜT DOSYASI-2</vt:lpstr>
      <vt:lpstr>PowerPoint Sunusu</vt:lpstr>
      <vt:lpstr>TAAHHÜT DOSYASI-4</vt:lpstr>
      <vt:lpstr>HAKEDİŞ RAPORU</vt:lpstr>
      <vt:lpstr>HAKEDİŞ RAPORU</vt:lpstr>
      <vt:lpstr> Ödemenin Kimlere Yapılacağı-1 </vt:lpstr>
      <vt:lpstr> Ödemenin Kimlere Yapılacağı-2 </vt:lpstr>
      <vt:lpstr> Ödemenin Kimlere Yapılacağı-3 </vt:lpstr>
      <vt:lpstr>BELGELER</vt:lpstr>
      <vt:lpstr>AYLIKLAR</vt:lpstr>
      <vt:lpstr>PowerPoint Sunusu</vt:lpstr>
      <vt:lpstr>PowerPoint Sunusu</vt:lpstr>
      <vt:lpstr>EK ÇALIŞMALAR</vt:lpstr>
      <vt:lpstr>PowerPoint Sunusu</vt:lpstr>
      <vt:lpstr>PowerPoint Sunusu</vt:lpstr>
      <vt:lpstr> Yurtiçi Sürekli Görev Yolluğu</vt:lpstr>
      <vt:lpstr>YURTDIŞI GEÇİCİ VE SÜREKLİ GÖREV YOLLUĞU</vt:lpstr>
      <vt:lpstr>PowerPoint Sunusu</vt:lpstr>
      <vt:lpstr>TÜKETİM MAL VE MALZEMELERİ, DEMİRBAŞ, MAKİNE, TEÇHİZAT VE TAŞIT ALIM GİDERLERİ</vt:lpstr>
      <vt:lpstr>ÖRNEK :DOĞRUDAN TEMİN USULÜ İLE YAPILACAK ALIMLAR</vt:lpstr>
      <vt:lpstr>DEVLET MALZEME OFİSİ ALIMLARI (DMO)</vt:lpstr>
      <vt:lpstr>ELEKTRİK, SU, DOĞALGAZ VE BENZERİ ABONELİK GİDERLERİ</vt:lpstr>
      <vt:lpstr>SÖZLEŞMELİ PERSONEL ÜCRETLERİ</vt:lpstr>
      <vt:lpstr> Mahkeme Harç ve Giderleri  </vt:lpstr>
      <vt:lpstr>İLAN , SİGORTA VE BASIN YAYIN ABONELİK GİDERLERİ</vt:lpstr>
      <vt:lpstr>KURS VE TOPLANTILARA KATILMA GİDERİ</vt:lpstr>
      <vt:lpstr>ULAŞTIRMA VE HABERLEŞME GİDERLERİ</vt:lpstr>
      <vt:lpstr>ULAŞTIRMA VE HABERLEŞME GİDERLERİ</vt:lpstr>
      <vt:lpstr>ÇEŞİTLİ HİZMET ALIMLARI</vt:lpstr>
      <vt:lpstr>DİKKAT EDİLMESİ GEREKEN NOKTALAR</vt:lpstr>
      <vt:lpstr>TAAHÜT KARTI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MERKEZİ YÖNETİM HARCAMA BELGELERİ YÖNETMELİĞİ</dc:title>
  <dc:creator>pc</dc:creator>
  <cp:lastModifiedBy>WinXP</cp:lastModifiedBy>
  <cp:revision>129</cp:revision>
  <cp:lastPrinted>2012-02-13T09:15:52Z</cp:lastPrinted>
  <dcterms:created xsi:type="dcterms:W3CDTF">2012-02-01T14:56:39Z</dcterms:created>
  <dcterms:modified xsi:type="dcterms:W3CDTF">2016-03-23T08:47:58Z</dcterms:modified>
</cp:coreProperties>
</file>