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2.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3"/>
  </p:notesMasterIdLst>
  <p:sldIdLst>
    <p:sldId id="277" r:id="rId2"/>
    <p:sldId id="258" r:id="rId3"/>
    <p:sldId id="278" r:id="rId4"/>
    <p:sldId id="306" r:id="rId5"/>
    <p:sldId id="307" r:id="rId6"/>
    <p:sldId id="308" r:id="rId7"/>
    <p:sldId id="311" r:id="rId8"/>
    <p:sldId id="312" r:id="rId9"/>
    <p:sldId id="313" r:id="rId10"/>
    <p:sldId id="263" r:id="rId11"/>
    <p:sldId id="314" r:id="rId12"/>
    <p:sldId id="315" r:id="rId13"/>
    <p:sldId id="270" r:id="rId14"/>
    <p:sldId id="317" r:id="rId15"/>
    <p:sldId id="318" r:id="rId16"/>
    <p:sldId id="319" r:id="rId17"/>
    <p:sldId id="320" r:id="rId18"/>
    <p:sldId id="321" r:id="rId19"/>
    <p:sldId id="324" r:id="rId20"/>
    <p:sldId id="325" r:id="rId21"/>
    <p:sldId id="326" r:id="rId22"/>
    <p:sldId id="438" r:id="rId23"/>
    <p:sldId id="327" r:id="rId24"/>
    <p:sldId id="336" r:id="rId25"/>
    <p:sldId id="337" r:id="rId26"/>
    <p:sldId id="338" r:id="rId27"/>
    <p:sldId id="332" r:id="rId28"/>
    <p:sldId id="333" r:id="rId29"/>
    <p:sldId id="322" r:id="rId30"/>
    <p:sldId id="328" r:id="rId31"/>
    <p:sldId id="329" r:id="rId32"/>
    <p:sldId id="340" r:id="rId33"/>
    <p:sldId id="343" r:id="rId34"/>
    <p:sldId id="439" r:id="rId35"/>
    <p:sldId id="440" r:id="rId36"/>
    <p:sldId id="441" r:id="rId37"/>
    <p:sldId id="442" r:id="rId38"/>
    <p:sldId id="443" r:id="rId39"/>
    <p:sldId id="344" r:id="rId40"/>
    <p:sldId id="348" r:id="rId41"/>
    <p:sldId id="350" r:id="rId42"/>
    <p:sldId id="444" r:id="rId43"/>
    <p:sldId id="445" r:id="rId44"/>
    <p:sldId id="446" r:id="rId45"/>
    <p:sldId id="447" r:id="rId46"/>
    <p:sldId id="351" r:id="rId47"/>
    <p:sldId id="352" r:id="rId48"/>
    <p:sldId id="417" r:id="rId49"/>
    <p:sldId id="418" r:id="rId50"/>
    <p:sldId id="419" r:id="rId51"/>
    <p:sldId id="420" r:id="rId52"/>
    <p:sldId id="421" r:id="rId53"/>
    <p:sldId id="422" r:id="rId54"/>
    <p:sldId id="423" r:id="rId55"/>
    <p:sldId id="426" r:id="rId56"/>
    <p:sldId id="424" r:id="rId57"/>
    <p:sldId id="425" r:id="rId58"/>
    <p:sldId id="427" r:id="rId59"/>
    <p:sldId id="428" r:id="rId60"/>
    <p:sldId id="429" r:id="rId61"/>
    <p:sldId id="430" r:id="rId62"/>
    <p:sldId id="431" r:id="rId63"/>
    <p:sldId id="432" r:id="rId64"/>
    <p:sldId id="433" r:id="rId65"/>
    <p:sldId id="434" r:id="rId66"/>
    <p:sldId id="435" r:id="rId67"/>
    <p:sldId id="436" r:id="rId68"/>
    <p:sldId id="437" r:id="rId69"/>
    <p:sldId id="448" r:id="rId70"/>
    <p:sldId id="449" r:id="rId71"/>
    <p:sldId id="276" r:id="rId72"/>
  </p:sldIdLst>
  <p:sldSz cx="9144000" cy="6858000" type="screen4x3"/>
  <p:notesSz cx="6858000" cy="9144000"/>
  <p:defaultText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iriş" id="{CB6BBEF7-9717-4733-A929-535518E6EBF6}">
          <p14:sldIdLst>
            <p14:sldId id="277"/>
            <p14:sldId id="258"/>
          </p14:sldIdLst>
        </p14:section>
        <p14:section name="Sununuzu Hazırlayın" id="{16378913-E5ED-4281-BAF5-F1F938CB0BED}">
          <p14:sldIdLst>
            <p14:sldId id="278"/>
            <p14:sldId id="306"/>
            <p14:sldId id="307"/>
            <p14:sldId id="308"/>
            <p14:sldId id="311"/>
            <p14:sldId id="312"/>
            <p14:sldId id="313"/>
          </p14:sldIdLst>
        </p14:section>
        <p14:section name="Sununuzu Zenginleştirin" id="{E2D565D1-BA5E-44E6-A40E-50A644912248}">
          <p14:sldIdLst>
            <p14:sldId id="263"/>
            <p14:sldId id="314"/>
            <p14:sldId id="315"/>
            <p14:sldId id="270"/>
            <p14:sldId id="317"/>
            <p14:sldId id="318"/>
            <p14:sldId id="319"/>
            <p14:sldId id="320"/>
            <p14:sldId id="321"/>
            <p14:sldId id="324"/>
            <p14:sldId id="325"/>
            <p14:sldId id="326"/>
            <p14:sldId id="438"/>
            <p14:sldId id="327"/>
            <p14:sldId id="336"/>
            <p14:sldId id="337"/>
            <p14:sldId id="338"/>
            <p14:sldId id="332"/>
            <p14:sldId id="333"/>
            <p14:sldId id="322"/>
            <p14:sldId id="328"/>
            <p14:sldId id="329"/>
            <p14:sldId id="340"/>
            <p14:sldId id="343"/>
            <p14:sldId id="439"/>
            <p14:sldId id="440"/>
            <p14:sldId id="441"/>
            <p14:sldId id="442"/>
            <p14:sldId id="443"/>
            <p14:sldId id="344"/>
            <p14:sldId id="348"/>
            <p14:sldId id="350"/>
            <p14:sldId id="444"/>
            <p14:sldId id="445"/>
            <p14:sldId id="446"/>
            <p14:sldId id="447"/>
            <p14:sldId id="351"/>
            <p14:sldId id="352"/>
            <p14:sldId id="417"/>
            <p14:sldId id="418"/>
            <p14:sldId id="419"/>
            <p14:sldId id="420"/>
            <p14:sldId id="421"/>
            <p14:sldId id="422"/>
            <p14:sldId id="423"/>
            <p14:sldId id="426"/>
            <p14:sldId id="424"/>
            <p14:sldId id="425"/>
            <p14:sldId id="427"/>
            <p14:sldId id="428"/>
            <p14:sldId id="429"/>
            <p14:sldId id="430"/>
            <p14:sldId id="431"/>
            <p14:sldId id="432"/>
            <p14:sldId id="433"/>
            <p14:sldId id="434"/>
            <p14:sldId id="435"/>
            <p14:sldId id="436"/>
            <p14:sldId id="437"/>
            <p14:sldId id="448"/>
            <p14:sldId id="449"/>
          </p14:sldIdLst>
        </p14:section>
        <p14:section name="Çok Daha Fazlası Vardır!" id="{2E16B512-814A-4DC1-A986-25475E10E0EF}">
          <p14:sldIdLst>
            <p14:sldId id="276"/>
          </p14:sldIdLst>
        </p14:section>
        <p14:section name="Sununuzu Dağıtın" id="{DA29F639-4683-4DE9-9F8A-CFE02522C9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95898" autoAdjust="0"/>
  </p:normalViewPr>
  <p:slideViewPr>
    <p:cSldViewPr>
      <p:cViewPr>
        <p:scale>
          <a:sx n="77" d="100"/>
          <a:sy n="77" d="100"/>
        </p:scale>
        <p:origin x="-1464" y="-3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00F830A1-3891-4B82-A120-081866556DA0}" type="datetimeFigureOut">
              <a:pPr/>
              <a:t>05.04.2016</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58CC9574-A819-4FE4-99A7-1E27AD09ADC2}" type="slidenum">
              <a:pPr/>
              <a:t>‹#›</a:t>
            </a:fld>
            <a:endParaRPr lang="tr-TR"/>
          </a:p>
        </p:txBody>
      </p:sp>
    </p:spTree>
    <p:extLst>
      <p:ext uri="{BB962C8B-B14F-4D97-AF65-F5344CB8AC3E}">
        <p14:creationId xmlns:p14="http://schemas.microsoft.com/office/powerpoint/2010/main" val="1662255024"/>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mtClean="0"/>
              <a:t>Bu </a:t>
            </a:r>
            <a:r>
              <a:rPr lang="tr-TR" dirty="0" smtClean="0"/>
              <a:t>sunu PowerPoint'in yeni yeteneklerini gösterir ve en iyi Slayt Gösterisi'nde görüntülenebilir. Bu slaytlar, PowerPoint 2010'da oluşturacağınız sunular hakkında size iyi bir fikir vermek için tasarlanmışlardır!</a:t>
            </a:r>
          </a:p>
          <a:p>
            <a:endParaRPr lang="tr-TR" dirty="0" smtClean="0"/>
          </a:p>
          <a:p>
            <a:r>
              <a:rPr lang="tr-TR" dirty="0" smtClean="0"/>
              <a:t>Daha fazla örnek şablon için Dosya sekmesini, sonra Yeni sekmesinde Örnek Şablonlar'ı tıklatın.</a:t>
            </a:r>
          </a:p>
        </p:txBody>
      </p:sp>
      <p:sp>
        <p:nvSpPr>
          <p:cNvPr id="4" name="Slide Number Placeholder 3"/>
          <p:cNvSpPr>
            <a:spLocks noGrp="1"/>
          </p:cNvSpPr>
          <p:nvPr>
            <p:ph type="sldNum" sz="quarter" idx="10"/>
          </p:nvPr>
        </p:nvSpPr>
        <p:spPr/>
        <p:txBody>
          <a:bodyPr/>
          <a:lstStyle/>
          <a:p>
            <a:fld id="{58CC9574-A819-4FE4-99A7-1E27AD09ADC2}" type="slidenum">
              <a:rPr lang="tr-TR" smtClean="0"/>
              <a:pPr/>
              <a:t>1</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10</a:t>
            </a:fld>
            <a:endParaRPr lang="tr-T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11</a:t>
            </a:fld>
            <a:endParaRPr lang="tr-T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12</a:t>
            </a:fld>
            <a:endParaRPr lang="tr-T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13</a:t>
            </a:fld>
            <a:endParaRPr lang="tr-T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14</a:t>
            </a:fld>
            <a:endParaRPr lang="tr-TR"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15</a:t>
            </a:fld>
            <a:endParaRPr lang="tr-T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16</a:t>
            </a:fld>
            <a:endParaRPr lang="tr-T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17</a:t>
            </a:fld>
            <a:endParaRPr lang="tr-T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18</a:t>
            </a:fld>
            <a:endParaRPr lang="tr-T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19</a:t>
            </a:fld>
            <a:endParaRPr lang="tr-T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pPr/>
              <a:t>2</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20</a:t>
            </a:fld>
            <a:endParaRPr lang="tr-TR"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21</a:t>
            </a:fld>
            <a:endParaRPr lang="tr-TR"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23</a:t>
            </a:fld>
            <a:endParaRPr lang="tr-TR"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24</a:t>
            </a:fld>
            <a:endParaRPr lang="tr-TR"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25</a:t>
            </a:fld>
            <a:endParaRPr lang="tr-TR"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26</a:t>
            </a:fld>
            <a:endParaRPr lang="tr-TR"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27</a:t>
            </a:fld>
            <a:endParaRPr lang="tr-TR"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28</a:t>
            </a:fld>
            <a:endParaRPr lang="tr-TR"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29</a:t>
            </a:fld>
            <a:endParaRPr lang="tr-TR"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30</a:t>
            </a:fld>
            <a:endParaRPr lang="tr-T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CC9574-A819-4FE4-99A7-1E27AD09ADC2}" type="slidenum">
              <a:rPr lang="tr-TR" smtClean="0"/>
              <a:pPr/>
              <a:t>3</a:t>
            </a:fld>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31</a:t>
            </a:fld>
            <a:endParaRPr lang="tr-TR"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32</a:t>
            </a:fld>
            <a:endParaRPr lang="tr-TR"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33</a:t>
            </a:fld>
            <a:endParaRPr lang="tr-TR"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34</a:t>
            </a:fld>
            <a:endParaRPr lang="tr-TR"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35</a:t>
            </a:fld>
            <a:endParaRPr lang="tr-TR"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36</a:t>
            </a:fld>
            <a:endParaRPr lang="tr-TR"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37</a:t>
            </a:fld>
            <a:endParaRPr lang="tr-TR"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38</a:t>
            </a:fld>
            <a:endParaRPr lang="tr-TR"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39</a:t>
            </a:fld>
            <a:endParaRPr lang="tr-TR"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40</a:t>
            </a:fld>
            <a:endParaRPr lang="tr-T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CC9574-A819-4FE4-99A7-1E27AD09ADC2}" type="slidenum">
              <a:rPr lang="tr-TR" smtClean="0"/>
              <a:pPr/>
              <a:t>4</a:t>
            </a:fld>
            <a:endParaRPr lang="tr-T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41</a:t>
            </a:fld>
            <a:endParaRPr lang="tr-TR"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42</a:t>
            </a:fld>
            <a:endParaRPr lang="tr-TR"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43</a:t>
            </a:fld>
            <a:endParaRPr lang="tr-TR"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44</a:t>
            </a:fld>
            <a:endParaRPr lang="tr-TR"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45</a:t>
            </a:fld>
            <a:endParaRPr lang="tr-TR"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46</a:t>
            </a:fld>
            <a:endParaRPr lang="tr-TR"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47</a:t>
            </a:fld>
            <a:endParaRPr lang="tr-TR"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48</a:t>
            </a:fld>
            <a:endParaRPr lang="tr-TR"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49</a:t>
            </a:fld>
            <a:endParaRPr lang="tr-TR"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50</a:t>
            </a:fld>
            <a:endParaRPr lang="tr-T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CC9574-A819-4FE4-99A7-1E27AD09ADC2}" type="slidenum">
              <a:rPr lang="tr-TR" smtClean="0"/>
              <a:pPr/>
              <a:t>5</a:t>
            </a:fld>
            <a:endParaRPr lang="tr-T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51</a:t>
            </a:fld>
            <a:endParaRPr lang="tr-TR"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52</a:t>
            </a:fld>
            <a:endParaRPr lang="tr-TR"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53</a:t>
            </a:fld>
            <a:endParaRPr lang="tr-TR"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54</a:t>
            </a:fld>
            <a:endParaRPr lang="tr-TR"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55</a:t>
            </a:fld>
            <a:endParaRPr lang="tr-TR" dirty="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56</a:t>
            </a:fld>
            <a:endParaRPr lang="tr-TR"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57</a:t>
            </a:fld>
            <a:endParaRPr lang="tr-TR"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58</a:t>
            </a:fld>
            <a:endParaRPr lang="tr-TR"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59</a:t>
            </a:fld>
            <a:endParaRPr lang="tr-TR"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60</a:t>
            </a:fld>
            <a:endParaRPr lang="tr-T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CC9574-A819-4FE4-99A7-1E27AD09ADC2}" type="slidenum">
              <a:rPr lang="tr-TR" smtClean="0"/>
              <a:pPr/>
              <a:t>6</a:t>
            </a:fld>
            <a:endParaRPr lang="tr-T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61</a:t>
            </a:fld>
            <a:endParaRPr lang="tr-TR"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62</a:t>
            </a:fld>
            <a:endParaRPr lang="tr-TR"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63</a:t>
            </a:fld>
            <a:endParaRPr lang="tr-TR"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64</a:t>
            </a:fld>
            <a:endParaRPr lang="tr-TR"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65</a:t>
            </a:fld>
            <a:endParaRPr lang="tr-TR" dirty="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66</a:t>
            </a:fld>
            <a:endParaRPr lang="tr-TR" dirty="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67</a:t>
            </a:fld>
            <a:endParaRPr lang="tr-TR" dirty="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68</a:t>
            </a:fld>
            <a:endParaRPr lang="tr-TR" dirty="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71</a:t>
            </a:fld>
            <a:endParaRPr lang="tr-T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CC9574-A819-4FE4-99A7-1E27AD09ADC2}" type="slidenum">
              <a:rPr lang="tr-TR" smtClean="0"/>
              <a:pPr/>
              <a:t>7</a:t>
            </a:fld>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CC9574-A819-4FE4-99A7-1E27AD09ADC2}" type="slidenum">
              <a:rPr lang="tr-TR" smtClean="0"/>
              <a:pPr/>
              <a:t>8</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B891980-0BF3-461C-95D4-87E094E9751C}" type="slidenum">
              <a:rPr lang="tr-TR" smtClean="0">
                <a:solidFill>
                  <a:prstClr val="black"/>
                </a:solidFill>
              </a:rPr>
              <a:pPr/>
              <a:t>9</a:t>
            </a:fld>
            <a:endParaRPr lang="tr-T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tr-TR">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tr-TR">
                <a:solidFill>
                  <a:schemeClr val="bg1"/>
                </a:solidFill>
              </a:defRPr>
            </a:lvl1pPr>
          </a:lstStyle>
          <a:p>
            <a:fld id="{A258050E-B668-4FA7-85AD-C750C80A6E9B}" type="datetimeFigureOut">
              <a:pPr/>
              <a:t>05.04.2016</a:t>
            </a:fld>
            <a:endParaRPr kumimoji="0" lang="tr-TR"/>
          </a:p>
        </p:txBody>
      </p:sp>
      <p:sp>
        <p:nvSpPr>
          <p:cNvPr id="5" name="Footer Placeholder 4"/>
          <p:cNvSpPr>
            <a:spLocks noGrp="1"/>
          </p:cNvSpPr>
          <p:nvPr>
            <p:ph type="ftr" sz="quarter" idx="11"/>
          </p:nvPr>
        </p:nvSpPr>
        <p:spPr/>
        <p:txBody>
          <a:bodyPr/>
          <a:lstStyle>
            <a:lvl1pPr eaLnBrk="1" latinLnBrk="0" hangingPunct="1">
              <a:defRPr kumimoji="0" lang="tr-TR">
                <a:solidFill>
                  <a:schemeClr val="bg1"/>
                </a:solidFill>
              </a:defRPr>
            </a:lvl1pPr>
          </a:lstStyle>
          <a:p>
            <a:endParaRPr kumimoji="0" lang="tr-TR"/>
          </a:p>
        </p:txBody>
      </p:sp>
      <p:sp>
        <p:nvSpPr>
          <p:cNvPr id="6" name="Slide Number Placeholder 5"/>
          <p:cNvSpPr>
            <a:spLocks noGrp="1"/>
          </p:cNvSpPr>
          <p:nvPr>
            <p:ph type="sldNum" sz="quarter" idx="12"/>
          </p:nvPr>
        </p:nvSpPr>
        <p:spPr/>
        <p:txBody>
          <a:bodyPr/>
          <a:lstStyle>
            <a:lvl1pPr eaLnBrk="1" latinLnBrk="0" hangingPunct="1">
              <a:defRPr kumimoji="0" lang="tr-TR">
                <a:solidFill>
                  <a:schemeClr val="bg1"/>
                </a:solidFill>
              </a:defRPr>
            </a:lvl1pPr>
          </a:lstStyle>
          <a:p>
            <a:fld id="{240D5ECE-8B49-45CD-BE81-EF81920D1969}" type="slidenum">
              <a:pPr/>
              <a:t>‹#›</a:t>
            </a:fld>
            <a:endParaRPr kumimoji="0" lang="tr-T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tr-TR" sz="2200" kern="1200">
                <a:solidFill>
                  <a:schemeClr val="tx1">
                    <a:lumMod val="75000"/>
                    <a:lumOff val="25000"/>
                  </a:schemeClr>
                </a:solidFill>
                <a:latin typeface="Calibri" pitchFamily="34" charset="0"/>
                <a:ea typeface="+mn-ea"/>
                <a:cs typeface="+mn-cs"/>
              </a:defRPr>
            </a:lvl1pPr>
          </a:lstStyle>
          <a:p>
            <a:pPr lvl="0"/>
            <a:r>
              <a:rPr kumimoji="0" lang="tr-TR"/>
              <a:t>Ana alt başlık stilini düzenlemek için tıklatın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tr-T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tr-TR" smtClean="0"/>
              <a:t>Asıl başlık stili için tıklatın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çıklamalı Alt Yazılı Medy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tr-TR">
                <a:solidFill>
                  <a:schemeClr val="bg1"/>
                </a:solidFill>
              </a:defRPr>
            </a:lvl1pPr>
          </a:lstStyle>
          <a:p>
            <a:fld id="{A258050E-B668-4FA7-85AD-C750C80A6E9B}" type="datetimeFigureOut">
              <a:pPr/>
              <a:t>05.04.2016</a:t>
            </a:fld>
            <a:endParaRPr kumimoji="0" lang="tr-TR"/>
          </a:p>
        </p:txBody>
      </p:sp>
      <p:sp>
        <p:nvSpPr>
          <p:cNvPr id="4" name="Footer Placeholder 3"/>
          <p:cNvSpPr>
            <a:spLocks noGrp="1"/>
          </p:cNvSpPr>
          <p:nvPr>
            <p:ph type="ftr" sz="quarter" idx="11"/>
          </p:nvPr>
        </p:nvSpPr>
        <p:spPr/>
        <p:txBody>
          <a:bodyPr/>
          <a:lstStyle>
            <a:lvl1pPr eaLnBrk="1" latinLnBrk="0" hangingPunct="1">
              <a:defRPr kumimoji="0" lang="tr-TR">
                <a:solidFill>
                  <a:schemeClr val="bg1"/>
                </a:solidFill>
              </a:defRPr>
            </a:lvl1pPr>
          </a:lstStyle>
          <a:p>
            <a:endParaRPr kumimoji="0"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chemeClr val="bg1"/>
                </a:solidFill>
              </a:defRPr>
            </a:lvl1pPr>
          </a:lstStyle>
          <a:p>
            <a:fld id="{240D5ECE-8B49-45CD-BE81-EF81920D1969}" type="slidenum">
              <a:pPr/>
              <a:t>‹#›</a:t>
            </a:fld>
            <a:endParaRPr kumimoji="0" lang="tr-T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tr-T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tr-TR" sz="1800" b="0" i="1">
                <a:solidFill>
                  <a:schemeClr val="bg1">
                    <a:lumMod val="85000"/>
                  </a:schemeClr>
                </a:solidFill>
                <a:latin typeface="Georgia" pitchFamily="18" charset="0"/>
              </a:defRPr>
            </a:lvl1pPr>
          </a:lstStyle>
          <a:p>
            <a:pPr eaLnBrk="1" latinLnBrk="0" hangingPunct="1"/>
            <a:r>
              <a:rPr lang="tr-TR" smtClean="0"/>
              <a:t>Asıl başlık stili için tıklatın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tr-TR"/>
            </a:lvl1pPr>
          </a:lstStyle>
          <a:p>
            <a:pPr eaLnBrk="1" latinLnBrk="0" hangingPunct="1"/>
            <a:r>
              <a:rPr lang="tr-TR" smtClean="0"/>
              <a:t>Medya eklemek için simgeyi tıklatın</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tr-TR" sz="2400">
                <a:solidFill>
                  <a:schemeClr val="bg1"/>
                </a:solidFill>
              </a:defRPr>
            </a:lvl1pPr>
          </a:lstStyle>
          <a:p>
            <a:pPr lvl="0" eaLnBrk="1" latinLnBrk="0" hangingPunct="1"/>
            <a:r>
              <a:rPr lang="tr-TR" smtClean="0"/>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Resim, Açıklamalı Alt Yazıy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tr-T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tr-TR" sz="1800" b="0" i="1">
                <a:solidFill>
                  <a:schemeClr val="bg1">
                    <a:lumMod val="85000"/>
                  </a:schemeClr>
                </a:solidFill>
                <a:latin typeface="Georgia" pitchFamily="18" charset="0"/>
              </a:defRPr>
            </a:lvl1pPr>
          </a:lstStyle>
          <a:p>
            <a:pPr eaLnBrk="1" latinLnBrk="0" hangingPunct="1"/>
            <a:r>
              <a:rPr lang="tr-TR" smtClean="0"/>
              <a:t>Asıl başlık stili için tıklatın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tr-TR" sz="3200"/>
            </a:lvl1pPr>
            <a:lvl2pPr marL="457200" indent="0" eaLnBrk="1" latinLnBrk="0" hangingPunct="1">
              <a:buNone/>
              <a:defRPr kumimoji="0" lang="tr-TR" sz="2800"/>
            </a:lvl2pPr>
            <a:lvl3pPr marL="914400" indent="0" eaLnBrk="1" latinLnBrk="0" hangingPunct="1">
              <a:buNone/>
              <a:defRPr kumimoji="0" lang="tr-TR" sz="2400"/>
            </a:lvl3pPr>
            <a:lvl4pPr marL="1371600" indent="0" eaLnBrk="1" latinLnBrk="0" hangingPunct="1">
              <a:buNone/>
              <a:defRPr kumimoji="0" lang="tr-TR" sz="2000"/>
            </a:lvl4pPr>
            <a:lvl5pPr marL="1828800" indent="0" eaLnBrk="1" latinLnBrk="0" hangingPunct="1">
              <a:buNone/>
              <a:defRPr kumimoji="0" lang="tr-TR" sz="2000"/>
            </a:lvl5pPr>
            <a:lvl6pPr marL="2286000" indent="0" eaLnBrk="1" latinLnBrk="0" hangingPunct="1">
              <a:buNone/>
              <a:defRPr kumimoji="0" lang="tr-TR" sz="2000"/>
            </a:lvl6pPr>
            <a:lvl7pPr marL="2743200" indent="0" eaLnBrk="1" latinLnBrk="0" hangingPunct="1">
              <a:buNone/>
              <a:defRPr kumimoji="0" lang="tr-TR" sz="2000"/>
            </a:lvl7pPr>
            <a:lvl8pPr marL="3200400" indent="0" eaLnBrk="1" latinLnBrk="0" hangingPunct="1">
              <a:buNone/>
              <a:defRPr kumimoji="0" lang="tr-TR" sz="2000"/>
            </a:lvl8pPr>
            <a:lvl9pPr marL="3657600" indent="0" eaLnBrk="1" latinLnBrk="0" hangingPunct="1">
              <a:buNone/>
              <a:defRPr kumimoji="0" lang="tr-TR" sz="2000"/>
            </a:lvl9pPr>
          </a:lstStyle>
          <a:p>
            <a:pPr eaLnBrk="1" latinLnBrk="0" hangingPunct="1"/>
            <a:r>
              <a:rPr lang="tr-TR" smtClean="0"/>
              <a:t>Resim eklemek için simgeyi tıklatın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smtClean="0"/>
              <a:t>Asıl metin stillerini düzenlemek için tıklatın</a:t>
            </a:r>
          </a:p>
        </p:txBody>
      </p:sp>
      <p:sp>
        <p:nvSpPr>
          <p:cNvPr id="5" name="Date Placeholder 4"/>
          <p:cNvSpPr>
            <a:spLocks noGrp="1"/>
          </p:cNvSpPr>
          <p:nvPr>
            <p:ph type="dt" sz="half" idx="10"/>
          </p:nvPr>
        </p:nvSpPr>
        <p:spPr/>
        <p:txBody>
          <a:bodyPr/>
          <a:lstStyle>
            <a:lvl1pPr eaLnBrk="1" latinLnBrk="0" hangingPunct="1">
              <a:defRPr kumimoji="0" lang="tr-TR">
                <a:solidFill>
                  <a:schemeClr val="bg1"/>
                </a:solidFill>
              </a:defRPr>
            </a:lvl1pPr>
          </a:lstStyle>
          <a:p>
            <a:fld id="{A258050E-B668-4FA7-85AD-C750C80A6E9B}" type="datetimeFigureOut">
              <a:pPr/>
              <a:t>05.04.2016</a:t>
            </a:fld>
            <a:endParaRPr kumimoji="0" lang="tr-TR"/>
          </a:p>
        </p:txBody>
      </p:sp>
      <p:sp>
        <p:nvSpPr>
          <p:cNvPr id="6" name="Footer Placeholder 5"/>
          <p:cNvSpPr>
            <a:spLocks noGrp="1"/>
          </p:cNvSpPr>
          <p:nvPr>
            <p:ph type="ftr" sz="quarter" idx="11"/>
          </p:nvPr>
        </p:nvSpPr>
        <p:spPr/>
        <p:txBody>
          <a:bodyPr/>
          <a:lstStyle>
            <a:lvl1pPr eaLnBrk="1" latinLnBrk="0" hangingPunct="1">
              <a:defRPr kumimoji="0" lang="tr-TR">
                <a:solidFill>
                  <a:schemeClr val="bg1"/>
                </a:solidFill>
              </a:defRPr>
            </a:lvl1pPr>
          </a:lstStyle>
          <a:p>
            <a:endParaRPr kumimoji="0"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chemeClr val="bg1"/>
                </a:solidFill>
              </a:defRPr>
            </a:lvl1pPr>
          </a:lstStyle>
          <a:p>
            <a:fld id="{240D5ECE-8B49-45CD-BE81-EF81920D1969}" type="slidenum">
              <a:pPr/>
              <a:t>‹#›</a:t>
            </a:fld>
            <a:endParaRPr kumimoji="0"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şlık ve Dikey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A258050E-B668-4FA7-85AD-C750C80A6E9B}" type="datetimeFigureOut">
              <a:pPr/>
              <a:t>05.04.2016</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240D5ECE-8B49-45CD-BE81-EF81920D1969}" type="slidenum">
              <a:pPr/>
              <a:t>‹#›</a:t>
            </a:fld>
            <a:endParaRPr kumimoji="0" lang="tr-T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tr-TR" sz="2800" b="1" kern="1200" baseline="0">
                <a:solidFill>
                  <a:schemeClr val="bg1"/>
                </a:solidFill>
                <a:latin typeface="+mn-lt"/>
                <a:ea typeface="+mn-ea"/>
                <a:cs typeface="+mn-cs"/>
              </a:defRPr>
            </a:lvl1pPr>
          </a:lstStyle>
          <a:p>
            <a:r>
              <a:rPr kumimoji="0" lang="tr-TR"/>
              <a:t>    </a:t>
            </a:r>
            <a:r>
              <a:rPr kumimoji="0" lang="tr-TR" sz="2000"/>
              <a:t>Ana başlık stilini düzenlemek için tıklatın</a:t>
            </a:r>
            <a:endParaRPr kumimoji="0"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tr-TR" smtClean="0"/>
              <a:t>Asıl başlık stili için tıklatın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lvl1pPr eaLnBrk="1" latinLnBrk="0" hangingPunct="1">
              <a:defRPr kumimoji="0" lang="tr-TR">
                <a:solidFill>
                  <a:schemeClr val="tx1">
                    <a:lumMod val="85000"/>
                    <a:lumOff val="15000"/>
                  </a:schemeClr>
                </a:solidFill>
              </a:defRPr>
            </a:lvl1pPr>
          </a:lstStyle>
          <a:p>
            <a:fld id="{A258050E-B668-4FA7-85AD-C750C80A6E9B}" type="datetimeFigureOut">
              <a:pPr/>
              <a:t>05.04.2016</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lvl1pPr eaLnBrk="1" latinLnBrk="0" hangingPunct="1">
              <a:defRPr kumimoji="0" lang="tr-TR">
                <a:solidFill>
                  <a:schemeClr val="tx1">
                    <a:lumMod val="85000"/>
                    <a:lumOff val="15000"/>
                  </a:schemeClr>
                </a:solidFill>
              </a:defRPr>
            </a:lvl1pPr>
          </a:lstStyle>
          <a:p>
            <a:fld id="{240D5ECE-8B49-45CD-BE81-EF81920D1969}" type="slidenum">
              <a:pPr/>
              <a:t>‹#›</a:t>
            </a:fld>
            <a:endParaRPr kumimoji="0"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oş">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05.04.2016</a:t>
            </a:fld>
            <a:endParaRPr kumimoji="0" lang="tr-TR"/>
          </a:p>
        </p:txBody>
      </p:sp>
      <p:sp>
        <p:nvSpPr>
          <p:cNvPr id="3" name="Footer Placeholder 2"/>
          <p:cNvSpPr>
            <a:spLocks noGrp="1"/>
          </p:cNvSpPr>
          <p:nvPr>
            <p:ph type="ftr" sz="quarter" idx="11"/>
          </p:nvPr>
        </p:nvSpPr>
        <p:spPr/>
        <p:txBody>
          <a:bodyPr/>
          <a:lstStyle/>
          <a:p>
            <a:endParaRPr kumimoji="0" lang="tr-TR"/>
          </a:p>
        </p:txBody>
      </p:sp>
      <p:sp>
        <p:nvSpPr>
          <p:cNvPr id="4" name="Slide Number Placeholder 3"/>
          <p:cNvSpPr>
            <a:spLocks noGrp="1"/>
          </p:cNvSpPr>
          <p:nvPr>
            <p:ph type="sldNum" sz="quarter" idx="12"/>
          </p:nvPr>
        </p:nvSpPr>
        <p:spPr/>
        <p:txBody>
          <a:bodyPr/>
          <a:lstStyle/>
          <a:p>
            <a:fld id="{73820FCD-5F4C-4989-BE05-0A8208BCBC21}" type="slidenum">
              <a:pPr/>
              <a:t>‹#›</a:t>
            </a:fld>
            <a:endParaRPr kumimoji="0"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tr-TR" sz="3000" b="1" cap="all"/>
            </a:lvl1pPr>
          </a:lstStyle>
          <a:p>
            <a:pPr eaLnBrk="1" latinLnBrk="0" hangingPunct="1"/>
            <a:r>
              <a:rPr lang="tr-TR" smtClean="0"/>
              <a:t>Asıl başlık stili için tıklatın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tr-TR" sz="1800">
                <a:solidFill>
                  <a:schemeClr val="tx1">
                    <a:lumMod val="65000"/>
                    <a:lumOff val="35000"/>
                  </a:schemeClr>
                </a:solidFill>
              </a:defRPr>
            </a:lvl1pPr>
            <a:lvl2pPr marL="457200" indent="0" eaLnBrk="1" latinLnBrk="0" hangingPunct="1">
              <a:buNone/>
              <a:defRPr kumimoji="0" lang="tr-TR" sz="1800">
                <a:solidFill>
                  <a:schemeClr val="tx1">
                    <a:tint val="75000"/>
                  </a:schemeClr>
                </a:solidFill>
              </a:defRPr>
            </a:lvl2pPr>
            <a:lvl3pPr marL="914400" indent="0" eaLnBrk="1" latinLnBrk="0" hangingPunct="1">
              <a:buNone/>
              <a:defRPr kumimoji="0" lang="tr-TR" sz="1600">
                <a:solidFill>
                  <a:schemeClr val="tx1">
                    <a:tint val="75000"/>
                  </a:schemeClr>
                </a:solidFill>
              </a:defRPr>
            </a:lvl3pPr>
            <a:lvl4pPr marL="1371600" indent="0" eaLnBrk="1" latinLnBrk="0" hangingPunct="1">
              <a:buNone/>
              <a:defRPr kumimoji="0" lang="tr-TR" sz="1400">
                <a:solidFill>
                  <a:schemeClr val="tx1">
                    <a:tint val="75000"/>
                  </a:schemeClr>
                </a:solidFill>
              </a:defRPr>
            </a:lvl4pPr>
            <a:lvl5pPr marL="1828800" indent="0" eaLnBrk="1" latinLnBrk="0" hangingPunct="1">
              <a:buNone/>
              <a:defRPr kumimoji="0" lang="tr-TR" sz="1400">
                <a:solidFill>
                  <a:schemeClr val="tx1">
                    <a:tint val="75000"/>
                  </a:schemeClr>
                </a:solidFill>
              </a:defRPr>
            </a:lvl5pPr>
            <a:lvl6pPr marL="2286000" indent="0" eaLnBrk="1" latinLnBrk="0" hangingPunct="1">
              <a:buNone/>
              <a:defRPr kumimoji="0" lang="tr-TR" sz="1400">
                <a:solidFill>
                  <a:schemeClr val="tx1">
                    <a:tint val="75000"/>
                  </a:schemeClr>
                </a:solidFill>
              </a:defRPr>
            </a:lvl6pPr>
            <a:lvl7pPr marL="2743200" indent="0" eaLnBrk="1" latinLnBrk="0" hangingPunct="1">
              <a:buNone/>
              <a:defRPr kumimoji="0" lang="tr-TR" sz="1400">
                <a:solidFill>
                  <a:schemeClr val="tx1">
                    <a:tint val="75000"/>
                  </a:schemeClr>
                </a:solidFill>
              </a:defRPr>
            </a:lvl7pPr>
            <a:lvl8pPr marL="3200400" indent="0" eaLnBrk="1" latinLnBrk="0" hangingPunct="1">
              <a:buNone/>
              <a:defRPr kumimoji="0" lang="tr-TR" sz="1400">
                <a:solidFill>
                  <a:schemeClr val="tx1">
                    <a:tint val="75000"/>
                  </a:schemeClr>
                </a:solidFill>
              </a:defRPr>
            </a:lvl8pPr>
            <a:lvl9pPr marL="3657600" indent="0" eaLnBrk="1" latinLnBrk="0" hangingPunct="1">
              <a:buNone/>
              <a:defRPr kumimoji="0" lang="tr-TR" sz="1400">
                <a:solidFill>
                  <a:schemeClr val="tx1">
                    <a:tint val="75000"/>
                  </a:schemeClr>
                </a:solidFill>
              </a:defRPr>
            </a:lvl9pPr>
          </a:lstStyle>
          <a:p>
            <a:pPr lvl="0" eaLnBrk="1" latinLnBrk="0" hangingPunct="1"/>
            <a:r>
              <a:rPr lang="tr-TR" smtClean="0"/>
              <a:t>Asıl metin stillerini düzenlemek için tıklatın</a:t>
            </a:r>
          </a:p>
        </p:txBody>
      </p:sp>
      <p:sp>
        <p:nvSpPr>
          <p:cNvPr id="5" name="Footer Placeholder 4"/>
          <p:cNvSpPr>
            <a:spLocks noGrp="1"/>
          </p:cNvSpPr>
          <p:nvPr>
            <p:ph type="ftr" sz="quarter" idx="11"/>
          </p:nvPr>
        </p:nvSpPr>
        <p:spPr/>
        <p:txBody>
          <a:bodyPr/>
          <a:lstStyle>
            <a:lvl1pPr eaLnBrk="1" latinLnBrk="0" hangingPunct="1">
              <a:defRPr kumimoji="0" lang="tr-TR">
                <a:solidFill>
                  <a:schemeClr val="tx1">
                    <a:lumMod val="85000"/>
                    <a:lumOff val="15000"/>
                  </a:schemeClr>
                </a:solidFill>
              </a:defRPr>
            </a:lvl1pPr>
          </a:lstStyle>
          <a:p>
            <a:endParaRPr kumimoji="0" lang="tr-TR"/>
          </a:p>
        </p:txBody>
      </p:sp>
      <p:sp>
        <p:nvSpPr>
          <p:cNvPr id="6" name="Slide Number Placeholder 5"/>
          <p:cNvSpPr>
            <a:spLocks noGrp="1"/>
          </p:cNvSpPr>
          <p:nvPr>
            <p:ph type="sldNum" sz="quarter" idx="12"/>
          </p:nvPr>
        </p:nvSpPr>
        <p:spPr/>
        <p:txBody>
          <a:bodyPr/>
          <a:lstStyle>
            <a:lvl1pPr eaLnBrk="1" latinLnBrk="0" hangingPunct="1">
              <a:defRPr kumimoji="0" lang="tr-TR">
                <a:solidFill>
                  <a:schemeClr val="tx1">
                    <a:lumMod val="85000"/>
                    <a:lumOff val="15000"/>
                  </a:schemeClr>
                </a:solidFill>
              </a:defRPr>
            </a:lvl1pPr>
          </a:lstStyle>
          <a:p>
            <a:fld id="{240D5ECE-8B49-45CD-BE81-EF81920D1969}" type="slidenum">
              <a:pPr/>
              <a:t>‹#›</a:t>
            </a:fld>
            <a:endParaRPr kumimoji="0" lang="tr-T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tr-T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tr-T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tr-TR"/>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tr-TR" sz="3000" b="0">
                <a:solidFill>
                  <a:schemeClr val="tx1">
                    <a:lumMod val="85000"/>
                    <a:lumOff val="15000"/>
                  </a:schemeClr>
                </a:solidFill>
              </a:defRPr>
            </a:lvl1pPr>
          </a:lstStyle>
          <a:p>
            <a:pPr eaLnBrk="1" latinLnBrk="0" hangingPunct="1"/>
            <a:r>
              <a:rPr lang="tr-TR" smtClean="0"/>
              <a:t>Asıl başlık stili için tıklatın</a:t>
            </a:r>
            <a:endParaRPr/>
          </a:p>
        </p:txBody>
      </p:sp>
      <p:sp>
        <p:nvSpPr>
          <p:cNvPr id="3" name="Content Placeholder 2"/>
          <p:cNvSpPr>
            <a:spLocks noGrp="1"/>
          </p:cNvSpPr>
          <p:nvPr>
            <p:ph idx="1"/>
          </p:nvPr>
        </p:nvSpPr>
        <p:spPr/>
        <p:txBody>
          <a:bodyPr/>
          <a:lstStyle>
            <a:lvl1pPr eaLnBrk="1" latinLnBrk="0" hangingPunct="1">
              <a:defRPr kumimoji="0" lang="tr-TR">
                <a:solidFill>
                  <a:schemeClr val="tx1">
                    <a:lumMod val="85000"/>
                    <a:lumOff val="15000"/>
                  </a:schemeClr>
                </a:solidFill>
              </a:defRPr>
            </a:lvl1pPr>
            <a:lvl2pPr eaLnBrk="1" latinLnBrk="0" hangingPunct="1">
              <a:defRPr kumimoji="0" lang="tr-TR">
                <a:solidFill>
                  <a:schemeClr val="tx1">
                    <a:lumMod val="85000"/>
                    <a:lumOff val="15000"/>
                  </a:schemeClr>
                </a:solidFill>
              </a:defRPr>
            </a:lvl2pPr>
            <a:lvl3pPr eaLnBrk="1" latinLnBrk="0" hangingPunct="1">
              <a:defRPr kumimoji="0" lang="tr-TR">
                <a:solidFill>
                  <a:schemeClr val="tx1">
                    <a:lumMod val="85000"/>
                    <a:lumOff val="15000"/>
                  </a:schemeClr>
                </a:solidFill>
              </a:defRPr>
            </a:lvl3pPr>
            <a:lvl4pPr eaLnBrk="1" latinLnBrk="0" hangingPunct="1">
              <a:defRPr kumimoji="0" lang="tr-TR">
                <a:solidFill>
                  <a:schemeClr val="tx1">
                    <a:lumMod val="85000"/>
                    <a:lumOff val="15000"/>
                  </a:schemeClr>
                </a:solidFill>
              </a:defRPr>
            </a:lvl4pPr>
            <a:lvl5pPr eaLnBrk="1" latinLnBrk="0" hangingPunct="1">
              <a:defRPr kumimoji="0" lang="tr-TR">
                <a:solidFill>
                  <a:schemeClr val="tx1">
                    <a:lumMod val="85000"/>
                    <a:lumOff val="15000"/>
                  </a:schemeClr>
                </a:solidFill>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lvl1pPr eaLnBrk="1" latinLnBrk="0" hangingPunct="1">
              <a:defRPr kumimoji="0" lang="tr-TR">
                <a:solidFill>
                  <a:schemeClr val="tx1">
                    <a:lumMod val="85000"/>
                    <a:lumOff val="15000"/>
                  </a:schemeClr>
                </a:solidFill>
              </a:defRPr>
            </a:lvl1pPr>
          </a:lstStyle>
          <a:p>
            <a:fld id="{A258050E-B668-4FA7-85AD-C750C80A6E9B}" type="datetimeFigureOut">
              <a:pPr/>
              <a:t>05.04.2016</a:t>
            </a:fld>
            <a:endParaRPr kumimoji="0" lang="tr-TR"/>
          </a:p>
        </p:txBody>
      </p:sp>
      <p:sp>
        <p:nvSpPr>
          <p:cNvPr id="5" name="Footer Placeholder 4"/>
          <p:cNvSpPr>
            <a:spLocks noGrp="1"/>
          </p:cNvSpPr>
          <p:nvPr>
            <p:ph type="ftr" sz="quarter" idx="11"/>
          </p:nvPr>
        </p:nvSpPr>
        <p:spPr/>
        <p:txBody>
          <a:bodyPr/>
          <a:lstStyle>
            <a:lvl1pPr eaLnBrk="1" latinLnBrk="0" hangingPunct="1">
              <a:defRPr kumimoji="0" lang="tr-TR">
                <a:solidFill>
                  <a:schemeClr val="tx1">
                    <a:lumMod val="85000"/>
                    <a:lumOff val="15000"/>
                  </a:schemeClr>
                </a:solidFill>
              </a:defRPr>
            </a:lvl1pPr>
          </a:lstStyle>
          <a:p>
            <a:endParaRPr kumimoji="0" lang="tr-TR"/>
          </a:p>
        </p:txBody>
      </p:sp>
      <p:sp>
        <p:nvSpPr>
          <p:cNvPr id="6" name="Slide Number Placeholder 5"/>
          <p:cNvSpPr>
            <a:spLocks noGrp="1"/>
          </p:cNvSpPr>
          <p:nvPr>
            <p:ph type="sldNum" sz="quarter" idx="12"/>
          </p:nvPr>
        </p:nvSpPr>
        <p:spPr/>
        <p:txBody>
          <a:bodyPr/>
          <a:lstStyle>
            <a:lvl1pPr eaLnBrk="1" latinLnBrk="0" hangingPunct="1">
              <a:defRPr kumimoji="0" lang="tr-TR">
                <a:solidFill>
                  <a:schemeClr val="tx1">
                    <a:lumMod val="85000"/>
                    <a:lumOff val="15000"/>
                  </a:schemeClr>
                </a:solidFill>
              </a:defRPr>
            </a:lvl1pPr>
          </a:lstStyle>
          <a:p>
            <a:fld id="{240D5ECE-8B49-45CD-BE81-EF81920D1969}"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İçerik: Vurg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lvl1pPr eaLnBrk="1" latinLnBrk="0" hangingPunct="1">
              <a:defRPr kumimoji="0" lang="tr-TR">
                <a:solidFill>
                  <a:schemeClr val="tx1">
                    <a:lumMod val="85000"/>
                    <a:lumOff val="15000"/>
                  </a:schemeClr>
                </a:solidFill>
              </a:defRPr>
            </a:lvl1pPr>
          </a:lstStyle>
          <a:p>
            <a:fld id="{A258050E-B668-4FA7-85AD-C750C80A6E9B}" type="datetimeFigureOut">
              <a:pPr/>
              <a:t>05.04.2016</a:t>
            </a:fld>
            <a:endParaRPr kumimoji="0" lang="tr-TR"/>
          </a:p>
        </p:txBody>
      </p:sp>
      <p:sp>
        <p:nvSpPr>
          <p:cNvPr id="4" name="Footer Placeholder 3"/>
          <p:cNvSpPr>
            <a:spLocks noGrp="1"/>
          </p:cNvSpPr>
          <p:nvPr>
            <p:ph type="ftr" sz="quarter" idx="11"/>
          </p:nvPr>
        </p:nvSpPr>
        <p:spPr/>
        <p:txBody>
          <a:bodyPr/>
          <a:lstStyle>
            <a:lvl1pPr eaLnBrk="1" latinLnBrk="0" hangingPunct="1">
              <a:defRPr kumimoji="0" lang="tr-TR">
                <a:solidFill>
                  <a:schemeClr val="tx1">
                    <a:lumMod val="85000"/>
                    <a:lumOff val="15000"/>
                  </a:schemeClr>
                </a:solidFill>
              </a:defRPr>
            </a:lvl1pPr>
          </a:lstStyle>
          <a:p>
            <a:endParaRPr kumimoji="0"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chemeClr val="tx1">
                    <a:lumMod val="85000"/>
                    <a:lumOff val="15000"/>
                  </a:schemeClr>
                </a:solidFill>
              </a:defRPr>
            </a:lvl1pPr>
          </a:lstStyle>
          <a:p>
            <a:fld id="{240D5ECE-8B49-45CD-BE81-EF81920D1969}" type="slidenum">
              <a:pPr/>
              <a:t>‹#›</a:t>
            </a:fld>
            <a:endParaRPr kumimoji="0" lang="tr-T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tr-TR">
                <a:solidFill>
                  <a:schemeClr val="tx1">
                    <a:lumMod val="85000"/>
                    <a:lumOff val="15000"/>
                  </a:schemeClr>
                </a:solidFill>
              </a:defRPr>
            </a:lvl1pPr>
            <a:lvl2pPr eaLnBrk="1" latinLnBrk="0" hangingPunct="1">
              <a:defRPr kumimoji="0" lang="tr-TR">
                <a:solidFill>
                  <a:schemeClr val="tx1">
                    <a:lumMod val="85000"/>
                    <a:lumOff val="15000"/>
                  </a:schemeClr>
                </a:solidFill>
              </a:defRPr>
            </a:lvl2pPr>
            <a:lvl3pPr eaLnBrk="1" latinLnBrk="0" hangingPunct="1">
              <a:defRPr kumimoji="0" lang="tr-TR">
                <a:solidFill>
                  <a:schemeClr val="tx1">
                    <a:lumMod val="85000"/>
                    <a:lumOff val="15000"/>
                  </a:schemeClr>
                </a:solidFill>
              </a:defRPr>
            </a:lvl3pPr>
            <a:lvl4pPr eaLnBrk="1" latinLnBrk="0" hangingPunct="1">
              <a:defRPr kumimoji="0" lang="tr-TR">
                <a:solidFill>
                  <a:schemeClr val="tx1">
                    <a:lumMod val="85000"/>
                    <a:lumOff val="15000"/>
                  </a:schemeClr>
                </a:solidFill>
              </a:defRPr>
            </a:lvl4pPr>
            <a:lvl5pPr eaLnBrk="1" latinLnBrk="0" hangingPunct="1">
              <a:defRPr kumimoji="0" lang="tr-TR">
                <a:solidFill>
                  <a:schemeClr val="tx1">
                    <a:lumMod val="85000"/>
                    <a:lumOff val="15000"/>
                  </a:schemeClr>
                </a:solidFill>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İki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tr-TR" sz="2800">
                <a:solidFill>
                  <a:schemeClr val="bg1"/>
                </a:solidFill>
              </a:defRPr>
            </a:lvl1pPr>
          </a:lstStyle>
          <a:p>
            <a:pPr eaLnBrk="1" latinLnBrk="0" hangingPunct="1"/>
            <a:r>
              <a:rPr lang="tr-TR" smtClean="0"/>
              <a:t>Asıl başlık stili için tıklatın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tr-TR" sz="2800">
                <a:solidFill>
                  <a:schemeClr val="tx1">
                    <a:lumMod val="85000"/>
                    <a:lumOff val="15000"/>
                  </a:schemeClr>
                </a:solidFill>
              </a:defRPr>
            </a:lvl1pPr>
            <a:lvl2pPr eaLnBrk="1" latinLnBrk="0" hangingPunct="1">
              <a:defRPr kumimoji="0" lang="tr-TR" sz="2400">
                <a:solidFill>
                  <a:schemeClr val="tx1">
                    <a:lumMod val="85000"/>
                    <a:lumOff val="15000"/>
                  </a:schemeClr>
                </a:solidFill>
              </a:defRPr>
            </a:lvl2pPr>
            <a:lvl3pPr eaLnBrk="1" latinLnBrk="0" hangingPunct="1">
              <a:defRPr kumimoji="0" lang="tr-TR" sz="2000">
                <a:solidFill>
                  <a:schemeClr val="tx1">
                    <a:lumMod val="85000"/>
                    <a:lumOff val="15000"/>
                  </a:schemeClr>
                </a:solidFill>
              </a:defRPr>
            </a:lvl3pPr>
            <a:lvl4pPr eaLnBrk="1" latinLnBrk="0" hangingPunct="1">
              <a:defRPr kumimoji="0" lang="tr-TR" sz="1800">
                <a:solidFill>
                  <a:schemeClr val="tx1">
                    <a:lumMod val="85000"/>
                    <a:lumOff val="15000"/>
                  </a:schemeClr>
                </a:solidFill>
              </a:defRPr>
            </a:lvl4pPr>
            <a:lvl5pPr eaLnBrk="1" latinLnBrk="0" hangingPunct="1">
              <a:defRPr kumimoji="0" lang="tr-TR" sz="1800">
                <a:solidFill>
                  <a:schemeClr val="tx1">
                    <a:lumMod val="85000"/>
                    <a:lumOff val="15000"/>
                  </a:schemeClr>
                </a:solidFill>
              </a:defRPr>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tr-TR" sz="2800">
                <a:solidFill>
                  <a:schemeClr val="tx1">
                    <a:lumMod val="85000"/>
                    <a:lumOff val="15000"/>
                  </a:schemeClr>
                </a:solidFill>
              </a:defRPr>
            </a:lvl1pPr>
            <a:lvl2pPr eaLnBrk="1" latinLnBrk="0" hangingPunct="1">
              <a:defRPr kumimoji="0" lang="tr-TR" sz="2400">
                <a:solidFill>
                  <a:schemeClr val="tx1">
                    <a:lumMod val="85000"/>
                    <a:lumOff val="15000"/>
                  </a:schemeClr>
                </a:solidFill>
              </a:defRPr>
            </a:lvl2pPr>
            <a:lvl3pPr eaLnBrk="1" latinLnBrk="0" hangingPunct="1">
              <a:defRPr kumimoji="0" lang="tr-TR" sz="2000">
                <a:solidFill>
                  <a:schemeClr val="tx1">
                    <a:lumMod val="85000"/>
                    <a:lumOff val="15000"/>
                  </a:schemeClr>
                </a:solidFill>
              </a:defRPr>
            </a:lvl3pPr>
            <a:lvl4pPr eaLnBrk="1" latinLnBrk="0" hangingPunct="1">
              <a:defRPr kumimoji="0" lang="tr-TR" sz="1800">
                <a:solidFill>
                  <a:schemeClr val="tx1">
                    <a:lumMod val="85000"/>
                    <a:lumOff val="15000"/>
                  </a:schemeClr>
                </a:solidFill>
              </a:defRPr>
            </a:lvl4pPr>
            <a:lvl5pPr eaLnBrk="1" latinLnBrk="0" hangingPunct="1">
              <a:defRPr kumimoji="0" lang="tr-TR" sz="1800">
                <a:solidFill>
                  <a:schemeClr val="tx1">
                    <a:lumMod val="85000"/>
                    <a:lumOff val="15000"/>
                  </a:schemeClr>
                </a:solidFill>
              </a:defRPr>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5" name="Date Placeholder 4"/>
          <p:cNvSpPr>
            <a:spLocks noGrp="1"/>
          </p:cNvSpPr>
          <p:nvPr>
            <p:ph type="dt" sz="half" idx="10"/>
          </p:nvPr>
        </p:nvSpPr>
        <p:spPr/>
        <p:txBody>
          <a:bodyPr/>
          <a:lstStyle/>
          <a:p>
            <a:fld id="{A258050E-B668-4FA7-85AD-C750C80A6E9B}" type="datetimeFigureOut">
              <a:pPr/>
              <a:t>05.04.2016</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240D5ECE-8B49-45CD-BE81-EF81920D1969}" type="slidenum">
              <a:pPr/>
              <a:t>‹#›</a:t>
            </a:fld>
            <a:endParaRPr kumimoji="0"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tr-TR">
                <a:solidFill>
                  <a:schemeClr val="bg1"/>
                </a:solidFill>
              </a:defRPr>
            </a:lvl1pPr>
          </a:lstStyle>
          <a:p>
            <a:fld id="{A258050E-B668-4FA7-85AD-C750C80A6E9B}" type="datetimeFigureOut">
              <a:pPr/>
              <a:t>05.04.2016</a:t>
            </a:fld>
            <a:endParaRPr kumimoji="0" lang="tr-TR"/>
          </a:p>
        </p:txBody>
      </p:sp>
      <p:sp>
        <p:nvSpPr>
          <p:cNvPr id="4" name="Footer Placeholder 3"/>
          <p:cNvSpPr>
            <a:spLocks noGrp="1"/>
          </p:cNvSpPr>
          <p:nvPr>
            <p:ph type="ftr" sz="quarter" idx="11"/>
          </p:nvPr>
        </p:nvSpPr>
        <p:spPr/>
        <p:txBody>
          <a:bodyPr/>
          <a:lstStyle>
            <a:lvl1pPr eaLnBrk="1" latinLnBrk="0" hangingPunct="1">
              <a:defRPr kumimoji="0" lang="tr-TR">
                <a:solidFill>
                  <a:schemeClr val="bg1"/>
                </a:solidFill>
              </a:defRPr>
            </a:lvl1pPr>
          </a:lstStyle>
          <a:p>
            <a:endParaRPr kumimoji="0"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chemeClr val="bg1"/>
                </a:solidFill>
              </a:defRPr>
            </a:lvl1pPr>
          </a:lstStyle>
          <a:p>
            <a:fld id="{240D5ECE-8B49-45CD-BE81-EF81920D1969}" type="slidenum">
              <a:pPr/>
              <a:t>‹#›</a:t>
            </a:fld>
            <a:endParaRPr kumimoji="0" lang="tr-T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tr-TR"/>
            </a:lvl1pPr>
          </a:lstStyle>
          <a:p>
            <a:pPr eaLnBrk="1" latinLnBrk="0" hangingPunct="1"/>
            <a:r>
              <a:rPr lang="tr-TR" smtClean="0"/>
              <a:t>Asıl başlık stili için tıklatın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Vurg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05.04.2016</a:t>
            </a:fld>
            <a:endParaRPr kumimoji="0" lang="tr-TR"/>
          </a:p>
        </p:txBody>
      </p:sp>
      <p:sp>
        <p:nvSpPr>
          <p:cNvPr id="3" name="Footer Placeholder 2"/>
          <p:cNvSpPr>
            <a:spLocks noGrp="1"/>
          </p:cNvSpPr>
          <p:nvPr>
            <p:ph type="ftr" sz="quarter" idx="11"/>
          </p:nvPr>
        </p:nvSpPr>
        <p:spPr/>
        <p:txBody>
          <a:bodyPr/>
          <a:lstStyle/>
          <a:p>
            <a:endParaRPr kumimoji="0" lang="tr-TR"/>
          </a:p>
        </p:txBody>
      </p:sp>
      <p:sp>
        <p:nvSpPr>
          <p:cNvPr id="4" name="Slide Number Placeholder 3"/>
          <p:cNvSpPr>
            <a:spLocks noGrp="1"/>
          </p:cNvSpPr>
          <p:nvPr>
            <p:ph type="sldNum" sz="quarter" idx="12"/>
          </p:nvPr>
        </p:nvSpPr>
        <p:spPr/>
        <p:txBody>
          <a:bodyPr/>
          <a:lstStyle/>
          <a:p>
            <a:fld id="{240D5ECE-8B49-45CD-BE81-EF81920D1969}" type="slidenum">
              <a:pPr/>
              <a:t>‹#›</a:t>
            </a:fld>
            <a:endParaRPr kumimoji="0" lang="tr-T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tr-T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tr-TR"/>
              <a:t>Ana başlık stilini düzenlemek için tıklatın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tr-TR" sz="2800" kern="1200">
                <a:solidFill>
                  <a:srgbClr val="2E507A">
                    <a:alpha val="81000"/>
                  </a:srgbClr>
                </a:solidFill>
                <a:latin typeface="+mn-lt"/>
                <a:ea typeface="+mn-ea"/>
                <a:cs typeface="+mn-cs"/>
              </a:defRPr>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smtClean="0"/>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şlık, Metinle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tr-TR">
                <a:solidFill>
                  <a:schemeClr val="bg1"/>
                </a:solidFill>
              </a:defRPr>
            </a:lvl1pPr>
          </a:lstStyle>
          <a:p>
            <a:fld id="{A258050E-B668-4FA7-85AD-C750C80A6E9B}" type="datetimeFigureOut">
              <a:pPr/>
              <a:t>05.04.2016</a:t>
            </a:fld>
            <a:endParaRPr kumimoji="0" lang="tr-TR"/>
          </a:p>
        </p:txBody>
      </p:sp>
      <p:sp>
        <p:nvSpPr>
          <p:cNvPr id="4" name="Footer Placeholder 3"/>
          <p:cNvSpPr>
            <a:spLocks noGrp="1"/>
          </p:cNvSpPr>
          <p:nvPr>
            <p:ph type="ftr" sz="quarter" idx="11"/>
          </p:nvPr>
        </p:nvSpPr>
        <p:spPr/>
        <p:txBody>
          <a:bodyPr/>
          <a:lstStyle>
            <a:lvl1pPr eaLnBrk="1" latinLnBrk="0" hangingPunct="1">
              <a:defRPr kumimoji="0" lang="tr-TR">
                <a:solidFill>
                  <a:schemeClr val="bg1"/>
                </a:solidFill>
              </a:defRPr>
            </a:lvl1pPr>
          </a:lstStyle>
          <a:p>
            <a:endParaRPr kumimoji="0"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chemeClr val="bg1"/>
                </a:solidFill>
              </a:defRPr>
            </a:lvl1pPr>
          </a:lstStyle>
          <a:p>
            <a:fld id="{240D5ECE-8B49-45CD-BE81-EF81920D1969}" type="slidenum">
              <a:pPr/>
              <a:t>‹#›</a:t>
            </a:fld>
            <a:endParaRPr kumimoji="0" lang="tr-T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tr-T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tr-TR" sz="4000" kern="1200">
                <a:solidFill>
                  <a:schemeClr val="bg1"/>
                </a:solidFill>
                <a:latin typeface="+mn-lt"/>
                <a:ea typeface="+mn-ea"/>
                <a:cs typeface="+mn-cs"/>
              </a:defRPr>
            </a:lvl1pPr>
          </a:lstStyle>
          <a:p>
            <a:pPr eaLnBrk="1" latinLnBrk="0" hangingPunct="1"/>
            <a:r>
              <a:rPr lang="tr-TR" smtClean="0"/>
              <a:t>Asıl başlık stili için tıklatın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tr-TR" sz="1800" b="1" kern="1200">
                <a:solidFill>
                  <a:schemeClr val="bg1">
                    <a:lumMod val="65000"/>
                  </a:schemeClr>
                </a:solidFill>
                <a:latin typeface="Calibri" pitchFamily="34" charset="0"/>
                <a:ea typeface="+mn-ea"/>
                <a:cs typeface="+mn-cs"/>
              </a:defRPr>
            </a:lvl1pPr>
          </a:lstStyle>
          <a:p>
            <a:pPr lvl="0"/>
            <a:r>
              <a:rPr kumimoji="0" lang="tr-TR" sz="1500"/>
              <a:t>Ana alt başlık stilini düzenlemek için tıklatın</a:t>
            </a:r>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çerik, Açıklamalı Alt Yazıy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tr-TR" sz="2000" b="1"/>
            </a:lvl1pPr>
          </a:lstStyle>
          <a:p>
            <a:pPr eaLnBrk="1" latinLnBrk="0" hangingPunct="1"/>
            <a:r>
              <a:rPr lang="tr-TR" smtClean="0"/>
              <a:t>Asıl başlık stili için tıklatın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tr-TR" sz="2800">
                <a:solidFill>
                  <a:schemeClr val="bg1"/>
                </a:solidFill>
              </a:defRPr>
            </a:lvl1pPr>
            <a:lvl2pPr eaLnBrk="1" latinLnBrk="0" hangingPunct="1">
              <a:defRPr kumimoji="0" lang="tr-TR" sz="2800">
                <a:solidFill>
                  <a:schemeClr val="bg1"/>
                </a:solidFill>
              </a:defRPr>
            </a:lvl2pPr>
            <a:lvl3pPr eaLnBrk="1" latinLnBrk="0" hangingPunct="1">
              <a:defRPr kumimoji="0" lang="tr-TR" sz="2400">
                <a:solidFill>
                  <a:schemeClr val="bg1"/>
                </a:solidFill>
              </a:defRPr>
            </a:lvl3pPr>
            <a:lvl4pPr eaLnBrk="1" latinLnBrk="0" hangingPunct="1">
              <a:defRPr kumimoji="0" lang="tr-TR" sz="2000">
                <a:solidFill>
                  <a:schemeClr val="bg1"/>
                </a:solidFill>
              </a:defRPr>
            </a:lvl4pPr>
            <a:lvl5pPr eaLnBrk="1" latinLnBrk="0" hangingPunct="1">
              <a:defRPr kumimoji="0" lang="tr-TR" sz="2000">
                <a:solidFill>
                  <a:schemeClr val="bg1"/>
                </a:solidFill>
              </a:defRPr>
            </a:lvl5pPr>
            <a:lvl6pPr eaLnBrk="1" latinLnBrk="0" hangingPunct="1">
              <a:defRPr kumimoji="0" lang="tr-TR" sz="2000"/>
            </a:lvl6pPr>
            <a:lvl7pPr eaLnBrk="1" latinLnBrk="0" hangingPunct="1">
              <a:defRPr kumimoji="0" lang="tr-TR" sz="2000"/>
            </a:lvl7pPr>
            <a:lvl8pPr eaLnBrk="1" latinLnBrk="0" hangingPunct="1">
              <a:defRPr kumimoji="0" lang="tr-TR" sz="2000"/>
            </a:lvl8pPr>
            <a:lvl9pPr eaLnBrk="1" latinLnBrk="0" hangingPunct="1">
              <a:defRPr kumimoji="0" lang="tr-TR" sz="20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tr-TR" sz="1400">
                <a:solidFill>
                  <a:schemeClr val="tx1">
                    <a:lumMod val="75000"/>
                    <a:lumOff val="25000"/>
                  </a:schemeClr>
                </a:solidFill>
              </a:defRPr>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smtClean="0"/>
              <a:t>Asıl metin stillerini düzenlemek için tıklatın</a:t>
            </a:r>
          </a:p>
        </p:txBody>
      </p:sp>
      <p:sp>
        <p:nvSpPr>
          <p:cNvPr id="5" name="Date Placeholder 4"/>
          <p:cNvSpPr>
            <a:spLocks noGrp="1"/>
          </p:cNvSpPr>
          <p:nvPr>
            <p:ph type="dt" sz="half" idx="10"/>
          </p:nvPr>
        </p:nvSpPr>
        <p:spPr/>
        <p:txBody>
          <a:bodyPr/>
          <a:lstStyle>
            <a:lvl1pPr eaLnBrk="1" latinLnBrk="0" hangingPunct="1">
              <a:defRPr kumimoji="0" lang="tr-TR">
                <a:solidFill>
                  <a:schemeClr val="bg1"/>
                </a:solidFill>
              </a:defRPr>
            </a:lvl1pPr>
          </a:lstStyle>
          <a:p>
            <a:fld id="{A258050E-B668-4FA7-85AD-C750C80A6E9B}" type="datetimeFigureOut">
              <a:pPr/>
              <a:t>05.04.2016</a:t>
            </a:fld>
            <a:endParaRPr kumimoji="0" lang="tr-TR"/>
          </a:p>
        </p:txBody>
      </p:sp>
      <p:sp>
        <p:nvSpPr>
          <p:cNvPr id="6" name="Footer Placeholder 5"/>
          <p:cNvSpPr>
            <a:spLocks noGrp="1"/>
          </p:cNvSpPr>
          <p:nvPr>
            <p:ph type="ftr" sz="quarter" idx="11"/>
          </p:nvPr>
        </p:nvSpPr>
        <p:spPr/>
        <p:txBody>
          <a:bodyPr/>
          <a:lstStyle>
            <a:lvl1pPr eaLnBrk="1" latinLnBrk="0" hangingPunct="1">
              <a:defRPr kumimoji="0" lang="tr-TR">
                <a:solidFill>
                  <a:schemeClr val="bg1"/>
                </a:solidFill>
              </a:defRPr>
            </a:lvl1pPr>
          </a:lstStyle>
          <a:p>
            <a:endParaRPr kumimoji="0"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chemeClr val="bg1"/>
                </a:solidFill>
              </a:defRPr>
            </a:lvl1pPr>
          </a:lstStyle>
          <a:p>
            <a:fld id="{240D5ECE-8B49-45CD-BE81-EF81920D1969}" type="slidenum">
              <a:pPr/>
              <a:t>‹#›</a:t>
            </a:fld>
            <a:endParaRPr kumimoji="0"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tr-TR" smtClean="0"/>
              <a:t>Asıl başlık stili için tıklatın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tr-TR" sz="1200">
                <a:solidFill>
                  <a:schemeClr val="tx1">
                    <a:tint val="75000"/>
                  </a:schemeClr>
                </a:solidFill>
              </a:defRPr>
            </a:lvl1pPr>
          </a:lstStyle>
          <a:p>
            <a:fld id="{A258050E-B668-4FA7-85AD-C750C80A6E9B}" type="datetimeFigureOut">
              <a:pPr/>
              <a:t>05.04.2016</a:t>
            </a:fld>
            <a:endParaRPr kumimoji="0"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tr-TR" sz="1200">
                <a:solidFill>
                  <a:schemeClr val="tx1">
                    <a:tint val="75000"/>
                  </a:schemeClr>
                </a:solidFill>
              </a:defRPr>
            </a:lvl1pPr>
          </a:lstStyle>
          <a:p>
            <a:endParaRPr kumimoji="0"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tr-TR" sz="1200">
                <a:solidFill>
                  <a:schemeClr val="tx1">
                    <a:tint val="75000"/>
                  </a:schemeClr>
                </a:solidFill>
              </a:defRPr>
            </a:lvl1pPr>
          </a:lstStyle>
          <a:p>
            <a:fld id="{240D5ECE-8B49-45CD-BE81-EF81920D1969}" type="slidenum">
              <a:pPr/>
              <a:t>‹#›</a:t>
            </a:fld>
            <a:endParaRPr kumimoji="0"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tr-T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tr-T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p:bodyStyle>
    <p:otherStyle>
      <a:defPPr>
        <a:defRPr kumimoji="0" lang="tr-TR"/>
      </a:defPPr>
      <a:lvl1pPr marL="0" algn="l" defTabSz="914400" rtl="0" eaLnBrk="1" latinLnBrk="0" hangingPunct="1">
        <a:defRPr kumimoji="0" lang="tr-TR" sz="1800" kern="1200">
          <a:solidFill>
            <a:schemeClr val="tx1"/>
          </a:solidFill>
          <a:latin typeface="+mn-lt"/>
          <a:ea typeface="+mn-ea"/>
          <a:cs typeface="+mn-cs"/>
        </a:defRPr>
      </a:lvl1pPr>
      <a:lvl2pPr marL="457200" algn="l" defTabSz="914400" rtl="0" eaLnBrk="1" latinLnBrk="0" hangingPunct="1">
        <a:defRPr kumimoji="0" lang="tr-TR" sz="1800" kern="1200">
          <a:solidFill>
            <a:schemeClr val="tx1"/>
          </a:solidFill>
          <a:latin typeface="+mn-lt"/>
          <a:ea typeface="+mn-ea"/>
          <a:cs typeface="+mn-cs"/>
        </a:defRPr>
      </a:lvl2pPr>
      <a:lvl3pPr marL="914400" algn="l" defTabSz="914400" rtl="0" eaLnBrk="1" latinLnBrk="0" hangingPunct="1">
        <a:defRPr kumimoji="0" lang="tr-TR" sz="1800" kern="1200">
          <a:solidFill>
            <a:schemeClr val="tx1"/>
          </a:solidFill>
          <a:latin typeface="+mn-lt"/>
          <a:ea typeface="+mn-ea"/>
          <a:cs typeface="+mn-cs"/>
        </a:defRPr>
      </a:lvl3pPr>
      <a:lvl4pPr marL="1371600" algn="l" defTabSz="914400" rtl="0" eaLnBrk="1" latinLnBrk="0" hangingPunct="1">
        <a:defRPr kumimoji="0" lang="tr-TR" sz="1800" kern="1200">
          <a:solidFill>
            <a:schemeClr val="tx1"/>
          </a:solidFill>
          <a:latin typeface="+mn-lt"/>
          <a:ea typeface="+mn-ea"/>
          <a:cs typeface="+mn-cs"/>
        </a:defRPr>
      </a:lvl4pPr>
      <a:lvl5pPr marL="1828800" algn="l" defTabSz="914400" rtl="0" eaLnBrk="1" latinLnBrk="0" hangingPunct="1">
        <a:defRPr kumimoji="0" lang="tr-TR" sz="1800" kern="1200">
          <a:solidFill>
            <a:schemeClr val="tx1"/>
          </a:solidFill>
          <a:latin typeface="+mn-lt"/>
          <a:ea typeface="+mn-ea"/>
          <a:cs typeface="+mn-cs"/>
        </a:defRPr>
      </a:lvl5pPr>
      <a:lvl6pPr marL="2286000" algn="l" defTabSz="914400" rtl="0" eaLnBrk="1" latinLnBrk="0" hangingPunct="1">
        <a:defRPr kumimoji="0" lang="tr-TR" sz="1800" kern="1200">
          <a:solidFill>
            <a:schemeClr val="tx1"/>
          </a:solidFill>
          <a:latin typeface="+mn-lt"/>
          <a:ea typeface="+mn-ea"/>
          <a:cs typeface="+mn-cs"/>
        </a:defRPr>
      </a:lvl6pPr>
      <a:lvl7pPr marL="2743200" algn="l" defTabSz="914400" rtl="0" eaLnBrk="1" latinLnBrk="0" hangingPunct="1">
        <a:defRPr kumimoji="0" lang="tr-TR" sz="1800" kern="1200">
          <a:solidFill>
            <a:schemeClr val="tx1"/>
          </a:solidFill>
          <a:latin typeface="+mn-lt"/>
          <a:ea typeface="+mn-ea"/>
          <a:cs typeface="+mn-cs"/>
        </a:defRPr>
      </a:lvl7pPr>
      <a:lvl8pPr marL="3200400" algn="l" defTabSz="914400" rtl="0" eaLnBrk="1" latinLnBrk="0" hangingPunct="1">
        <a:defRPr kumimoji="0" lang="tr-TR" sz="1800" kern="1200">
          <a:solidFill>
            <a:schemeClr val="tx1"/>
          </a:solidFill>
          <a:latin typeface="+mn-lt"/>
          <a:ea typeface="+mn-ea"/>
          <a:cs typeface="+mn-cs"/>
        </a:defRPr>
      </a:lvl8pPr>
      <a:lvl9pPr marL="3657600" algn="l" defTabSz="914400" rtl="0" eaLnBrk="1" latinLnBrk="0" hangingPunct="1">
        <a:defRPr kumimoji="0" lang="tr-T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68.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1.jpeg"/><Relationship Id="rId4" Type="http://schemas.openxmlformats.org/officeDocument/2006/relationships/image" Target="../media/image2.jpe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fontScale="90000"/>
          </a:bodyPr>
          <a:lstStyle/>
          <a:p>
            <a:r>
              <a:rPr lang="tr-TR" sz="5600" b="0" dirty="0" smtClean="0">
                <a:solidFill>
                  <a:prstClr val="white"/>
                </a:solidFill>
              </a:rPr>
              <a:t>İÇ KONTROL SİSTEMİ</a:t>
            </a:r>
            <a:br>
              <a:rPr lang="tr-TR" sz="5600" b="0" dirty="0" smtClean="0">
                <a:solidFill>
                  <a:prstClr val="white"/>
                </a:solidFill>
              </a:rPr>
            </a:br>
            <a:r>
              <a:rPr lang="tr-TR" sz="5600" b="0" dirty="0" smtClean="0">
                <a:solidFill>
                  <a:prstClr val="white"/>
                </a:solidFill>
              </a:rPr>
              <a:t>Genel Esaslar</a:t>
            </a:r>
            <a:endParaRPr lang="tr-TR" sz="5600" b="0" dirty="0"/>
          </a:p>
        </p:txBody>
      </p:sp>
      <p:sp>
        <p:nvSpPr>
          <p:cNvPr id="2" name="Metin kutusu 1"/>
          <p:cNvSpPr txBox="1"/>
          <p:nvPr/>
        </p:nvSpPr>
        <p:spPr>
          <a:xfrm>
            <a:off x="5076056" y="5517232"/>
            <a:ext cx="3960440" cy="1200329"/>
          </a:xfrm>
          <a:prstGeom prst="rect">
            <a:avLst/>
          </a:prstGeom>
          <a:noFill/>
        </p:spPr>
        <p:txBody>
          <a:bodyPr wrap="square" rtlCol="0">
            <a:spAutoFit/>
          </a:bodyPr>
          <a:lstStyle/>
          <a:p>
            <a:pPr algn="ctr"/>
            <a:r>
              <a:rPr lang="tr-TR" b="1" dirty="0" smtClean="0"/>
              <a:t>Ayhan ERÇEL</a:t>
            </a:r>
          </a:p>
          <a:p>
            <a:pPr algn="ctr"/>
            <a:r>
              <a:rPr lang="tr-TR" b="1" dirty="0" smtClean="0"/>
              <a:t>Mali Hizmet Uzmanı</a:t>
            </a:r>
          </a:p>
          <a:p>
            <a:pPr algn="ctr"/>
            <a:r>
              <a:rPr lang="tr-TR" b="1" dirty="0" smtClean="0"/>
              <a:t>Ç.Ü. Strateji Geliştirme Daire Başkanlığı</a:t>
            </a:r>
          </a:p>
          <a:p>
            <a:pPr algn="ctr"/>
            <a:r>
              <a:rPr lang="tr-TR" b="1" dirty="0" smtClean="0"/>
              <a:t>05-06 Nisan 2016</a:t>
            </a:r>
          </a:p>
        </p:txBody>
      </p:sp>
      <p:pic>
        <p:nvPicPr>
          <p:cNvPr id="4" name="Resi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5576" y="404664"/>
            <a:ext cx="1872208" cy="1872208"/>
          </a:xfrm>
          <a:prstGeom prst="ellipse">
            <a:avLst/>
          </a:prstGeom>
          <a:ln>
            <a:noFill/>
          </a:ln>
          <a:effectLst>
            <a:softEdge rad="112500"/>
          </a:effectLst>
        </p:spPr>
      </p:pic>
      <p:pic>
        <p:nvPicPr>
          <p:cNvPr id="6" name="Resi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56276" y="497236"/>
            <a:ext cx="1685980" cy="1687064"/>
          </a:xfrm>
          <a:prstGeom prst="ellipse">
            <a:avLst/>
          </a:prstGeom>
          <a:blipFill>
            <a:blip r:embed="rId5"/>
            <a:tile tx="0" ty="0" sx="100000" sy="100000" flip="none" algn="tl"/>
          </a:blipFill>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tr-TR" sz="17000" b="1" dirty="0">
                <a:solidFill>
                  <a:srgbClr val="2A7A9E">
                    <a:alpha val="40000"/>
                  </a:srgbClr>
                </a:solidFill>
                <a:cs typeface="Arial" pitchFamily="34" charset="0"/>
              </a:rPr>
              <a:t>2</a:t>
            </a:r>
          </a:p>
        </p:txBody>
      </p:sp>
      <p:sp>
        <p:nvSpPr>
          <p:cNvPr id="9" name="Title 8"/>
          <p:cNvSpPr>
            <a:spLocks noGrp="1"/>
          </p:cNvSpPr>
          <p:nvPr>
            <p:ph type="title"/>
          </p:nvPr>
        </p:nvSpPr>
        <p:spPr/>
        <p:txBody>
          <a:bodyPr>
            <a:noAutofit/>
          </a:bodyPr>
          <a:lstStyle/>
          <a:p>
            <a:pPr lvl="0" algn="ctr">
              <a:spcBef>
                <a:spcPts val="0"/>
              </a:spcBef>
            </a:pPr>
            <a:r>
              <a:rPr lang="tr-TR" sz="4000" b="0" cap="none" dirty="0" smtClean="0">
                <a:solidFill>
                  <a:prstClr val="black">
                    <a:lumMod val="50000"/>
                    <a:lumOff val="50000"/>
                  </a:prstClr>
                </a:solidFill>
                <a:ea typeface="+mn-ea"/>
                <a:cs typeface="+mn-cs"/>
              </a:rPr>
              <a:t>NEDEN İÇ KONTROL</a:t>
            </a:r>
            <a:endParaRPr lang="tr-TR" sz="4000" cap="none" dirty="0">
              <a:solidFill>
                <a:prstClr val="black">
                  <a:lumMod val="85000"/>
                  <a:lumOff val="15000"/>
                </a:prstClr>
              </a:solidFil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2146576" y="0"/>
            <a:ext cx="5867400"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a:solidFill>
                  <a:prstClr val="black">
                    <a:lumMod val="50000"/>
                    <a:lumOff val="50000"/>
                  </a:prstClr>
                </a:solidFill>
              </a:rPr>
              <a:t>NEDEN</a:t>
            </a:r>
            <a:r>
              <a:rPr lang="tr-TR" sz="4000" dirty="0" smtClean="0">
                <a:solidFill>
                  <a:prstClr val="black">
                    <a:lumMod val="50000"/>
                    <a:lumOff val="50000"/>
                  </a:prstClr>
                </a:solidFill>
              </a:rPr>
              <a:t> </a:t>
            </a:r>
            <a:r>
              <a:rPr lang="tr-TR" sz="4000" dirty="0">
                <a:solidFill>
                  <a:prstClr val="black">
                    <a:lumMod val="50000"/>
                    <a:lumOff val="50000"/>
                  </a:prstClr>
                </a:solidFill>
              </a:rPr>
              <a:t>İÇ KONTROL</a:t>
            </a:r>
            <a:endParaRPr lang="tr-TR" sz="2800" dirty="0"/>
          </a:p>
        </p:txBody>
      </p:sp>
      <p:sp>
        <p:nvSpPr>
          <p:cNvPr id="2" name="Metin kutusu 1"/>
          <p:cNvSpPr txBox="1"/>
          <p:nvPr/>
        </p:nvSpPr>
        <p:spPr>
          <a:xfrm>
            <a:off x="3851920" y="1556792"/>
            <a:ext cx="5112568" cy="1200329"/>
          </a:xfrm>
          <a:prstGeom prst="rect">
            <a:avLst/>
          </a:prstGeom>
          <a:noFill/>
        </p:spPr>
        <p:txBody>
          <a:bodyPr wrap="square" rtlCol="0">
            <a:spAutoFit/>
          </a:bodyPr>
          <a:lstStyle/>
          <a:p>
            <a:pPr marL="285750" indent="-285750">
              <a:buClr>
                <a:srgbClr val="00B050"/>
              </a:buClr>
              <a:buFont typeface="Wingdings" panose="05000000000000000000" pitchFamily="2" charset="2"/>
              <a:buChar char="v"/>
            </a:pPr>
            <a:r>
              <a:rPr lang="tr-TR" b="1" dirty="0" smtClean="0">
                <a:solidFill>
                  <a:srgbClr val="FF0000"/>
                </a:solidFill>
              </a:rPr>
              <a:t>Türkiye, </a:t>
            </a:r>
            <a:r>
              <a:rPr lang="tr-TR" b="1" dirty="0" smtClean="0"/>
              <a:t>2000’li </a:t>
            </a:r>
            <a:r>
              <a:rPr lang="tr-TR" b="1" dirty="0"/>
              <a:t>yılların başından itibaren kamu iç kontrol sistemini güçlendirmek üzere bir reform sürecinden geçmektedir. </a:t>
            </a:r>
            <a:endParaRPr lang="tr-TR" b="1" dirty="0" smtClean="0"/>
          </a:p>
          <a:p>
            <a:endParaRPr lang="tr-TR" b="1" dirty="0"/>
          </a:p>
        </p:txBody>
      </p:sp>
      <p:pic>
        <p:nvPicPr>
          <p:cNvPr id="2050" name="Picture 2" descr="C:\Documents and Settings\WindowsXP\Desktop\içerik.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56792"/>
            <a:ext cx="3400425"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44754" y="1233626"/>
            <a:ext cx="3888433" cy="646331"/>
          </a:xfrm>
          <a:prstGeom prst="rect">
            <a:avLst/>
          </a:prstGeom>
          <a:noFill/>
        </p:spPr>
        <p:txBody>
          <a:bodyPr wrap="square" rtlCol="0">
            <a:spAutoFit/>
          </a:bodyPr>
          <a:lstStyle/>
          <a:p>
            <a:r>
              <a:rPr lang="tr-TR" b="1" dirty="0">
                <a:solidFill>
                  <a:srgbClr val="FF0000"/>
                </a:solidFill>
              </a:rPr>
              <a:t>Avrupa Birliği ile üyelik müzakereleri</a:t>
            </a:r>
          </a:p>
          <a:p>
            <a:endParaRPr lang="tr-TR" dirty="0"/>
          </a:p>
        </p:txBody>
      </p:sp>
      <p:sp>
        <p:nvSpPr>
          <p:cNvPr id="4" name="Metin kutusu 3"/>
          <p:cNvSpPr txBox="1"/>
          <p:nvPr/>
        </p:nvSpPr>
        <p:spPr>
          <a:xfrm>
            <a:off x="183732" y="3072348"/>
            <a:ext cx="8636740" cy="3139321"/>
          </a:xfrm>
          <a:prstGeom prst="rect">
            <a:avLst/>
          </a:prstGeom>
          <a:noFill/>
        </p:spPr>
        <p:txBody>
          <a:bodyPr wrap="square" rtlCol="0">
            <a:spAutoFit/>
          </a:bodyPr>
          <a:lstStyle/>
          <a:p>
            <a:pPr marL="285750" indent="-285750">
              <a:buFont typeface="Wingdings" panose="05000000000000000000" pitchFamily="2" charset="2"/>
              <a:buChar char="q"/>
            </a:pPr>
            <a:r>
              <a:rPr lang="tr-TR" b="1" dirty="0"/>
              <a:t>Bu süreçte Avrupa Komisyonunun tüm aday ülkelere </a:t>
            </a:r>
            <a:r>
              <a:rPr lang="tr-TR" b="1" dirty="0">
                <a:solidFill>
                  <a:srgbClr val="FF0000"/>
                </a:solidFill>
              </a:rPr>
              <a:t>tavsiye</a:t>
            </a:r>
            <a:r>
              <a:rPr lang="tr-TR" b="1" dirty="0"/>
              <a:t> ettiği ve </a:t>
            </a:r>
            <a:r>
              <a:rPr lang="tr-TR" b="1" dirty="0">
                <a:solidFill>
                  <a:srgbClr val="FF0000"/>
                </a:solidFill>
              </a:rPr>
              <a:t>COSO ile uyumlu </a:t>
            </a:r>
            <a:r>
              <a:rPr lang="tr-TR" b="1" dirty="0"/>
              <a:t>iç kontrol modelinin </a:t>
            </a:r>
            <a:r>
              <a:rPr lang="tr-TR" b="1" dirty="0">
                <a:solidFill>
                  <a:srgbClr val="FF0000"/>
                </a:solidFill>
              </a:rPr>
              <a:t>ana unsurları</a:t>
            </a:r>
            <a:r>
              <a:rPr lang="tr-TR" b="1" dirty="0"/>
              <a:t>, </a:t>
            </a:r>
            <a:endParaRPr lang="tr-TR" b="1" dirty="0" smtClean="0"/>
          </a:p>
          <a:p>
            <a:pPr marL="285750" indent="-285750">
              <a:buFont typeface="Wingdings" panose="05000000000000000000" pitchFamily="2" charset="2"/>
              <a:buChar char="q"/>
            </a:pPr>
            <a:endParaRPr lang="tr-TR" b="1" dirty="0"/>
          </a:p>
          <a:p>
            <a:pPr marL="285750" indent="-285750">
              <a:buFont typeface="Wingdings" panose="05000000000000000000" pitchFamily="2" charset="2"/>
              <a:buChar char="q"/>
            </a:pPr>
            <a:endParaRPr lang="tr-TR" b="1" dirty="0" smtClean="0"/>
          </a:p>
          <a:p>
            <a:pPr marL="285750" indent="-285750">
              <a:buFont typeface="Wingdings" panose="05000000000000000000" pitchFamily="2" charset="2"/>
              <a:buChar char="q"/>
            </a:pPr>
            <a:endParaRPr lang="tr-TR" b="1" dirty="0"/>
          </a:p>
          <a:p>
            <a:pPr marL="285750" indent="-285750">
              <a:buFont typeface="Wingdings" panose="05000000000000000000" pitchFamily="2" charset="2"/>
              <a:buChar char="q"/>
            </a:pPr>
            <a:endParaRPr lang="tr-TR" b="1" dirty="0" smtClean="0"/>
          </a:p>
          <a:p>
            <a:pPr marL="285750" indent="-285750">
              <a:buFont typeface="Wingdings" panose="05000000000000000000" pitchFamily="2" charset="2"/>
              <a:buChar char="q"/>
            </a:pPr>
            <a:endParaRPr lang="tr-TR" b="1" dirty="0"/>
          </a:p>
          <a:p>
            <a:endParaRPr lang="tr-TR" b="1" dirty="0"/>
          </a:p>
          <a:p>
            <a:endParaRPr lang="tr-TR" dirty="0" smtClean="0"/>
          </a:p>
          <a:p>
            <a:endParaRPr lang="tr-TR" dirty="0"/>
          </a:p>
          <a:p>
            <a:r>
              <a:rPr lang="tr-TR" b="1" dirty="0" smtClean="0"/>
              <a:t>	olarak </a:t>
            </a:r>
            <a:r>
              <a:rPr lang="tr-TR" b="1" dirty="0"/>
              <a:t>özetlenebilir</a:t>
            </a:r>
            <a:r>
              <a:rPr lang="tr-TR" b="1" dirty="0" smtClean="0"/>
              <a:t>.</a:t>
            </a:r>
            <a:endParaRPr lang="tr-TR" dirty="0"/>
          </a:p>
        </p:txBody>
      </p:sp>
      <p:sp>
        <p:nvSpPr>
          <p:cNvPr id="6" name="Dalga 5"/>
          <p:cNvSpPr/>
          <p:nvPr/>
        </p:nvSpPr>
        <p:spPr>
          <a:xfrm>
            <a:off x="183732" y="3789040"/>
            <a:ext cx="2721896" cy="190549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tr-TR" b="1" dirty="0">
                <a:solidFill>
                  <a:schemeClr val="tx1"/>
                </a:solidFill>
              </a:rPr>
              <a:t>Yönetsel sorumluluğa ve hesap verebilirliğe dayalı </a:t>
            </a:r>
            <a:r>
              <a:rPr lang="tr-TR" b="1" dirty="0">
                <a:solidFill>
                  <a:srgbClr val="FF0000"/>
                </a:solidFill>
              </a:rPr>
              <a:t>mali yönetim ve kontrol (MYK) sistemi, </a:t>
            </a:r>
            <a:endParaRPr lang="tr-TR" dirty="0"/>
          </a:p>
        </p:txBody>
      </p:sp>
      <p:sp>
        <p:nvSpPr>
          <p:cNvPr id="11" name="Dalga 10"/>
          <p:cNvSpPr/>
          <p:nvPr/>
        </p:nvSpPr>
        <p:spPr>
          <a:xfrm>
            <a:off x="3058028" y="3802433"/>
            <a:ext cx="2721896" cy="190549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b="1" dirty="0">
                <a:solidFill>
                  <a:schemeClr val="tx1"/>
                </a:solidFill>
              </a:rPr>
              <a:t>Fonksiyonel olarak bağımsız </a:t>
            </a:r>
            <a:r>
              <a:rPr lang="tr-TR" b="1" dirty="0">
                <a:solidFill>
                  <a:srgbClr val="FF0000"/>
                </a:solidFill>
              </a:rPr>
              <a:t>iç denetim </a:t>
            </a:r>
            <a:r>
              <a:rPr lang="tr-TR" b="1" dirty="0">
                <a:solidFill>
                  <a:schemeClr val="tx1"/>
                </a:solidFill>
              </a:rPr>
              <a:t>faaliyeti </a:t>
            </a:r>
          </a:p>
        </p:txBody>
      </p:sp>
      <p:sp>
        <p:nvSpPr>
          <p:cNvPr id="12" name="Dalga 11"/>
          <p:cNvSpPr/>
          <p:nvPr/>
        </p:nvSpPr>
        <p:spPr>
          <a:xfrm>
            <a:off x="5932324" y="3802433"/>
            <a:ext cx="2721896" cy="190549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b="1" dirty="0" smtClean="0">
                <a:solidFill>
                  <a:schemeClr val="tx1"/>
                </a:solidFill>
              </a:rPr>
              <a:t>İki alanın tüm Kamu </a:t>
            </a:r>
            <a:r>
              <a:rPr lang="tr-TR" b="1" dirty="0">
                <a:solidFill>
                  <a:schemeClr val="tx1"/>
                </a:solidFill>
              </a:rPr>
              <a:t>sektöründe uyumlaştırılmasından sorumlu bir </a:t>
            </a:r>
            <a:r>
              <a:rPr lang="tr-TR" b="1" dirty="0">
                <a:solidFill>
                  <a:srgbClr val="FF0000"/>
                </a:solidFill>
              </a:rPr>
              <a:t>Merkezi Uyumlaştırma Birimi</a:t>
            </a:r>
          </a:p>
        </p:txBody>
      </p:sp>
      <p:sp>
        <p:nvSpPr>
          <p:cNvPr id="7" name="Sağ Ok 6"/>
          <p:cNvSpPr/>
          <p:nvPr/>
        </p:nvSpPr>
        <p:spPr>
          <a:xfrm>
            <a:off x="183732" y="6211669"/>
            <a:ext cx="8470488"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rPr>
              <a:t>5018 sayılı Kamu Mali Yönetimi ve Kontrol Kanunu</a:t>
            </a:r>
            <a:r>
              <a:rPr lang="tr-TR" dirty="0" smtClean="0"/>
              <a:t> </a:t>
            </a:r>
            <a:endParaRPr lang="tr-TR" dirty="0"/>
          </a:p>
        </p:txBody>
      </p:sp>
    </p:spTree>
    <p:extLst>
      <p:ext uri="{BB962C8B-B14F-4D97-AF65-F5344CB8AC3E}">
        <p14:creationId xmlns:p14="http://schemas.microsoft.com/office/powerpoint/2010/main" val="273356977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2146576" y="0"/>
            <a:ext cx="5867400"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a:solidFill>
                  <a:prstClr val="black">
                    <a:lumMod val="50000"/>
                    <a:lumOff val="50000"/>
                  </a:prstClr>
                </a:solidFill>
              </a:rPr>
              <a:t>NEDEN</a:t>
            </a:r>
            <a:r>
              <a:rPr lang="tr-TR" sz="4000" dirty="0" smtClean="0">
                <a:solidFill>
                  <a:prstClr val="black">
                    <a:lumMod val="50000"/>
                    <a:lumOff val="50000"/>
                  </a:prstClr>
                </a:solidFill>
              </a:rPr>
              <a:t> </a:t>
            </a:r>
            <a:r>
              <a:rPr lang="tr-TR" sz="4000" dirty="0">
                <a:solidFill>
                  <a:prstClr val="black">
                    <a:lumMod val="50000"/>
                    <a:lumOff val="50000"/>
                  </a:prstClr>
                </a:solidFill>
              </a:rPr>
              <a:t>İÇ KONTROL</a:t>
            </a:r>
            <a:endParaRPr lang="tr-TR" sz="2800" dirty="0"/>
          </a:p>
        </p:txBody>
      </p:sp>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51054" y="2924944"/>
            <a:ext cx="8549704" cy="199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Gülen Yüz 2"/>
          <p:cNvSpPr/>
          <p:nvPr/>
        </p:nvSpPr>
        <p:spPr>
          <a:xfrm>
            <a:off x="3635896" y="1196752"/>
            <a:ext cx="1656184" cy="1656184"/>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9924085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tr-TR" sz="17000" b="1" dirty="0">
                <a:solidFill>
                  <a:srgbClr val="65B131">
                    <a:alpha val="64000"/>
                  </a:srgbClr>
                </a:solidFill>
                <a:cs typeface="Arial" pitchFamily="34" charset="0"/>
              </a:rPr>
              <a:t>3</a:t>
            </a:r>
          </a:p>
        </p:txBody>
      </p:sp>
      <p:sp>
        <p:nvSpPr>
          <p:cNvPr id="8" name="Title 7"/>
          <p:cNvSpPr>
            <a:spLocks noGrp="1"/>
          </p:cNvSpPr>
          <p:nvPr>
            <p:ph type="title"/>
          </p:nvPr>
        </p:nvSpPr>
        <p:spPr/>
        <p:txBody>
          <a:bodyPr>
            <a:noAutofit/>
          </a:bodyPr>
          <a:lstStyle/>
          <a:p>
            <a:pPr lvl="0" algn="ctr">
              <a:spcBef>
                <a:spcPts val="0"/>
              </a:spcBef>
            </a:pPr>
            <a:r>
              <a:rPr lang="tr-TR" sz="4000" b="0" cap="none" dirty="0">
                <a:solidFill>
                  <a:prstClr val="black">
                    <a:lumMod val="50000"/>
                    <a:lumOff val="50000"/>
                  </a:prstClr>
                </a:solidFill>
              </a:rPr>
              <a:t>MEVZUAT ANALİZİ VE KAVRAMSAL BAKIŞ</a:t>
            </a:r>
            <a:endParaRPr lang="tr-TR" sz="2800"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3" name="Köşeli Çift Ayraç 2"/>
          <p:cNvSpPr/>
          <p:nvPr/>
        </p:nvSpPr>
        <p:spPr>
          <a:xfrm>
            <a:off x="3851920" y="980954"/>
            <a:ext cx="5049983" cy="68244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5018 sayılı Kamu Mali Yönetimi ve Kontrol Kanunu (Aralık 2003-Ocak 2005</a:t>
            </a:r>
            <a:r>
              <a:rPr lang="tr-TR" b="1" dirty="0" smtClean="0"/>
              <a:t>)</a:t>
            </a:r>
            <a:endParaRPr lang="tr-TR" b="1" dirty="0">
              <a:solidFill>
                <a:schemeClr val="tx1"/>
              </a:solidFill>
            </a:endParaRPr>
          </a:p>
        </p:txBody>
      </p:sp>
      <p:sp>
        <p:nvSpPr>
          <p:cNvPr id="13" name="Köşeli Çift Ayraç 12"/>
          <p:cNvSpPr/>
          <p:nvPr/>
        </p:nvSpPr>
        <p:spPr>
          <a:xfrm>
            <a:off x="3851919" y="1793059"/>
            <a:ext cx="5049983" cy="612068"/>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İç Kontrol ve Ön Mali Kontrole İlişkin Usul ve Esaslar (Aralık 2005)</a:t>
            </a:r>
          </a:p>
        </p:txBody>
      </p:sp>
      <p:sp>
        <p:nvSpPr>
          <p:cNvPr id="14" name="Köşeli Çift Ayraç 13"/>
          <p:cNvSpPr/>
          <p:nvPr/>
        </p:nvSpPr>
        <p:spPr>
          <a:xfrm>
            <a:off x="3851917" y="2513821"/>
            <a:ext cx="5049983" cy="640690"/>
          </a:xfrm>
          <a:prstGeom prst="chevron">
            <a:avLst/>
          </a:prstGeom>
          <a:solidFill>
            <a:srgbClr val="00B0F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Strateji Geliştirme Birimlerinin Çalışma Usul ve Esasları Hakkında Yönetmelik (Ocak 2006)</a:t>
            </a:r>
          </a:p>
        </p:txBody>
      </p:sp>
      <p:sp>
        <p:nvSpPr>
          <p:cNvPr id="15" name="Köşeli Çift Ayraç 14"/>
          <p:cNvSpPr/>
          <p:nvPr/>
        </p:nvSpPr>
        <p:spPr>
          <a:xfrm>
            <a:off x="3871699" y="3253891"/>
            <a:ext cx="5049983" cy="648072"/>
          </a:xfrm>
          <a:prstGeom prst="chevron">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Kamu İdarelerince Hazırlanacak Faaliyet Raporları Hakkında Yönetmelik (Ocak 2006)</a:t>
            </a:r>
          </a:p>
        </p:txBody>
      </p:sp>
      <p:sp>
        <p:nvSpPr>
          <p:cNvPr id="16" name="Köşeli Çift Ayraç 15"/>
          <p:cNvSpPr/>
          <p:nvPr/>
        </p:nvSpPr>
        <p:spPr>
          <a:xfrm>
            <a:off x="3851916" y="4005064"/>
            <a:ext cx="5049983" cy="504056"/>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Kamu İç Kontrol Standartları Tebliği </a:t>
            </a:r>
            <a:endParaRPr lang="tr-TR" b="1" dirty="0" smtClean="0"/>
          </a:p>
          <a:p>
            <a:pPr algn="ctr"/>
            <a:r>
              <a:rPr lang="tr-TR" b="1" dirty="0" smtClean="0"/>
              <a:t>(</a:t>
            </a:r>
            <a:r>
              <a:rPr lang="tr-TR" b="1" dirty="0"/>
              <a:t>Aralık 2007)</a:t>
            </a:r>
          </a:p>
        </p:txBody>
      </p:sp>
      <p:sp>
        <p:nvSpPr>
          <p:cNvPr id="17" name="Köşeli Çift Ayraç 16"/>
          <p:cNvSpPr/>
          <p:nvPr/>
        </p:nvSpPr>
        <p:spPr>
          <a:xfrm>
            <a:off x="3829223" y="4581128"/>
            <a:ext cx="5049983" cy="600880"/>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Kamu iç Kontrol Standartlarına Uyum Eylem Planı Yazısı ve Rehberi (Şubat 2009)</a:t>
            </a:r>
          </a:p>
        </p:txBody>
      </p:sp>
      <p:sp>
        <p:nvSpPr>
          <p:cNvPr id="18" name="Köşeli Çift Ayraç 17"/>
          <p:cNvSpPr/>
          <p:nvPr/>
        </p:nvSpPr>
        <p:spPr>
          <a:xfrm>
            <a:off x="3829223" y="5302196"/>
            <a:ext cx="5049983" cy="578283"/>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Kamu İç Kontrol Standartlarına Uyum Genelgesi (Aralık 2013)</a:t>
            </a:r>
          </a:p>
        </p:txBody>
      </p:sp>
      <p:sp>
        <p:nvSpPr>
          <p:cNvPr id="19" name="Köşeli Çift Ayraç 18"/>
          <p:cNvSpPr/>
          <p:nvPr/>
        </p:nvSpPr>
        <p:spPr>
          <a:xfrm>
            <a:off x="3851918" y="6021288"/>
            <a:ext cx="5049983" cy="576064"/>
          </a:xfrm>
          <a:prstGeom prst="chevr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Kamu İç Kontrol Rehberi </a:t>
            </a:r>
            <a:endParaRPr lang="tr-TR" b="1" dirty="0" smtClean="0"/>
          </a:p>
          <a:p>
            <a:pPr algn="ctr"/>
            <a:r>
              <a:rPr lang="tr-TR" b="1" dirty="0" smtClean="0"/>
              <a:t>(</a:t>
            </a:r>
            <a:r>
              <a:rPr lang="tr-TR" b="1" dirty="0"/>
              <a:t>Şubat 2014 - </a:t>
            </a:r>
            <a:r>
              <a:rPr lang="tr-TR" b="1" dirty="0" err="1"/>
              <a:t>Version</a:t>
            </a:r>
            <a:r>
              <a:rPr lang="tr-TR" b="1" dirty="0"/>
              <a:t> 1.0)</a:t>
            </a:r>
          </a:p>
        </p:txBody>
      </p:sp>
      <p:sp>
        <p:nvSpPr>
          <p:cNvPr id="25" name="Beşgen 24"/>
          <p:cNvSpPr/>
          <p:nvPr/>
        </p:nvSpPr>
        <p:spPr>
          <a:xfrm>
            <a:off x="32446" y="980954"/>
            <a:ext cx="2379313" cy="572668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İÇ KONTROL MEVZUATI</a:t>
            </a:r>
            <a:endParaRPr lang="tr-TR" sz="2400" b="1" dirty="0"/>
          </a:p>
        </p:txBody>
      </p:sp>
      <p:sp>
        <p:nvSpPr>
          <p:cNvPr id="24" name="Akış Çizelgesi: Çok Sayıda Belge 23"/>
          <p:cNvSpPr/>
          <p:nvPr/>
        </p:nvSpPr>
        <p:spPr>
          <a:xfrm>
            <a:off x="1835696" y="5272870"/>
            <a:ext cx="1543270" cy="14968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Stratejik Plan- Performans Programı-İç Denetim</a:t>
            </a:r>
          </a:p>
          <a:p>
            <a:pPr algn="ctr"/>
            <a:endParaRPr lang="tr-TR" sz="1600" dirty="0"/>
          </a:p>
        </p:txBody>
      </p:sp>
    </p:spTree>
    <p:extLst>
      <p:ext uri="{BB962C8B-B14F-4D97-AF65-F5344CB8AC3E}">
        <p14:creationId xmlns:p14="http://schemas.microsoft.com/office/powerpoint/2010/main" val="8990234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923330"/>
          </a:xfrm>
          <a:prstGeom prst="rect">
            <a:avLst/>
          </a:prstGeom>
          <a:noFill/>
        </p:spPr>
        <p:txBody>
          <a:bodyPr wrap="square" rtlCol="0">
            <a:spAutoFit/>
          </a:bodyPr>
          <a:lstStyle/>
          <a:p>
            <a:pPr algn="ctr"/>
            <a:r>
              <a:rPr lang="tr-TR" b="1" dirty="0" smtClean="0"/>
              <a:t>5018 </a:t>
            </a:r>
            <a:r>
              <a:rPr lang="tr-TR" b="1" dirty="0"/>
              <a:t>sayılı Kamu Mali Yönetimi ve </a:t>
            </a:r>
            <a:r>
              <a:rPr lang="tr-TR" b="1" dirty="0" smtClean="0"/>
              <a:t>Kontrol Kanunu (Aralık 2003-Ocak 2005)</a:t>
            </a:r>
          </a:p>
          <a:p>
            <a:pPr algn="ctr">
              <a:buNone/>
            </a:pPr>
            <a:r>
              <a:rPr lang="tr-TR" b="1" dirty="0"/>
              <a:t>BEŞİNCİ KISIM</a:t>
            </a:r>
          </a:p>
          <a:p>
            <a:pPr algn="ctr">
              <a:buNone/>
            </a:pPr>
            <a:r>
              <a:rPr lang="tr-TR" b="1" dirty="0"/>
              <a:t>İç Kontrol </a:t>
            </a:r>
            <a:r>
              <a:rPr lang="tr-TR" b="1" dirty="0" smtClean="0"/>
              <a:t>Sistemi </a:t>
            </a:r>
            <a:r>
              <a:rPr lang="tr-TR" b="1" dirty="0" smtClean="0">
                <a:solidFill>
                  <a:srgbClr val="FF0000"/>
                </a:solidFill>
              </a:rPr>
              <a:t>(DDK ?)</a:t>
            </a:r>
            <a:endParaRPr lang="tr-TR" b="1" dirty="0">
              <a:solidFill>
                <a:srgbClr val="FF0000"/>
              </a:solidFill>
            </a:endParaRPr>
          </a:p>
        </p:txBody>
      </p:sp>
      <p:sp>
        <p:nvSpPr>
          <p:cNvPr id="3" name="Metin kutusu 2"/>
          <p:cNvSpPr txBox="1"/>
          <p:nvPr/>
        </p:nvSpPr>
        <p:spPr>
          <a:xfrm>
            <a:off x="690119" y="1988840"/>
            <a:ext cx="7848872" cy="4401205"/>
          </a:xfrm>
          <a:prstGeom prst="rect">
            <a:avLst/>
          </a:prstGeom>
          <a:noFill/>
        </p:spPr>
        <p:txBody>
          <a:bodyPr wrap="square" rtlCol="0">
            <a:spAutoFit/>
          </a:bodyPr>
          <a:lstStyle/>
          <a:p>
            <a:pPr algn="ctr">
              <a:buNone/>
            </a:pPr>
            <a:endParaRPr lang="tr-TR" sz="2000" dirty="0"/>
          </a:p>
          <a:p>
            <a:pPr>
              <a:buNone/>
            </a:pPr>
            <a:r>
              <a:rPr lang="tr-TR" sz="2000" b="1" dirty="0"/>
              <a:t>	Madde 55: </a:t>
            </a:r>
            <a:r>
              <a:rPr lang="tr-TR" sz="2000" dirty="0"/>
              <a:t>İç kontrolün tanımı </a:t>
            </a:r>
            <a:r>
              <a:rPr lang="tr-TR" sz="2000" b="1" dirty="0"/>
              <a:t>           </a:t>
            </a:r>
          </a:p>
          <a:p>
            <a:pPr>
              <a:buNone/>
            </a:pPr>
            <a:r>
              <a:rPr lang="tr-TR" sz="2000" b="1" dirty="0"/>
              <a:t>	Madde 56</a:t>
            </a:r>
            <a:r>
              <a:rPr lang="tr-TR" sz="2000" dirty="0"/>
              <a:t>: İç kontrolün amacı </a:t>
            </a:r>
            <a:r>
              <a:rPr lang="tr-TR" sz="2000" b="1" dirty="0"/>
              <a:t>           </a:t>
            </a:r>
          </a:p>
          <a:p>
            <a:pPr>
              <a:buNone/>
            </a:pPr>
            <a:r>
              <a:rPr lang="tr-TR" sz="2000" b="1" dirty="0"/>
              <a:t>	Madde 57: </a:t>
            </a:r>
            <a:r>
              <a:rPr lang="tr-TR" sz="2000" dirty="0"/>
              <a:t>Kontrolün yapısı ve işleyişi </a:t>
            </a:r>
            <a:r>
              <a:rPr lang="tr-TR" sz="2000" b="1" dirty="0"/>
              <a:t>           </a:t>
            </a:r>
          </a:p>
          <a:p>
            <a:pPr>
              <a:buNone/>
            </a:pPr>
            <a:r>
              <a:rPr lang="tr-TR" sz="2000" b="1" dirty="0"/>
              <a:t>	Madde 58: </a:t>
            </a:r>
            <a:r>
              <a:rPr lang="tr-TR" sz="2000" dirty="0"/>
              <a:t>Ön malî kontrol           </a:t>
            </a:r>
            <a:endParaRPr lang="tr-TR" sz="2000" b="1" dirty="0"/>
          </a:p>
          <a:p>
            <a:pPr>
              <a:buNone/>
            </a:pPr>
            <a:r>
              <a:rPr lang="tr-TR" sz="2000" b="1" dirty="0">
                <a:solidFill>
                  <a:srgbClr val="FF0000"/>
                </a:solidFill>
              </a:rPr>
              <a:t>	</a:t>
            </a:r>
            <a:r>
              <a:rPr lang="tr-TR" sz="2000" b="1" dirty="0">
                <a:solidFill>
                  <a:schemeClr val="tx1">
                    <a:lumMod val="50000"/>
                    <a:lumOff val="50000"/>
                  </a:schemeClr>
                </a:solidFill>
              </a:rPr>
              <a:t>Madde 60: </a:t>
            </a:r>
            <a:r>
              <a:rPr lang="tr-TR" sz="2000" dirty="0">
                <a:solidFill>
                  <a:schemeClr val="tx1">
                    <a:lumMod val="50000"/>
                    <a:lumOff val="50000"/>
                  </a:schemeClr>
                </a:solidFill>
              </a:rPr>
              <a:t>Malî</a:t>
            </a:r>
            <a:r>
              <a:rPr lang="tr-TR" sz="2000" b="1" dirty="0">
                <a:solidFill>
                  <a:schemeClr val="tx1">
                    <a:lumMod val="50000"/>
                    <a:lumOff val="50000"/>
                  </a:schemeClr>
                </a:solidFill>
              </a:rPr>
              <a:t> </a:t>
            </a:r>
            <a:r>
              <a:rPr lang="tr-TR" sz="2000" dirty="0">
                <a:solidFill>
                  <a:schemeClr val="tx1">
                    <a:lumMod val="50000"/>
                    <a:lumOff val="50000"/>
                  </a:schemeClr>
                </a:solidFill>
              </a:rPr>
              <a:t>hizmetler birimi </a:t>
            </a:r>
            <a:r>
              <a:rPr lang="tr-TR" sz="2000" b="1" dirty="0">
                <a:solidFill>
                  <a:schemeClr val="tx1">
                    <a:lumMod val="50000"/>
                    <a:lumOff val="50000"/>
                  </a:schemeClr>
                </a:solidFill>
              </a:rPr>
              <a:t>          </a:t>
            </a:r>
            <a:r>
              <a:rPr lang="tr-TR" sz="2000" dirty="0">
                <a:solidFill>
                  <a:schemeClr val="tx1">
                    <a:lumMod val="50000"/>
                    <a:lumOff val="50000"/>
                  </a:schemeClr>
                </a:solidFill>
              </a:rPr>
              <a:t> </a:t>
            </a:r>
          </a:p>
          <a:p>
            <a:pPr>
              <a:buNone/>
            </a:pPr>
            <a:r>
              <a:rPr lang="tr-TR" sz="2000" b="1" dirty="0">
                <a:solidFill>
                  <a:schemeClr val="tx1">
                    <a:lumMod val="50000"/>
                    <a:lumOff val="50000"/>
                  </a:schemeClr>
                </a:solidFill>
              </a:rPr>
              <a:t>	Madde 61: </a:t>
            </a:r>
            <a:r>
              <a:rPr lang="tr-TR" sz="2000" dirty="0">
                <a:solidFill>
                  <a:schemeClr val="tx1">
                    <a:lumMod val="50000"/>
                    <a:lumOff val="50000"/>
                  </a:schemeClr>
                </a:solidFill>
              </a:rPr>
              <a:t>Muhasebe hizmeti ve muhasebe yetkilisinin yetki ve   	</a:t>
            </a:r>
            <a:r>
              <a:rPr lang="tr-TR" sz="2000" dirty="0" smtClean="0">
                <a:solidFill>
                  <a:schemeClr val="tx1">
                    <a:lumMod val="50000"/>
                    <a:lumOff val="50000"/>
                  </a:schemeClr>
                </a:solidFill>
              </a:rPr>
              <a:t>sorumlulukları</a:t>
            </a:r>
            <a:r>
              <a:rPr lang="tr-TR" sz="2000" b="1" dirty="0">
                <a:solidFill>
                  <a:schemeClr val="tx1">
                    <a:lumMod val="50000"/>
                    <a:lumOff val="50000"/>
                  </a:schemeClr>
                </a:solidFill>
              </a:rPr>
              <a:t>           </a:t>
            </a:r>
          </a:p>
          <a:p>
            <a:pPr>
              <a:buNone/>
            </a:pPr>
            <a:r>
              <a:rPr lang="tr-TR" sz="2000" b="1" dirty="0">
                <a:solidFill>
                  <a:schemeClr val="tx1">
                    <a:lumMod val="50000"/>
                    <a:lumOff val="50000"/>
                  </a:schemeClr>
                </a:solidFill>
              </a:rPr>
              <a:t>	Madde 62: </a:t>
            </a:r>
            <a:r>
              <a:rPr lang="tr-TR" sz="2000" dirty="0">
                <a:solidFill>
                  <a:schemeClr val="tx1">
                    <a:lumMod val="50000"/>
                    <a:lumOff val="50000"/>
                  </a:schemeClr>
                </a:solidFill>
              </a:rPr>
              <a:t>Muhasebe yetkilisinin nitelikleri ve atanması </a:t>
            </a:r>
            <a:r>
              <a:rPr lang="tr-TR" sz="2000" b="1" dirty="0">
                <a:solidFill>
                  <a:schemeClr val="tx1">
                    <a:lumMod val="50000"/>
                    <a:lumOff val="50000"/>
                  </a:schemeClr>
                </a:solidFill>
              </a:rPr>
              <a:t>           </a:t>
            </a:r>
          </a:p>
          <a:p>
            <a:pPr>
              <a:buNone/>
            </a:pPr>
            <a:r>
              <a:rPr lang="tr-TR" sz="2000" b="1" dirty="0">
                <a:solidFill>
                  <a:schemeClr val="tx1">
                    <a:lumMod val="50000"/>
                    <a:lumOff val="50000"/>
                  </a:schemeClr>
                </a:solidFill>
              </a:rPr>
              <a:t>	Madde 63: </a:t>
            </a:r>
            <a:r>
              <a:rPr lang="tr-TR" sz="2000" dirty="0">
                <a:solidFill>
                  <a:schemeClr val="tx1">
                    <a:lumMod val="50000"/>
                    <a:lumOff val="50000"/>
                  </a:schemeClr>
                </a:solidFill>
              </a:rPr>
              <a:t>İç denetim </a:t>
            </a:r>
            <a:r>
              <a:rPr lang="tr-TR" sz="2000" b="1" dirty="0">
                <a:solidFill>
                  <a:schemeClr val="tx1">
                    <a:lumMod val="50000"/>
                    <a:lumOff val="50000"/>
                  </a:schemeClr>
                </a:solidFill>
              </a:rPr>
              <a:t>           </a:t>
            </a:r>
          </a:p>
          <a:p>
            <a:pPr>
              <a:buNone/>
            </a:pPr>
            <a:r>
              <a:rPr lang="tr-TR" sz="2000" b="1" dirty="0">
                <a:solidFill>
                  <a:schemeClr val="tx1">
                    <a:lumMod val="50000"/>
                    <a:lumOff val="50000"/>
                  </a:schemeClr>
                </a:solidFill>
              </a:rPr>
              <a:t>	Madde 64: </a:t>
            </a:r>
            <a:r>
              <a:rPr lang="tr-TR" sz="2000" dirty="0">
                <a:solidFill>
                  <a:schemeClr val="tx1">
                    <a:lumMod val="50000"/>
                    <a:lumOff val="50000"/>
                  </a:schemeClr>
                </a:solidFill>
              </a:rPr>
              <a:t>İç denetçinin görevleri </a:t>
            </a:r>
            <a:r>
              <a:rPr lang="tr-TR" sz="2000" b="1" dirty="0">
                <a:solidFill>
                  <a:schemeClr val="tx1">
                    <a:lumMod val="50000"/>
                    <a:lumOff val="50000"/>
                  </a:schemeClr>
                </a:solidFill>
              </a:rPr>
              <a:t>           </a:t>
            </a:r>
            <a:endParaRPr lang="tr-TR" sz="2000" dirty="0">
              <a:solidFill>
                <a:schemeClr val="tx1">
                  <a:lumMod val="50000"/>
                  <a:lumOff val="50000"/>
                </a:schemeClr>
              </a:solidFill>
            </a:endParaRPr>
          </a:p>
          <a:p>
            <a:pPr>
              <a:buNone/>
            </a:pPr>
            <a:r>
              <a:rPr lang="tr-TR" sz="2000" b="1" dirty="0">
                <a:solidFill>
                  <a:schemeClr val="tx1">
                    <a:lumMod val="50000"/>
                    <a:lumOff val="50000"/>
                  </a:schemeClr>
                </a:solidFill>
              </a:rPr>
              <a:t>	Madde 65: </a:t>
            </a:r>
            <a:r>
              <a:rPr lang="tr-TR" sz="2000" dirty="0">
                <a:solidFill>
                  <a:schemeClr val="tx1">
                    <a:lumMod val="50000"/>
                    <a:lumOff val="50000"/>
                  </a:schemeClr>
                </a:solidFill>
              </a:rPr>
              <a:t>İç denetçinin nitelikleri ve atanması </a:t>
            </a:r>
            <a:r>
              <a:rPr lang="tr-TR" sz="2000" b="1" dirty="0">
                <a:solidFill>
                  <a:schemeClr val="tx1">
                    <a:lumMod val="50000"/>
                    <a:lumOff val="50000"/>
                  </a:schemeClr>
                </a:solidFill>
              </a:rPr>
              <a:t>           </a:t>
            </a:r>
          </a:p>
          <a:p>
            <a:pPr>
              <a:buNone/>
            </a:pPr>
            <a:r>
              <a:rPr lang="tr-TR" sz="2000" b="1" dirty="0">
                <a:solidFill>
                  <a:schemeClr val="tx1">
                    <a:lumMod val="50000"/>
                    <a:lumOff val="50000"/>
                  </a:schemeClr>
                </a:solidFill>
              </a:rPr>
              <a:t>	Madde 66: </a:t>
            </a:r>
            <a:r>
              <a:rPr lang="tr-TR" sz="2000" dirty="0">
                <a:solidFill>
                  <a:schemeClr val="tx1">
                    <a:lumMod val="50000"/>
                    <a:lumOff val="50000"/>
                  </a:schemeClr>
                </a:solidFill>
              </a:rPr>
              <a:t>İç Denetim Koordinasyon Kurulu </a:t>
            </a:r>
            <a:r>
              <a:rPr lang="tr-TR" sz="2000" b="1" dirty="0">
                <a:solidFill>
                  <a:schemeClr val="tx1">
                    <a:lumMod val="50000"/>
                    <a:lumOff val="50000"/>
                  </a:schemeClr>
                </a:solidFill>
              </a:rPr>
              <a:t>           </a:t>
            </a:r>
          </a:p>
          <a:p>
            <a:pPr>
              <a:buNone/>
            </a:pPr>
            <a:r>
              <a:rPr lang="tr-TR" sz="2000" b="1" dirty="0">
                <a:solidFill>
                  <a:schemeClr val="tx1">
                    <a:lumMod val="50000"/>
                    <a:lumOff val="50000"/>
                  </a:schemeClr>
                </a:solidFill>
              </a:rPr>
              <a:t>	Madde 67: </a:t>
            </a:r>
            <a:r>
              <a:rPr lang="tr-TR" sz="2000" dirty="0">
                <a:solidFill>
                  <a:schemeClr val="tx1">
                    <a:lumMod val="50000"/>
                    <a:lumOff val="50000"/>
                  </a:schemeClr>
                </a:solidFill>
              </a:rPr>
              <a:t>İç Denetim Koordinasyon Kurulunun görevleri</a:t>
            </a:r>
          </a:p>
        </p:txBody>
      </p:sp>
    </p:spTree>
    <p:extLst>
      <p:ext uri="{BB962C8B-B14F-4D97-AF65-F5344CB8AC3E}">
        <p14:creationId xmlns:p14="http://schemas.microsoft.com/office/powerpoint/2010/main" val="282505434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923330"/>
          </a:xfrm>
          <a:prstGeom prst="rect">
            <a:avLst/>
          </a:prstGeom>
          <a:noFill/>
        </p:spPr>
        <p:txBody>
          <a:bodyPr wrap="square" rtlCol="0">
            <a:spAutoFit/>
          </a:bodyPr>
          <a:lstStyle/>
          <a:p>
            <a:pPr algn="ctr"/>
            <a:r>
              <a:rPr lang="tr-TR" b="1" dirty="0" smtClean="0"/>
              <a:t>5018 </a:t>
            </a:r>
            <a:r>
              <a:rPr lang="tr-TR" b="1" dirty="0"/>
              <a:t>sayılı Kamu Mali Yönetimi ve </a:t>
            </a:r>
            <a:r>
              <a:rPr lang="tr-TR" b="1" dirty="0" smtClean="0"/>
              <a:t>Kontrol Kanunu (Aralık 2003-Ocak 2005)</a:t>
            </a:r>
          </a:p>
          <a:p>
            <a:pPr algn="ctr">
              <a:buNone/>
            </a:pPr>
            <a:r>
              <a:rPr lang="tr-TR" b="1" dirty="0"/>
              <a:t>BEŞİNCİ KISIM</a:t>
            </a:r>
          </a:p>
          <a:p>
            <a:pPr algn="ctr">
              <a:buNone/>
            </a:pPr>
            <a:r>
              <a:rPr lang="tr-TR" b="1" dirty="0"/>
              <a:t>İç Kontrol </a:t>
            </a:r>
            <a:r>
              <a:rPr lang="tr-TR" b="1" dirty="0" smtClean="0"/>
              <a:t>Sistemi</a:t>
            </a:r>
            <a:endParaRPr lang="tr-TR"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11" y="1965176"/>
            <a:ext cx="8964488" cy="477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30776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923330"/>
          </a:xfrm>
          <a:prstGeom prst="rect">
            <a:avLst/>
          </a:prstGeom>
          <a:noFill/>
        </p:spPr>
        <p:txBody>
          <a:bodyPr wrap="square" rtlCol="0">
            <a:spAutoFit/>
          </a:bodyPr>
          <a:lstStyle/>
          <a:p>
            <a:pPr algn="ctr"/>
            <a:r>
              <a:rPr lang="tr-TR" b="1" dirty="0" smtClean="0"/>
              <a:t>5018 </a:t>
            </a:r>
            <a:r>
              <a:rPr lang="tr-TR" b="1" dirty="0"/>
              <a:t>sayılı Kamu Mali Yönetimi ve </a:t>
            </a:r>
            <a:r>
              <a:rPr lang="tr-TR" b="1" dirty="0" smtClean="0"/>
              <a:t>Kontrol Kanunu (Aralık 2003-Ocak 2005)</a:t>
            </a:r>
          </a:p>
          <a:p>
            <a:pPr algn="ctr">
              <a:buNone/>
            </a:pPr>
            <a:r>
              <a:rPr lang="tr-TR" b="1" dirty="0"/>
              <a:t>BEŞİNCİ KISIM</a:t>
            </a:r>
          </a:p>
          <a:p>
            <a:pPr algn="ctr">
              <a:buNone/>
            </a:pPr>
            <a:r>
              <a:rPr lang="tr-TR" b="1" dirty="0"/>
              <a:t>İç Kontrol </a:t>
            </a:r>
            <a:r>
              <a:rPr lang="tr-TR" b="1" dirty="0" smtClean="0"/>
              <a:t>Sistemi</a:t>
            </a:r>
            <a:endParaRPr lang="tr-TR" b="1" dirty="0"/>
          </a:p>
        </p:txBody>
      </p:sp>
      <p:sp>
        <p:nvSpPr>
          <p:cNvPr id="3" name="Metin kutusu 2"/>
          <p:cNvSpPr txBox="1"/>
          <p:nvPr/>
        </p:nvSpPr>
        <p:spPr>
          <a:xfrm>
            <a:off x="755576" y="2204864"/>
            <a:ext cx="7848872" cy="4401205"/>
          </a:xfrm>
          <a:prstGeom prst="rect">
            <a:avLst/>
          </a:prstGeom>
          <a:noFill/>
        </p:spPr>
        <p:txBody>
          <a:bodyPr wrap="square" rtlCol="0">
            <a:spAutoFit/>
          </a:bodyPr>
          <a:lstStyle/>
          <a:p>
            <a:r>
              <a:rPr lang="tr-TR" sz="2000" b="1" dirty="0" smtClean="0"/>
              <a:t>Madde </a:t>
            </a:r>
            <a:r>
              <a:rPr lang="tr-TR" sz="2000" b="1" dirty="0"/>
              <a:t>56- İç kontrolün </a:t>
            </a:r>
            <a:r>
              <a:rPr lang="tr-TR" sz="2000" b="1" dirty="0">
                <a:solidFill>
                  <a:srgbClr val="FF0000"/>
                </a:solidFill>
              </a:rPr>
              <a:t>amacı</a:t>
            </a:r>
            <a:r>
              <a:rPr lang="tr-TR" sz="2000" b="1" dirty="0"/>
              <a:t>; </a:t>
            </a:r>
            <a:endParaRPr lang="tr-TR" sz="2000" b="1" dirty="0" smtClean="0"/>
          </a:p>
          <a:p>
            <a:endParaRPr lang="tr-TR" sz="2000" b="1" dirty="0"/>
          </a:p>
          <a:p>
            <a:r>
              <a:rPr lang="tr-TR" sz="2000" b="1" dirty="0"/>
              <a:t>            a) Kamu gelir, gider, varlık ve yükümlülüklerinin </a:t>
            </a:r>
            <a:r>
              <a:rPr lang="tr-TR" sz="2000" b="1" dirty="0">
                <a:solidFill>
                  <a:srgbClr val="FF0000"/>
                </a:solidFill>
              </a:rPr>
              <a:t>etkili, ekonomik ve verimli</a:t>
            </a:r>
            <a:r>
              <a:rPr lang="tr-TR" sz="2000" b="1" dirty="0"/>
              <a:t> bir şekilde yönetilmesini</a:t>
            </a:r>
            <a:r>
              <a:rPr lang="tr-TR" sz="2000" b="1" dirty="0" smtClean="0"/>
              <a:t>, </a:t>
            </a:r>
          </a:p>
          <a:p>
            <a:r>
              <a:rPr lang="tr-TR" sz="2000" b="1" dirty="0"/>
              <a:t>            b) Kamu idarelerinin </a:t>
            </a:r>
            <a:r>
              <a:rPr lang="tr-TR" sz="2000" b="1" dirty="0">
                <a:solidFill>
                  <a:srgbClr val="FF0000"/>
                </a:solidFill>
              </a:rPr>
              <a:t>kanunlara</a:t>
            </a:r>
            <a:r>
              <a:rPr lang="tr-TR" sz="2000" b="1" dirty="0"/>
              <a:t> ve diğer düzenlemelere uygun olarak faaliyet göstermesini, </a:t>
            </a:r>
          </a:p>
          <a:p>
            <a:r>
              <a:rPr lang="tr-TR" sz="2000" b="1" dirty="0"/>
              <a:t>            c) Her türlü malî karar ve işlemlerde </a:t>
            </a:r>
            <a:r>
              <a:rPr lang="tr-TR" sz="2000" b="1" dirty="0">
                <a:solidFill>
                  <a:srgbClr val="FF0000"/>
                </a:solidFill>
              </a:rPr>
              <a:t>usulsüzlük ve yolsuzluğun </a:t>
            </a:r>
            <a:r>
              <a:rPr lang="tr-TR" sz="2000" b="1" dirty="0"/>
              <a:t>önlenmesini, </a:t>
            </a:r>
          </a:p>
          <a:p>
            <a:r>
              <a:rPr lang="tr-TR" sz="2000" b="1" dirty="0"/>
              <a:t>            d) Karar oluşturmak ve izlemek için </a:t>
            </a:r>
            <a:r>
              <a:rPr lang="tr-TR" sz="2000" b="1" dirty="0">
                <a:solidFill>
                  <a:srgbClr val="FF0000"/>
                </a:solidFill>
              </a:rPr>
              <a:t>düzenli, zamanında ve güvenilir rapor ve bilgi</a:t>
            </a:r>
            <a:r>
              <a:rPr lang="tr-TR" sz="2000" b="1" dirty="0"/>
              <a:t> edinilmesini, </a:t>
            </a:r>
          </a:p>
          <a:p>
            <a:r>
              <a:rPr lang="tr-TR" sz="2000" b="1" dirty="0"/>
              <a:t>            e) </a:t>
            </a:r>
            <a:r>
              <a:rPr lang="tr-TR" sz="2000" b="1" dirty="0" smtClean="0"/>
              <a:t>Varlıkların </a:t>
            </a:r>
            <a:r>
              <a:rPr lang="tr-TR" sz="2000" b="1" dirty="0">
                <a:solidFill>
                  <a:srgbClr val="FF0000"/>
                </a:solidFill>
              </a:rPr>
              <a:t>kötüye</a:t>
            </a:r>
            <a:r>
              <a:rPr lang="tr-TR" sz="2000" b="1" dirty="0"/>
              <a:t> kullanılması ve </a:t>
            </a:r>
            <a:r>
              <a:rPr lang="tr-TR" sz="2000" b="1" dirty="0">
                <a:solidFill>
                  <a:srgbClr val="FF0000"/>
                </a:solidFill>
              </a:rPr>
              <a:t>israfını</a:t>
            </a:r>
            <a:r>
              <a:rPr lang="tr-TR" sz="2000" b="1" dirty="0"/>
              <a:t> önlemek ve </a:t>
            </a:r>
            <a:r>
              <a:rPr lang="tr-TR" sz="2000" b="1" dirty="0">
                <a:solidFill>
                  <a:srgbClr val="FF0000"/>
                </a:solidFill>
              </a:rPr>
              <a:t>kayıplara</a:t>
            </a:r>
            <a:r>
              <a:rPr lang="tr-TR" sz="2000" b="1" dirty="0"/>
              <a:t> karşı korunmasını, </a:t>
            </a:r>
          </a:p>
          <a:p>
            <a:r>
              <a:rPr lang="tr-TR" sz="2000" b="1" dirty="0"/>
              <a:t>            </a:t>
            </a:r>
            <a:endParaRPr lang="tr-TR" sz="2000" b="1" dirty="0" smtClean="0"/>
          </a:p>
          <a:p>
            <a:r>
              <a:rPr lang="tr-TR" sz="2000" b="1" dirty="0"/>
              <a:t>	</a:t>
            </a:r>
            <a:r>
              <a:rPr lang="tr-TR" sz="2000" b="1" dirty="0" smtClean="0"/>
              <a:t>sağlamaktır</a:t>
            </a:r>
            <a:r>
              <a:rPr lang="tr-TR" sz="2000" b="1" dirty="0"/>
              <a:t>.  </a:t>
            </a:r>
            <a:endParaRPr lang="tr-TR" sz="2000" dirty="0"/>
          </a:p>
        </p:txBody>
      </p:sp>
      <p:pic>
        <p:nvPicPr>
          <p:cNvPr id="3074" name="Picture 2" descr="C:\Documents and Settings\WindowsXP\Desktop\co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509" y="1340768"/>
            <a:ext cx="26479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WindowsXP\Desktop\co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40767"/>
            <a:ext cx="264795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6580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923330"/>
          </a:xfrm>
          <a:prstGeom prst="rect">
            <a:avLst/>
          </a:prstGeom>
          <a:noFill/>
        </p:spPr>
        <p:txBody>
          <a:bodyPr wrap="square" rtlCol="0">
            <a:spAutoFit/>
          </a:bodyPr>
          <a:lstStyle/>
          <a:p>
            <a:pPr algn="ctr"/>
            <a:r>
              <a:rPr lang="tr-TR" b="1" dirty="0" smtClean="0"/>
              <a:t>5018 </a:t>
            </a:r>
            <a:r>
              <a:rPr lang="tr-TR" b="1" dirty="0"/>
              <a:t>sayılı Kamu Mali Yönetimi ve </a:t>
            </a:r>
            <a:r>
              <a:rPr lang="tr-TR" b="1" dirty="0" smtClean="0"/>
              <a:t>Kontrol Kanunu (Aralık 2003-Ocak 2005)</a:t>
            </a:r>
          </a:p>
          <a:p>
            <a:pPr algn="ctr">
              <a:buNone/>
            </a:pPr>
            <a:r>
              <a:rPr lang="tr-TR" b="1" dirty="0"/>
              <a:t>BEŞİNCİ KISIM</a:t>
            </a:r>
          </a:p>
          <a:p>
            <a:pPr algn="ctr">
              <a:buNone/>
            </a:pPr>
            <a:r>
              <a:rPr lang="tr-TR" b="1" dirty="0"/>
              <a:t>İç Kontrol </a:t>
            </a:r>
            <a:r>
              <a:rPr lang="tr-TR" b="1" dirty="0" smtClean="0"/>
              <a:t>Sistemi</a:t>
            </a:r>
            <a:endParaRPr lang="tr-TR" b="1" dirty="0"/>
          </a:p>
        </p:txBody>
      </p:sp>
      <p:sp>
        <p:nvSpPr>
          <p:cNvPr id="3" name="Metin kutusu 2"/>
          <p:cNvSpPr txBox="1"/>
          <p:nvPr/>
        </p:nvSpPr>
        <p:spPr>
          <a:xfrm>
            <a:off x="783722" y="1965176"/>
            <a:ext cx="7460686" cy="4524315"/>
          </a:xfrm>
          <a:prstGeom prst="rect">
            <a:avLst/>
          </a:prstGeom>
          <a:noFill/>
        </p:spPr>
        <p:txBody>
          <a:bodyPr wrap="square" rtlCol="0">
            <a:spAutoFit/>
          </a:bodyPr>
          <a:lstStyle/>
          <a:p>
            <a:r>
              <a:rPr lang="tr-TR" b="1" dirty="0" smtClean="0"/>
              <a:t>Madde 57-</a:t>
            </a:r>
            <a:r>
              <a:rPr lang="tr-TR" b="1" dirty="0"/>
              <a:t> Kontrolün </a:t>
            </a:r>
            <a:r>
              <a:rPr lang="tr-TR" b="1" dirty="0">
                <a:solidFill>
                  <a:srgbClr val="FF0000"/>
                </a:solidFill>
              </a:rPr>
              <a:t>yapısı ve işleyişi </a:t>
            </a:r>
            <a:r>
              <a:rPr lang="tr-TR" b="1" dirty="0" smtClean="0">
                <a:solidFill>
                  <a:srgbClr val="FF0000"/>
                </a:solidFill>
              </a:rPr>
              <a:t> </a:t>
            </a:r>
          </a:p>
          <a:p>
            <a:endParaRPr lang="tr-TR" b="1" dirty="0">
              <a:solidFill>
                <a:srgbClr val="FF0000"/>
              </a:solidFill>
            </a:endParaRPr>
          </a:p>
          <a:p>
            <a:r>
              <a:rPr lang="tr-TR" b="1" dirty="0" smtClean="0"/>
              <a:t>Kamu </a:t>
            </a:r>
            <a:r>
              <a:rPr lang="tr-TR" b="1" dirty="0"/>
              <a:t>idarelerinin malî yönetim ve kontrol sistemleri; </a:t>
            </a:r>
            <a:r>
              <a:rPr lang="tr-TR" b="1" dirty="0">
                <a:solidFill>
                  <a:srgbClr val="FF0000"/>
                </a:solidFill>
              </a:rPr>
              <a:t>harcama birimleri</a:t>
            </a:r>
            <a:r>
              <a:rPr lang="tr-TR" b="1" dirty="0"/>
              <a:t>, </a:t>
            </a:r>
            <a:r>
              <a:rPr lang="tr-TR" b="1" dirty="0">
                <a:solidFill>
                  <a:srgbClr val="FF0000"/>
                </a:solidFill>
              </a:rPr>
              <a:t>muhasebe ve malî hizmetler </a:t>
            </a:r>
            <a:r>
              <a:rPr lang="tr-TR" b="1" dirty="0"/>
              <a:t>ile </a:t>
            </a:r>
            <a:r>
              <a:rPr lang="tr-TR" b="1" dirty="0">
                <a:solidFill>
                  <a:srgbClr val="FF0000"/>
                </a:solidFill>
              </a:rPr>
              <a:t>ön malî kontrol </a:t>
            </a:r>
            <a:r>
              <a:rPr lang="tr-TR" b="1" dirty="0"/>
              <a:t>ve </a:t>
            </a:r>
            <a:r>
              <a:rPr lang="tr-TR" b="1" dirty="0">
                <a:solidFill>
                  <a:srgbClr val="FF0000"/>
                </a:solidFill>
              </a:rPr>
              <a:t>iç denetimden </a:t>
            </a:r>
            <a:r>
              <a:rPr lang="tr-TR" b="1" dirty="0"/>
              <a:t>oluşur</a:t>
            </a:r>
            <a:r>
              <a:rPr lang="tr-TR" b="1" dirty="0" smtClean="0"/>
              <a:t>.</a:t>
            </a:r>
          </a:p>
          <a:p>
            <a:endParaRPr lang="tr-TR" b="1" dirty="0"/>
          </a:p>
          <a:p>
            <a:r>
              <a:rPr lang="tr-TR" b="1" dirty="0"/>
              <a:t>            </a:t>
            </a:r>
            <a:r>
              <a:rPr lang="tr-TR" b="1" dirty="0" smtClean="0"/>
              <a:t>	</a:t>
            </a:r>
            <a:r>
              <a:rPr lang="tr-TR" b="1" u="sng" dirty="0" smtClean="0"/>
              <a:t>Yeterli </a:t>
            </a:r>
            <a:r>
              <a:rPr lang="tr-TR" b="1" u="sng" dirty="0"/>
              <a:t>ve etkili bir kontrol sisteminin oluşturulabilmesi </a:t>
            </a:r>
            <a:r>
              <a:rPr lang="tr-TR" b="1" dirty="0"/>
              <a:t>için; </a:t>
            </a:r>
            <a:endParaRPr lang="tr-TR" b="1" dirty="0" smtClean="0"/>
          </a:p>
          <a:p>
            <a:pPr marL="285750" indent="-285750">
              <a:buFont typeface="Wingdings" panose="05000000000000000000" pitchFamily="2" charset="2"/>
              <a:buChar char="ü"/>
            </a:pPr>
            <a:r>
              <a:rPr lang="tr-TR" b="1" dirty="0" smtClean="0"/>
              <a:t> </a:t>
            </a:r>
            <a:r>
              <a:rPr lang="tr-TR" b="1" dirty="0" smtClean="0">
                <a:solidFill>
                  <a:srgbClr val="FF0000"/>
                </a:solidFill>
              </a:rPr>
              <a:t>mesleki </a:t>
            </a:r>
            <a:r>
              <a:rPr lang="tr-TR" b="1" dirty="0">
                <a:solidFill>
                  <a:srgbClr val="FF0000"/>
                </a:solidFill>
              </a:rPr>
              <a:t>değerlere ve dürüst </a:t>
            </a:r>
            <a:r>
              <a:rPr lang="tr-TR" b="1" dirty="0"/>
              <a:t>yönetim anlayışına sahip olunması, </a:t>
            </a:r>
            <a:endParaRPr lang="tr-TR" b="1" dirty="0" smtClean="0"/>
          </a:p>
          <a:p>
            <a:pPr marL="285750" indent="-285750">
              <a:buFont typeface="Wingdings" panose="05000000000000000000" pitchFamily="2" charset="2"/>
              <a:buChar char="ü"/>
            </a:pPr>
            <a:r>
              <a:rPr lang="tr-TR" b="1" dirty="0" smtClean="0"/>
              <a:t> malî </a:t>
            </a:r>
            <a:r>
              <a:rPr lang="tr-TR" b="1" dirty="0"/>
              <a:t>yetki ve sorumlulukların </a:t>
            </a:r>
            <a:r>
              <a:rPr lang="tr-TR" b="1" dirty="0">
                <a:solidFill>
                  <a:srgbClr val="FF0000"/>
                </a:solidFill>
              </a:rPr>
              <a:t>bilgili ve yeterli yöneticilerle personele </a:t>
            </a:r>
            <a:r>
              <a:rPr lang="tr-TR" b="1" dirty="0"/>
              <a:t>verilmesi</a:t>
            </a:r>
            <a:r>
              <a:rPr lang="tr-TR" b="1" dirty="0" smtClean="0"/>
              <a:t>,</a:t>
            </a:r>
          </a:p>
          <a:p>
            <a:pPr marL="285750" indent="-285750">
              <a:buFont typeface="Wingdings" panose="05000000000000000000" pitchFamily="2" charset="2"/>
              <a:buChar char="ü"/>
            </a:pPr>
            <a:r>
              <a:rPr lang="tr-TR" b="1" dirty="0"/>
              <a:t> </a:t>
            </a:r>
            <a:r>
              <a:rPr lang="tr-TR" b="1" dirty="0" smtClean="0">
                <a:solidFill>
                  <a:srgbClr val="FF0000"/>
                </a:solidFill>
              </a:rPr>
              <a:t>belirlenmiş </a:t>
            </a:r>
            <a:r>
              <a:rPr lang="tr-TR" b="1" dirty="0">
                <a:solidFill>
                  <a:srgbClr val="FF0000"/>
                </a:solidFill>
              </a:rPr>
              <a:t>standartlara </a:t>
            </a:r>
            <a:r>
              <a:rPr lang="tr-TR" b="1" dirty="0" smtClean="0">
                <a:solidFill>
                  <a:srgbClr val="FF0000"/>
                </a:solidFill>
              </a:rPr>
              <a:t>(?) </a:t>
            </a:r>
            <a:r>
              <a:rPr lang="tr-TR" b="1" dirty="0" smtClean="0"/>
              <a:t>uyulmasının </a:t>
            </a:r>
            <a:r>
              <a:rPr lang="tr-TR" b="1" dirty="0"/>
              <a:t>sağlanması, </a:t>
            </a:r>
            <a:endParaRPr lang="tr-TR" b="1" dirty="0" smtClean="0"/>
          </a:p>
          <a:p>
            <a:pPr marL="285750" indent="-285750">
              <a:buFont typeface="Wingdings" panose="05000000000000000000" pitchFamily="2" charset="2"/>
              <a:buChar char="ü"/>
            </a:pPr>
            <a:r>
              <a:rPr lang="tr-TR" b="1" dirty="0" smtClean="0"/>
              <a:t> mevzuata </a:t>
            </a:r>
            <a:r>
              <a:rPr lang="tr-TR" b="1" dirty="0"/>
              <a:t>aykırı faaliyetlerin </a:t>
            </a:r>
            <a:r>
              <a:rPr lang="tr-TR" b="1" dirty="0">
                <a:solidFill>
                  <a:srgbClr val="FF0000"/>
                </a:solidFill>
              </a:rPr>
              <a:t>önlenmesi </a:t>
            </a:r>
            <a:r>
              <a:rPr lang="tr-TR" b="1" dirty="0"/>
              <a:t>ve </a:t>
            </a:r>
            <a:endParaRPr lang="tr-TR" b="1" dirty="0" smtClean="0"/>
          </a:p>
          <a:p>
            <a:pPr marL="285750" indent="-285750">
              <a:buFont typeface="Wingdings" panose="05000000000000000000" pitchFamily="2" charset="2"/>
              <a:buChar char="ü"/>
            </a:pPr>
            <a:r>
              <a:rPr lang="tr-TR" b="1" dirty="0" smtClean="0"/>
              <a:t> kapsamlı </a:t>
            </a:r>
            <a:r>
              <a:rPr lang="tr-TR" b="1" dirty="0"/>
              <a:t>bir </a:t>
            </a:r>
            <a:r>
              <a:rPr lang="tr-TR" b="1" dirty="0">
                <a:solidFill>
                  <a:srgbClr val="FF0000"/>
                </a:solidFill>
              </a:rPr>
              <a:t>yönetim anlayışı </a:t>
            </a:r>
            <a:r>
              <a:rPr lang="tr-TR" b="1" dirty="0"/>
              <a:t>ile uygun bir çalışma ortamının ve saydamlığın sağlanması </a:t>
            </a:r>
            <a:r>
              <a:rPr lang="tr-TR" b="1" dirty="0" smtClean="0"/>
              <a:t>bakımından </a:t>
            </a:r>
          </a:p>
          <a:p>
            <a:endParaRPr lang="tr-TR" b="1" dirty="0" smtClean="0"/>
          </a:p>
          <a:p>
            <a:r>
              <a:rPr lang="tr-TR" b="1" dirty="0" smtClean="0"/>
              <a:t>ilgili </a:t>
            </a:r>
            <a:r>
              <a:rPr lang="tr-TR" b="1" dirty="0"/>
              <a:t>idarelerin </a:t>
            </a:r>
            <a:r>
              <a:rPr lang="tr-TR" b="1" dirty="0">
                <a:solidFill>
                  <a:srgbClr val="FF0000"/>
                </a:solidFill>
              </a:rPr>
              <a:t>üst yöneticileri </a:t>
            </a:r>
            <a:r>
              <a:rPr lang="tr-TR" b="1" dirty="0"/>
              <a:t>ile diğer yöneticileri tarafından </a:t>
            </a:r>
            <a:r>
              <a:rPr lang="tr-TR" b="1" dirty="0">
                <a:solidFill>
                  <a:srgbClr val="FF0000"/>
                </a:solidFill>
              </a:rPr>
              <a:t>görev, yetki ve sorumluluklar</a:t>
            </a:r>
            <a:r>
              <a:rPr lang="tr-TR" b="1" dirty="0"/>
              <a:t> göz önünde bulundurulmak suretiyle gerekli önlemler alınır.  </a:t>
            </a:r>
          </a:p>
        </p:txBody>
      </p:sp>
    </p:spTree>
    <p:extLst>
      <p:ext uri="{BB962C8B-B14F-4D97-AF65-F5344CB8AC3E}">
        <p14:creationId xmlns:p14="http://schemas.microsoft.com/office/powerpoint/2010/main" val="58639677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923330"/>
          </a:xfrm>
          <a:prstGeom prst="rect">
            <a:avLst/>
          </a:prstGeom>
          <a:noFill/>
        </p:spPr>
        <p:txBody>
          <a:bodyPr wrap="square" rtlCol="0">
            <a:spAutoFit/>
          </a:bodyPr>
          <a:lstStyle/>
          <a:p>
            <a:pPr algn="ctr"/>
            <a:r>
              <a:rPr lang="tr-TR" b="1" dirty="0" smtClean="0"/>
              <a:t>5018 </a:t>
            </a:r>
            <a:r>
              <a:rPr lang="tr-TR" b="1" dirty="0"/>
              <a:t>sayılı Kamu Mali Yönetimi ve </a:t>
            </a:r>
            <a:r>
              <a:rPr lang="tr-TR" b="1" dirty="0" smtClean="0"/>
              <a:t>Kontrol Kanunu (Aralık 2003-Ocak 2005)</a:t>
            </a:r>
          </a:p>
          <a:p>
            <a:pPr algn="ctr">
              <a:buNone/>
            </a:pPr>
            <a:r>
              <a:rPr lang="tr-TR" b="1" dirty="0"/>
              <a:t>BEŞİNCİ KISIM</a:t>
            </a:r>
          </a:p>
          <a:p>
            <a:pPr algn="ctr">
              <a:buNone/>
            </a:pPr>
            <a:r>
              <a:rPr lang="tr-TR" b="1" dirty="0"/>
              <a:t>İç Kontrol </a:t>
            </a:r>
            <a:r>
              <a:rPr lang="tr-TR" b="1" dirty="0" smtClean="0"/>
              <a:t>Sistemi</a:t>
            </a:r>
            <a:endParaRPr lang="tr-TR" b="1" dirty="0"/>
          </a:p>
        </p:txBody>
      </p:sp>
      <p:sp>
        <p:nvSpPr>
          <p:cNvPr id="4" name="Yuvarlatılmış Dikdörtgen 3"/>
          <p:cNvSpPr/>
          <p:nvPr/>
        </p:nvSpPr>
        <p:spPr>
          <a:xfrm>
            <a:off x="689828" y="2922910"/>
            <a:ext cx="1721932" cy="1154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İç Kontrolün Tanımı</a:t>
            </a:r>
            <a:endParaRPr lang="tr-TR" sz="2000" b="1" dirty="0">
              <a:solidFill>
                <a:schemeClr val="tx1"/>
              </a:solidFill>
            </a:endParaRPr>
          </a:p>
        </p:txBody>
      </p:sp>
      <p:sp>
        <p:nvSpPr>
          <p:cNvPr id="5" name="Yuvarlatılmış Dikdörtgen 4"/>
          <p:cNvSpPr/>
          <p:nvPr/>
        </p:nvSpPr>
        <p:spPr>
          <a:xfrm>
            <a:off x="3131840" y="2922910"/>
            <a:ext cx="2016224" cy="1154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smtClean="0">
                <a:solidFill>
                  <a:schemeClr val="tx1"/>
                </a:solidFill>
              </a:rPr>
              <a:t>İç Kontrolün Amacı</a:t>
            </a:r>
            <a:endParaRPr lang="tr-TR" sz="2000" b="1" dirty="0">
              <a:solidFill>
                <a:schemeClr val="tx1"/>
              </a:solidFill>
            </a:endParaRPr>
          </a:p>
        </p:txBody>
      </p:sp>
      <p:sp>
        <p:nvSpPr>
          <p:cNvPr id="6" name="Yuvarlatılmış Dikdörtgen 5"/>
          <p:cNvSpPr/>
          <p:nvPr/>
        </p:nvSpPr>
        <p:spPr>
          <a:xfrm>
            <a:off x="5940152" y="2922910"/>
            <a:ext cx="1944216" cy="115416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b="1" dirty="0" smtClean="0">
                <a:solidFill>
                  <a:schemeClr val="tx1"/>
                </a:solidFill>
              </a:rPr>
              <a:t>İç Kontrolün Yapısı ve İşleyişi</a:t>
            </a:r>
            <a:endParaRPr lang="tr-TR" b="1" dirty="0">
              <a:solidFill>
                <a:schemeClr val="tx1"/>
              </a:solidFill>
            </a:endParaRPr>
          </a:p>
        </p:txBody>
      </p:sp>
      <p:sp>
        <p:nvSpPr>
          <p:cNvPr id="7" name="Sağ Ok 6"/>
          <p:cNvSpPr/>
          <p:nvPr/>
        </p:nvSpPr>
        <p:spPr>
          <a:xfrm>
            <a:off x="2411760" y="328295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5148065" y="328295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8692242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381000"/>
            <a:ext cx="7924800" cy="707886"/>
          </a:xfrm>
          <a:prstGeom prst="rect">
            <a:avLst/>
          </a:prstGeom>
          <a:noFill/>
        </p:spPr>
        <p:txBody>
          <a:bodyPr wrap="square" rtlCol="0">
            <a:normAutofit/>
          </a:bodyPr>
          <a:lstStyle/>
          <a:p>
            <a:pPr algn="ctr"/>
            <a:r>
              <a:rPr lang="tr-TR" sz="4000" b="1" dirty="0" smtClean="0">
                <a:solidFill>
                  <a:schemeClr val="tx1">
                    <a:lumMod val="85000"/>
                    <a:lumOff val="15000"/>
                  </a:schemeClr>
                </a:solidFill>
                <a:latin typeface="+mj-lt"/>
              </a:rPr>
              <a:t>SUNUM PLANI</a:t>
            </a:r>
            <a:endParaRPr lang="tr-TR"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rgbClr val="FF6600"/>
                </a:solidFill>
              </a:rPr>
              <a:t>           </a:t>
            </a:r>
          </a:p>
        </p:txBody>
      </p:sp>
      <p:grpSp>
        <p:nvGrpSpPr>
          <p:cNvPr id="26" name="Group 25"/>
          <p:cNvGrpSpPr/>
          <p:nvPr/>
        </p:nvGrpSpPr>
        <p:grpSpPr>
          <a:xfrm>
            <a:off x="533400" y="980728"/>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tr-TR" sz="17000" b="1" dirty="0" smtClean="0">
                  <a:solidFill>
                    <a:srgbClr val="F26200">
                      <a:alpha val="40000"/>
                    </a:srgbClr>
                  </a:solidFill>
                  <a:latin typeface="+mj-lt"/>
                  <a:cs typeface="Arial" pitchFamily="34" charset="0"/>
                </a:rPr>
                <a:t>1</a:t>
              </a:r>
              <a:endParaRPr lang="tr-TR"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tr-TR" sz="2400" b="1" spc="60" dirty="0" smtClean="0">
                  <a:solidFill>
                    <a:schemeClr val="bg1"/>
                  </a:solidFill>
                  <a:effectLst>
                    <a:outerShdw blurRad="50800" dist="25400" dir="5400000" algn="t" rotWithShape="0">
                      <a:prstClr val="black">
                        <a:alpha val="15000"/>
                      </a:prstClr>
                    </a:outerShdw>
                  </a:effectLst>
                </a:rPr>
                <a:t>TARİHSEL GELİŞİM </a:t>
              </a:r>
              <a:endParaRPr lang="tr-TR"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grpSp>
      <p:grpSp>
        <p:nvGrpSpPr>
          <p:cNvPr id="23" name="Group 22"/>
          <p:cNvGrpSpPr/>
          <p:nvPr/>
        </p:nvGrpSpPr>
        <p:grpSpPr>
          <a:xfrm>
            <a:off x="3543300" y="1077585"/>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tr-TR" sz="17000" b="1">
                  <a:solidFill>
                    <a:srgbClr val="2A7A9E">
                      <a:alpha val="40000"/>
                    </a:srgbClr>
                  </a:solidFill>
                  <a:latin typeface="+mj-lt"/>
                  <a:cs typeface="Arial" pitchFamily="34" charset="0"/>
                </a:rPr>
                <a:t>2</a:t>
              </a: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tr-TR" sz="2300" b="1" spc="60" dirty="0" smtClean="0">
                  <a:solidFill>
                    <a:schemeClr val="bg1"/>
                  </a:solidFill>
                  <a:effectLst>
                    <a:outerShdw blurRad="50800" dist="25400" dir="5400000" algn="t" rotWithShape="0">
                      <a:prstClr val="black">
                        <a:alpha val="15000"/>
                      </a:prstClr>
                    </a:outerShdw>
                  </a:effectLst>
                </a:rPr>
                <a:t>NEDEN İÇ KONTROL</a:t>
              </a:r>
              <a:endParaRPr lang="tr-TR"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grpSp>
      <p:grpSp>
        <p:nvGrpSpPr>
          <p:cNvPr id="24" name="Group 23"/>
          <p:cNvGrpSpPr/>
          <p:nvPr/>
        </p:nvGrpSpPr>
        <p:grpSpPr>
          <a:xfrm>
            <a:off x="6332964" y="1192533"/>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tr-TR" sz="17000" b="1" dirty="0">
                  <a:solidFill>
                    <a:srgbClr val="65B131">
                      <a:alpha val="64000"/>
                    </a:srgbClr>
                  </a:solidFill>
                  <a:latin typeface="+mj-lt"/>
                  <a:cs typeface="Arial" pitchFamily="34" charset="0"/>
                </a:rPr>
                <a:t>3</a:t>
              </a:r>
            </a:p>
          </p:txBody>
        </p:sp>
        <p:sp>
          <p:nvSpPr>
            <p:cNvPr id="18" name="TextBox 17"/>
            <p:cNvSpPr txBox="1"/>
            <p:nvPr/>
          </p:nvSpPr>
          <p:spPr>
            <a:xfrm>
              <a:off x="6324600" y="2508081"/>
              <a:ext cx="2057400" cy="1032461"/>
            </a:xfrm>
            <a:prstGeom prst="rect">
              <a:avLst/>
            </a:prstGeom>
            <a:noFill/>
          </p:spPr>
          <p:txBody>
            <a:bodyPr wrap="square" rtlCol="0">
              <a:normAutofit fontScale="92500" lnSpcReduction="10000"/>
            </a:bodyPr>
            <a:lstStyle/>
            <a:p>
              <a:pPr algn="ctr">
                <a:lnSpc>
                  <a:spcPct val="80000"/>
                </a:lnSpc>
              </a:pPr>
              <a:r>
                <a:rPr lang="tr-TR" sz="2300" b="1" spc="60" dirty="0" smtClean="0">
                  <a:solidFill>
                    <a:schemeClr val="bg1"/>
                  </a:solidFill>
                  <a:effectLst>
                    <a:outerShdw blurRad="50800" dist="25400" dir="5400000" algn="t" rotWithShape="0">
                      <a:prstClr val="black">
                        <a:alpha val="15000"/>
                      </a:prstClr>
                    </a:outerShdw>
                  </a:effectLst>
                </a:rPr>
                <a:t>MEVZUAT ANALİZİ VE </a:t>
              </a:r>
              <a:r>
                <a:rPr lang="tr-TR" sz="2300" b="1" spc="60" dirty="0" smtClean="0">
                  <a:solidFill>
                    <a:schemeClr val="bg1"/>
                  </a:solidFill>
                  <a:effectLst>
                    <a:outerShdw blurRad="50800" dist="25400" dir="5400000" algn="t" rotWithShape="0">
                      <a:prstClr val="black">
                        <a:alpha val="15000"/>
                      </a:prstClr>
                    </a:outerShdw>
                  </a:effectLst>
                </a:rPr>
                <a:t>KAVRAMSAL BAKIŞ</a:t>
              </a:r>
              <a:endParaRPr lang="tr-TR"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85654" y="197871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grpSp>
      <p:grpSp>
        <p:nvGrpSpPr>
          <p:cNvPr id="22" name="Group 23"/>
          <p:cNvGrpSpPr/>
          <p:nvPr/>
        </p:nvGrpSpPr>
        <p:grpSpPr>
          <a:xfrm>
            <a:off x="3562602" y="3493777"/>
            <a:ext cx="2057400" cy="2708434"/>
            <a:chOff x="6324600" y="1587511"/>
            <a:chExt cx="2057400" cy="2708434"/>
          </a:xfrm>
        </p:grpSpPr>
        <p:sp>
          <p:nvSpPr>
            <p:cNvPr id="25" name="Oval 24"/>
            <p:cNvSpPr/>
            <p:nvPr/>
          </p:nvSpPr>
          <p:spPr>
            <a:xfrm>
              <a:off x="6324600" y="1953643"/>
              <a:ext cx="2057400" cy="2057400"/>
            </a:xfrm>
            <a:prstGeom prst="ellipse">
              <a:avLst/>
            </a:prstGeom>
            <a:solidFill>
              <a:srgbClr val="FF0000"/>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sp>
          <p:nvSpPr>
            <p:cNvPr id="27" name="TextBox 16"/>
            <p:cNvSpPr txBox="1"/>
            <p:nvPr/>
          </p:nvSpPr>
          <p:spPr>
            <a:xfrm>
              <a:off x="6721604" y="1587511"/>
              <a:ext cx="1219200" cy="2708434"/>
            </a:xfrm>
            <a:prstGeom prst="rect">
              <a:avLst/>
            </a:prstGeom>
            <a:noFill/>
          </p:spPr>
          <p:txBody>
            <a:bodyPr wrap="square" rtlCol="0">
              <a:spAutoFit/>
            </a:bodyPr>
            <a:lstStyle/>
            <a:p>
              <a:r>
                <a:rPr lang="tr-TR" sz="17000" b="1" dirty="0" smtClean="0">
                  <a:solidFill>
                    <a:srgbClr val="65B131">
                      <a:alpha val="64000"/>
                    </a:srgbClr>
                  </a:solidFill>
                  <a:latin typeface="+mj-lt"/>
                  <a:cs typeface="Arial" pitchFamily="34" charset="0"/>
                </a:rPr>
                <a:t>4</a:t>
              </a:r>
              <a:endParaRPr lang="tr-TR" sz="17000" b="1" dirty="0">
                <a:solidFill>
                  <a:srgbClr val="65B131">
                    <a:alpha val="64000"/>
                  </a:srgbClr>
                </a:solidFill>
                <a:latin typeface="+mj-lt"/>
                <a:cs typeface="Arial" pitchFamily="34" charset="0"/>
              </a:endParaRPr>
            </a:p>
          </p:txBody>
        </p:sp>
        <p:sp>
          <p:nvSpPr>
            <p:cNvPr id="28" name="TextBox 17"/>
            <p:cNvSpPr txBox="1"/>
            <p:nvPr/>
          </p:nvSpPr>
          <p:spPr>
            <a:xfrm>
              <a:off x="6411810" y="2498862"/>
              <a:ext cx="1970190" cy="900132"/>
            </a:xfrm>
            <a:prstGeom prst="rect">
              <a:avLst/>
            </a:prstGeom>
            <a:noFill/>
          </p:spPr>
          <p:txBody>
            <a:bodyPr wrap="square" rtlCol="0">
              <a:normAutofit fontScale="92500"/>
            </a:bodyPr>
            <a:lstStyle/>
            <a:p>
              <a:pPr algn="ctr">
                <a:lnSpc>
                  <a:spcPct val="80000"/>
                </a:lnSpc>
              </a:pPr>
              <a:r>
                <a:rPr lang="tr-TR" sz="2300" b="1" spc="60" dirty="0" smtClean="0">
                  <a:solidFill>
                    <a:schemeClr val="bg1"/>
                  </a:solidFill>
                  <a:effectLst>
                    <a:outerShdw blurRad="50800" dist="25400" dir="5400000" algn="t" rotWithShape="0">
                      <a:prstClr val="black">
                        <a:alpha val="15000"/>
                      </a:prstClr>
                    </a:outerShdw>
                  </a:effectLst>
                </a:rPr>
                <a:t>KAMU İÇ KONTROL STANDARTLARI</a:t>
              </a:r>
              <a:endParaRPr lang="tr-TR" sz="2300" b="1" dirty="0">
                <a:solidFill>
                  <a:schemeClr val="bg1"/>
                </a:solidFill>
                <a:effectLst>
                  <a:outerShdw blurRad="50800" dist="25400" dir="5400000" algn="t" rotWithShape="0">
                    <a:prstClr val="black">
                      <a:alpha val="15000"/>
                    </a:prstClr>
                  </a:outerShdw>
                </a:effectLst>
              </a:endParaRPr>
            </a:p>
          </p:txBody>
        </p:sp>
        <p:sp>
          <p:nvSpPr>
            <p:cNvPr id="29" name="Oval 28"/>
            <p:cNvSpPr/>
            <p:nvPr/>
          </p:nvSpPr>
          <p:spPr>
            <a:xfrm>
              <a:off x="6561564" y="1993746"/>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3" name="Metin kutusu 2"/>
          <p:cNvSpPr txBox="1"/>
          <p:nvPr/>
        </p:nvSpPr>
        <p:spPr>
          <a:xfrm>
            <a:off x="341796" y="1556792"/>
            <a:ext cx="8545517" cy="2585323"/>
          </a:xfrm>
          <a:prstGeom prst="rect">
            <a:avLst/>
          </a:prstGeom>
          <a:noFill/>
        </p:spPr>
        <p:txBody>
          <a:bodyPr wrap="square" rtlCol="0">
            <a:spAutoFit/>
          </a:bodyPr>
          <a:lstStyle/>
          <a:p>
            <a:r>
              <a:rPr lang="tr-TR" b="1" dirty="0" smtClean="0">
                <a:solidFill>
                  <a:srgbClr val="FF0000"/>
                </a:solidFill>
              </a:rPr>
              <a:t>İç </a:t>
            </a:r>
            <a:r>
              <a:rPr lang="tr-TR" b="1" dirty="0">
                <a:solidFill>
                  <a:srgbClr val="FF0000"/>
                </a:solidFill>
              </a:rPr>
              <a:t>kontrol standartları</a:t>
            </a:r>
          </a:p>
          <a:p>
            <a:pPr algn="just"/>
            <a:r>
              <a:rPr lang="tr-TR" b="1" dirty="0"/>
              <a:t>Madde 5- İç kontrol standartları, merkezi uyumlaştırma görevi çerçevesinde </a:t>
            </a:r>
            <a:r>
              <a:rPr lang="tr-TR" b="1" u="sng" dirty="0" smtClean="0"/>
              <a:t>Bakanlık tarafından </a:t>
            </a:r>
            <a:r>
              <a:rPr lang="tr-TR" b="1" u="sng" dirty="0"/>
              <a:t>belirlenir ve yayımlanır.</a:t>
            </a:r>
            <a:r>
              <a:rPr lang="tr-TR" b="1" dirty="0"/>
              <a:t> </a:t>
            </a:r>
            <a:r>
              <a:rPr lang="tr-TR" b="1" dirty="0" smtClean="0">
                <a:solidFill>
                  <a:srgbClr val="FF0000"/>
                </a:solidFill>
              </a:rPr>
              <a:t>(18 standart-Tebliğ 2007) </a:t>
            </a:r>
            <a:r>
              <a:rPr lang="tr-TR" b="1" dirty="0" smtClean="0"/>
              <a:t>İdareler</a:t>
            </a:r>
            <a:r>
              <a:rPr lang="tr-TR" b="1" dirty="0"/>
              <a:t>, </a:t>
            </a:r>
            <a:r>
              <a:rPr lang="tr-TR" b="1" dirty="0">
                <a:solidFill>
                  <a:srgbClr val="FF0000"/>
                </a:solidFill>
              </a:rPr>
              <a:t>malî ve malî olmayan tüm işlemlerinde</a:t>
            </a:r>
            <a:r>
              <a:rPr lang="tr-TR" b="1" dirty="0"/>
              <a:t> </a:t>
            </a:r>
            <a:r>
              <a:rPr lang="tr-TR" b="1" dirty="0" smtClean="0"/>
              <a:t>bu standartlara </a:t>
            </a:r>
            <a:r>
              <a:rPr lang="tr-TR" b="1" dirty="0"/>
              <a:t>uymakla ve gereğini yerine getirmekle yükümlüdür</a:t>
            </a:r>
            <a:r>
              <a:rPr lang="tr-TR" b="1" dirty="0" smtClean="0"/>
              <a:t>.</a:t>
            </a:r>
          </a:p>
          <a:p>
            <a:pPr algn="just"/>
            <a:endParaRPr lang="tr-TR" b="1" dirty="0"/>
          </a:p>
          <a:p>
            <a:pPr algn="just"/>
            <a:r>
              <a:rPr lang="tr-TR" b="1" u="sng" dirty="0"/>
              <a:t>Kanuna ve iç kontrol standartlarına aykırı olmamak koşuluyla</a:t>
            </a:r>
            <a:r>
              <a:rPr lang="tr-TR" b="1" dirty="0"/>
              <a:t>, idarelerce </a:t>
            </a:r>
            <a:r>
              <a:rPr lang="tr-TR" b="1" dirty="0" smtClean="0"/>
              <a:t>görev alanları </a:t>
            </a:r>
            <a:r>
              <a:rPr lang="tr-TR" b="1" dirty="0"/>
              <a:t>çerçevesinde her türlü yöntem, süreç ve özellikli işlemlere ilişkin </a:t>
            </a:r>
            <a:r>
              <a:rPr lang="tr-TR" b="1" u="sng" dirty="0" smtClean="0"/>
              <a:t>standartlar belirlenebilir.</a:t>
            </a:r>
            <a:endParaRPr lang="tr-TR" b="1" u="sng" dirty="0"/>
          </a:p>
        </p:txBody>
      </p:sp>
      <p:pic>
        <p:nvPicPr>
          <p:cNvPr id="4098" name="Picture 2" descr="C:\Documents and Settings\WindowsXP\Desktop\yasa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15816" y="3861048"/>
            <a:ext cx="3781128" cy="283584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893170" y="6068257"/>
            <a:ext cx="1140323" cy="400110"/>
          </a:xfrm>
          <a:prstGeom prst="rect">
            <a:avLst/>
          </a:prstGeom>
          <a:noFill/>
        </p:spPr>
        <p:txBody>
          <a:bodyPr wrap="square" rtlCol="0">
            <a:spAutoFit/>
          </a:bodyPr>
          <a:lstStyle/>
          <a:p>
            <a:r>
              <a:rPr lang="tr-TR" sz="2000" b="1" dirty="0" smtClean="0"/>
              <a:t>NEREDE</a:t>
            </a:r>
            <a:endParaRPr lang="tr-TR" sz="2000" b="1" dirty="0"/>
          </a:p>
        </p:txBody>
      </p:sp>
    </p:spTree>
    <p:extLst>
      <p:ext uri="{BB962C8B-B14F-4D97-AF65-F5344CB8AC3E}">
        <p14:creationId xmlns:p14="http://schemas.microsoft.com/office/powerpoint/2010/main" val="371291291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3" name="Metin kutusu 2"/>
          <p:cNvSpPr txBox="1"/>
          <p:nvPr/>
        </p:nvSpPr>
        <p:spPr>
          <a:xfrm>
            <a:off x="370863" y="1420498"/>
            <a:ext cx="8545517" cy="5078313"/>
          </a:xfrm>
          <a:prstGeom prst="rect">
            <a:avLst/>
          </a:prstGeom>
          <a:noFill/>
        </p:spPr>
        <p:txBody>
          <a:bodyPr wrap="square" rtlCol="0">
            <a:spAutoFit/>
          </a:bodyPr>
          <a:lstStyle/>
          <a:p>
            <a:r>
              <a:rPr lang="tr-TR" b="1" dirty="0">
                <a:solidFill>
                  <a:srgbClr val="FF0000"/>
                </a:solidFill>
              </a:rPr>
              <a:t>İç kontrolün temel ilkeleri</a:t>
            </a:r>
          </a:p>
          <a:p>
            <a:r>
              <a:rPr lang="tr-TR" b="1" dirty="0"/>
              <a:t>Madde 6- İç kontrolün temel ilkeleri şunlardır:</a:t>
            </a:r>
          </a:p>
          <a:p>
            <a:r>
              <a:rPr lang="tr-TR" b="1" dirty="0"/>
              <a:t>a) İç kontrol faaliyetleri idarenin </a:t>
            </a:r>
            <a:r>
              <a:rPr lang="tr-TR" b="1" dirty="0">
                <a:solidFill>
                  <a:srgbClr val="FF0000"/>
                </a:solidFill>
              </a:rPr>
              <a:t>yönetim sorumluluğu </a:t>
            </a:r>
            <a:r>
              <a:rPr lang="tr-TR" b="1" dirty="0"/>
              <a:t>çerçevesinde yürütülür.</a:t>
            </a:r>
          </a:p>
          <a:p>
            <a:r>
              <a:rPr lang="tr-TR" b="1" dirty="0"/>
              <a:t>b) İç kontrol faaliyet ve düzenlemelerinde öncelikle </a:t>
            </a:r>
            <a:r>
              <a:rPr lang="tr-TR" b="1" dirty="0">
                <a:solidFill>
                  <a:srgbClr val="FF0000"/>
                </a:solidFill>
              </a:rPr>
              <a:t>riskli alanlar </a:t>
            </a:r>
            <a:r>
              <a:rPr lang="tr-TR" b="1" dirty="0"/>
              <a:t>dikkate alınır.</a:t>
            </a:r>
          </a:p>
          <a:p>
            <a:r>
              <a:rPr lang="tr-TR" b="1" dirty="0"/>
              <a:t>c) İç kontrole ilişkin sorumluluk, </a:t>
            </a:r>
            <a:r>
              <a:rPr lang="tr-TR" b="1" dirty="0">
                <a:solidFill>
                  <a:srgbClr val="FF0000"/>
                </a:solidFill>
              </a:rPr>
              <a:t>işlem sürecinde yer alan bütün görevlileri </a:t>
            </a:r>
            <a:r>
              <a:rPr lang="tr-TR" b="1" dirty="0"/>
              <a:t>kapsar.</a:t>
            </a:r>
          </a:p>
          <a:p>
            <a:r>
              <a:rPr lang="tr-TR" b="1" dirty="0"/>
              <a:t>d) İç kontrol </a:t>
            </a:r>
            <a:r>
              <a:rPr lang="tr-TR" b="1" dirty="0">
                <a:solidFill>
                  <a:srgbClr val="FF0000"/>
                </a:solidFill>
              </a:rPr>
              <a:t>malî ve malî olmayan tüm işlemleri </a:t>
            </a:r>
            <a:r>
              <a:rPr lang="tr-TR" b="1" dirty="0"/>
              <a:t>kapsar.</a:t>
            </a:r>
          </a:p>
          <a:p>
            <a:r>
              <a:rPr lang="tr-TR" b="1" dirty="0"/>
              <a:t>e) İç kontrol sistemi </a:t>
            </a:r>
            <a:r>
              <a:rPr lang="tr-TR" b="1" dirty="0">
                <a:solidFill>
                  <a:srgbClr val="FF0000"/>
                </a:solidFill>
              </a:rPr>
              <a:t>yılda en az bir kez değerlendirilir </a:t>
            </a:r>
            <a:r>
              <a:rPr lang="tr-TR" b="1" dirty="0"/>
              <a:t>ve alınması gereken önlemler</a:t>
            </a:r>
          </a:p>
          <a:p>
            <a:r>
              <a:rPr lang="tr-TR" b="1" dirty="0"/>
              <a:t>belirlenir.</a:t>
            </a:r>
          </a:p>
          <a:p>
            <a:r>
              <a:rPr lang="tr-TR" b="1" dirty="0"/>
              <a:t>f) İç kontrol düzenleme ve uygulamalarında </a:t>
            </a:r>
            <a:r>
              <a:rPr lang="tr-TR" b="1" u="sng" dirty="0"/>
              <a:t>mevzuata uygunluk, saydamlık, hesap</a:t>
            </a:r>
          </a:p>
          <a:p>
            <a:r>
              <a:rPr lang="tr-TR" b="1" u="sng" dirty="0"/>
              <a:t>verebilirlik ve ekonomiklik, etkinlik, etkililik </a:t>
            </a:r>
            <a:r>
              <a:rPr lang="tr-TR" b="1" dirty="0"/>
              <a:t>gibi </a:t>
            </a:r>
            <a:r>
              <a:rPr lang="tr-TR" b="1" dirty="0">
                <a:solidFill>
                  <a:srgbClr val="FF0000"/>
                </a:solidFill>
              </a:rPr>
              <a:t>iyi</a:t>
            </a:r>
            <a:r>
              <a:rPr lang="tr-TR" b="1" dirty="0"/>
              <a:t> </a:t>
            </a:r>
            <a:r>
              <a:rPr lang="tr-TR" b="1" dirty="0">
                <a:solidFill>
                  <a:srgbClr val="FF0000"/>
                </a:solidFill>
              </a:rPr>
              <a:t>malî yönetim ilkeleri </a:t>
            </a:r>
            <a:r>
              <a:rPr lang="tr-TR" b="1" dirty="0"/>
              <a:t>esas alınır</a:t>
            </a:r>
            <a:r>
              <a:rPr lang="tr-TR" b="1" dirty="0" smtClean="0"/>
              <a:t>.</a:t>
            </a:r>
          </a:p>
          <a:p>
            <a:endParaRPr lang="tr-TR" b="1" dirty="0"/>
          </a:p>
          <a:p>
            <a:r>
              <a:rPr lang="tr-TR" b="1" dirty="0">
                <a:solidFill>
                  <a:srgbClr val="FF0000"/>
                </a:solidFill>
              </a:rPr>
              <a:t>İç kontrolün unsurları ve genel koşulları</a:t>
            </a:r>
          </a:p>
          <a:p>
            <a:r>
              <a:rPr lang="tr-TR" b="1" dirty="0"/>
              <a:t>Madde 7- İç kontrolün unsurları ve genel koşulları şunlardır:</a:t>
            </a:r>
          </a:p>
          <a:p>
            <a:pPr marL="342900" indent="-342900">
              <a:buAutoNum type="alphaLcParenR"/>
            </a:pPr>
            <a:r>
              <a:rPr lang="tr-TR" b="1" dirty="0" smtClean="0"/>
              <a:t>Kontrol ortamı  </a:t>
            </a:r>
          </a:p>
          <a:p>
            <a:pPr marL="342900" indent="-342900">
              <a:buAutoNum type="alphaLcParenR"/>
            </a:pPr>
            <a:r>
              <a:rPr lang="tr-TR" b="1" dirty="0" smtClean="0"/>
              <a:t>Risk değerlendirmesi </a:t>
            </a:r>
          </a:p>
          <a:p>
            <a:pPr marL="342900" indent="-342900">
              <a:buAutoNum type="alphaLcParenR"/>
            </a:pPr>
            <a:r>
              <a:rPr lang="tr-TR" b="1" dirty="0" smtClean="0"/>
              <a:t>Kontrol </a:t>
            </a:r>
            <a:r>
              <a:rPr lang="tr-TR" b="1" dirty="0"/>
              <a:t>faaliyetleri </a:t>
            </a:r>
            <a:endParaRPr lang="tr-TR" b="1" dirty="0" smtClean="0"/>
          </a:p>
          <a:p>
            <a:pPr marL="342900" indent="-342900">
              <a:buAutoNum type="alphaLcParenR"/>
            </a:pPr>
            <a:r>
              <a:rPr lang="tr-TR" b="1" dirty="0" smtClean="0"/>
              <a:t>Bilgi </a:t>
            </a:r>
            <a:r>
              <a:rPr lang="tr-TR" b="1" dirty="0"/>
              <a:t>ve </a:t>
            </a:r>
            <a:r>
              <a:rPr lang="tr-TR" b="1" dirty="0" smtClean="0"/>
              <a:t>iletişim </a:t>
            </a:r>
          </a:p>
          <a:p>
            <a:pPr marL="342900" indent="-342900">
              <a:buAutoNum type="alphaLcParenR"/>
            </a:pPr>
            <a:r>
              <a:rPr lang="tr-TR" b="1" dirty="0" smtClean="0"/>
              <a:t>Gözetim </a:t>
            </a:r>
            <a:r>
              <a:rPr lang="tr-TR" b="1" dirty="0" smtClean="0">
                <a:solidFill>
                  <a:srgbClr val="FF0000"/>
                </a:solidFill>
              </a:rPr>
              <a:t>(COSO)!!!</a:t>
            </a:r>
            <a:endParaRPr lang="tr-TR" b="1" dirty="0">
              <a:solidFill>
                <a:srgbClr val="FF0000"/>
              </a:solidFill>
            </a:endParaRPr>
          </a:p>
        </p:txBody>
      </p:sp>
    </p:spTree>
    <p:extLst>
      <p:ext uri="{BB962C8B-B14F-4D97-AF65-F5344CB8AC3E}">
        <p14:creationId xmlns:p14="http://schemas.microsoft.com/office/powerpoint/2010/main" val="10267630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7F3C4AED-6D45-4316-88F9-16EB8713B9B6}" type="slidenum">
              <a:rPr lang="tr-TR" smtClean="0"/>
              <a:pPr>
                <a:defRPr/>
              </a:pPr>
              <a:t>22</a:t>
            </a:fld>
            <a:endParaRPr lang="tr-TR"/>
          </a:p>
        </p:txBody>
      </p:sp>
      <p:sp>
        <p:nvSpPr>
          <p:cNvPr id="4" name="Rectangle 2"/>
          <p:cNvSpPr txBox="1">
            <a:spLocks noChangeArrowheads="1"/>
          </p:cNvSpPr>
          <p:nvPr/>
        </p:nvSpPr>
        <p:spPr bwMode="auto">
          <a:xfrm>
            <a:off x="1116013" y="629310"/>
            <a:ext cx="7561263" cy="563563"/>
          </a:xfrm>
          <a:prstGeom prst="rect">
            <a:avLst/>
          </a:prstGeom>
          <a:noFill/>
          <a:ln w="9525">
            <a:noFill/>
            <a:miter lim="800000"/>
            <a:headEnd/>
            <a:tailEnd/>
          </a:ln>
        </p:spPr>
        <p:txBody>
          <a:bodyPr anchor="ctr"/>
          <a:lstStyle/>
          <a:p>
            <a:pPr algn="ctr">
              <a:defRPr/>
            </a:pPr>
            <a:r>
              <a:rPr lang="tr-TR" sz="2800" b="1" dirty="0" smtClean="0">
                <a:solidFill>
                  <a:srgbClr val="FF0000"/>
                </a:solidFill>
              </a:rPr>
              <a:t>İç kontrole </a:t>
            </a:r>
            <a:r>
              <a:rPr lang="tr-TR" sz="2800" b="1" dirty="0">
                <a:solidFill>
                  <a:srgbClr val="FF0000"/>
                </a:solidFill>
              </a:rPr>
              <a:t>ilişkin yetki ve </a:t>
            </a:r>
            <a:r>
              <a:rPr lang="tr-TR" sz="2800" b="1" dirty="0" smtClean="0">
                <a:solidFill>
                  <a:srgbClr val="FF0000"/>
                </a:solidFill>
              </a:rPr>
              <a:t>sorumluluklar</a:t>
            </a:r>
            <a:endParaRPr lang="tr-TR" sz="2800" b="1" dirty="0">
              <a:solidFill>
                <a:srgbClr val="FF0000"/>
              </a:solidFill>
              <a:latin typeface="+mj-lt"/>
              <a:ea typeface="+mj-ea"/>
              <a:cs typeface="+mj-cs"/>
            </a:endParaRPr>
          </a:p>
        </p:txBody>
      </p:sp>
      <p:sp>
        <p:nvSpPr>
          <p:cNvPr id="16388" name="Rectangle 4"/>
          <p:cNvSpPr>
            <a:spLocks noChangeArrowheads="1"/>
          </p:cNvSpPr>
          <p:nvPr/>
        </p:nvSpPr>
        <p:spPr bwMode="auto">
          <a:xfrm>
            <a:off x="2916238" y="1808956"/>
            <a:ext cx="2663825" cy="540544"/>
          </a:xfrm>
          <a:prstGeom prst="rect">
            <a:avLst/>
          </a:prstGeom>
          <a:solidFill>
            <a:srgbClr val="99CCFF"/>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dirty="0">
                <a:solidFill>
                  <a:srgbClr val="000099"/>
                </a:solidFill>
                <a:latin typeface="Arial" charset="0"/>
              </a:rPr>
              <a:t>Üst </a:t>
            </a:r>
            <a:r>
              <a:rPr lang="tr-TR" altLang="tr-TR" sz="1800" b="1" dirty="0" smtClean="0">
                <a:solidFill>
                  <a:srgbClr val="000099"/>
                </a:solidFill>
                <a:latin typeface="Arial" charset="0"/>
              </a:rPr>
              <a:t>Yönetici</a:t>
            </a:r>
          </a:p>
          <a:p>
            <a:pPr algn="ctr" eaLnBrk="1" hangingPunct="1">
              <a:spcBef>
                <a:spcPct val="0"/>
              </a:spcBef>
              <a:buNone/>
            </a:pPr>
            <a:r>
              <a:rPr lang="tr-TR" sz="1800" b="1" dirty="0" smtClean="0"/>
              <a:t>Kurma-Gözetme</a:t>
            </a:r>
            <a:endParaRPr lang="tr-TR" altLang="tr-TR" sz="1800" b="1" dirty="0">
              <a:solidFill>
                <a:srgbClr val="000099"/>
              </a:solidFill>
              <a:latin typeface="Arial" charset="0"/>
            </a:endParaRPr>
          </a:p>
        </p:txBody>
      </p:sp>
      <p:sp>
        <p:nvSpPr>
          <p:cNvPr id="16389" name="Oval 5"/>
          <p:cNvSpPr>
            <a:spLocks noChangeArrowheads="1"/>
          </p:cNvSpPr>
          <p:nvPr/>
        </p:nvSpPr>
        <p:spPr bwMode="auto">
          <a:xfrm>
            <a:off x="971550" y="3068638"/>
            <a:ext cx="1368425" cy="1368425"/>
          </a:xfrm>
          <a:prstGeom prst="ellipse">
            <a:avLst/>
          </a:prstGeom>
          <a:solidFill>
            <a:srgbClr val="99CC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400" b="1" dirty="0" smtClean="0">
                <a:solidFill>
                  <a:srgbClr val="000099"/>
                </a:solidFill>
                <a:latin typeface="Arial" charset="0"/>
              </a:rPr>
              <a:t>Mali Hizmetler </a:t>
            </a:r>
          </a:p>
          <a:p>
            <a:pPr algn="ctr" eaLnBrk="1" hangingPunct="1">
              <a:spcBef>
                <a:spcPct val="0"/>
              </a:spcBef>
              <a:buFontTx/>
              <a:buNone/>
            </a:pPr>
            <a:r>
              <a:rPr lang="tr-TR" altLang="tr-TR" sz="1400" b="1" dirty="0" smtClean="0">
                <a:solidFill>
                  <a:srgbClr val="000099"/>
                </a:solidFill>
                <a:latin typeface="Arial" charset="0"/>
              </a:rPr>
              <a:t>Birimi</a:t>
            </a:r>
            <a:endParaRPr lang="tr-TR" altLang="tr-TR" sz="1400" b="1" dirty="0">
              <a:solidFill>
                <a:srgbClr val="000099"/>
              </a:solidFill>
              <a:latin typeface="Arial" charset="0"/>
            </a:endParaRPr>
          </a:p>
        </p:txBody>
      </p:sp>
      <p:sp>
        <p:nvSpPr>
          <p:cNvPr id="16390" name="Oval 6"/>
          <p:cNvSpPr>
            <a:spLocks noChangeArrowheads="1"/>
          </p:cNvSpPr>
          <p:nvPr/>
        </p:nvSpPr>
        <p:spPr bwMode="auto">
          <a:xfrm>
            <a:off x="7092950" y="3284538"/>
            <a:ext cx="1368425" cy="1366837"/>
          </a:xfrm>
          <a:prstGeom prst="ellipse">
            <a:avLst/>
          </a:prstGeom>
          <a:solidFill>
            <a:srgbClr val="CCFF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dirty="0">
                <a:solidFill>
                  <a:srgbClr val="0000FF"/>
                </a:solidFill>
                <a:latin typeface="Arial" charset="0"/>
              </a:rPr>
              <a:t>İç </a:t>
            </a:r>
            <a:r>
              <a:rPr lang="tr-TR" altLang="tr-TR" sz="1800" b="1" dirty="0" smtClean="0">
                <a:solidFill>
                  <a:srgbClr val="0000FF"/>
                </a:solidFill>
                <a:latin typeface="Arial" charset="0"/>
              </a:rPr>
              <a:t>Denetçi</a:t>
            </a:r>
            <a:endParaRPr lang="tr-TR" altLang="tr-TR" sz="1800" b="1" dirty="0">
              <a:solidFill>
                <a:srgbClr val="0000FF"/>
              </a:solidFill>
              <a:latin typeface="Arial" charset="0"/>
            </a:endParaRPr>
          </a:p>
        </p:txBody>
      </p:sp>
      <p:sp>
        <p:nvSpPr>
          <p:cNvPr id="16391" name="Oval 7"/>
          <p:cNvSpPr>
            <a:spLocks noChangeArrowheads="1"/>
          </p:cNvSpPr>
          <p:nvPr/>
        </p:nvSpPr>
        <p:spPr bwMode="auto">
          <a:xfrm>
            <a:off x="3348038" y="4724400"/>
            <a:ext cx="1295400" cy="865188"/>
          </a:xfrm>
          <a:prstGeom prst="ellipse">
            <a:avLst/>
          </a:prstGeom>
          <a:solidFill>
            <a:srgbClr val="99CC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400" b="1" dirty="0">
                <a:solidFill>
                  <a:srgbClr val="000099"/>
                </a:solidFill>
                <a:latin typeface="Arial" charset="0"/>
              </a:rPr>
              <a:t>Harcama</a:t>
            </a:r>
          </a:p>
          <a:p>
            <a:pPr algn="ctr" eaLnBrk="1" hangingPunct="1">
              <a:spcBef>
                <a:spcPct val="0"/>
              </a:spcBef>
              <a:buFontTx/>
              <a:buNone/>
            </a:pPr>
            <a:r>
              <a:rPr lang="tr-TR" altLang="tr-TR" sz="1400" b="1" dirty="0">
                <a:solidFill>
                  <a:srgbClr val="000099"/>
                </a:solidFill>
                <a:latin typeface="Arial" charset="0"/>
              </a:rPr>
              <a:t> Yetkilisi</a:t>
            </a:r>
          </a:p>
        </p:txBody>
      </p:sp>
      <p:sp>
        <p:nvSpPr>
          <p:cNvPr id="16392" name="Line 8"/>
          <p:cNvSpPr>
            <a:spLocks noChangeShapeType="1"/>
          </p:cNvSpPr>
          <p:nvPr/>
        </p:nvSpPr>
        <p:spPr bwMode="auto">
          <a:xfrm>
            <a:off x="684213" y="3357563"/>
            <a:ext cx="0" cy="259080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393" name="Line 9"/>
          <p:cNvSpPr>
            <a:spLocks noChangeShapeType="1"/>
          </p:cNvSpPr>
          <p:nvPr/>
        </p:nvSpPr>
        <p:spPr bwMode="auto">
          <a:xfrm flipV="1">
            <a:off x="684213" y="5876925"/>
            <a:ext cx="5903912" cy="42863"/>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394" name="Rectangle 10"/>
          <p:cNvSpPr>
            <a:spLocks noChangeArrowheads="1"/>
          </p:cNvSpPr>
          <p:nvPr/>
        </p:nvSpPr>
        <p:spPr bwMode="auto">
          <a:xfrm>
            <a:off x="611188" y="6021388"/>
            <a:ext cx="5943600" cy="287337"/>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dirty="0">
                <a:solidFill>
                  <a:srgbClr val="000099"/>
                </a:solidFill>
                <a:latin typeface="Arial" charset="0"/>
              </a:rPr>
              <a:t>Yönetim sorumluluğuna dayalı mali yönetim ve kontrol</a:t>
            </a:r>
          </a:p>
        </p:txBody>
      </p:sp>
      <p:sp>
        <p:nvSpPr>
          <p:cNvPr id="16395" name="Rectangle 11"/>
          <p:cNvSpPr>
            <a:spLocks noChangeArrowheads="1"/>
          </p:cNvSpPr>
          <p:nvPr/>
        </p:nvSpPr>
        <p:spPr bwMode="auto">
          <a:xfrm>
            <a:off x="6732588" y="5949950"/>
            <a:ext cx="2232025" cy="398463"/>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200" b="1">
                <a:solidFill>
                  <a:srgbClr val="000099"/>
                </a:solidFill>
                <a:latin typeface="Arial" charset="0"/>
              </a:rPr>
              <a:t>Fonksiyonel olarak bağımsız</a:t>
            </a:r>
          </a:p>
          <a:p>
            <a:pPr algn="ctr" eaLnBrk="1" hangingPunct="1">
              <a:spcBef>
                <a:spcPct val="0"/>
              </a:spcBef>
              <a:buFontTx/>
              <a:buNone/>
            </a:pPr>
            <a:r>
              <a:rPr lang="tr-TR" altLang="tr-TR" sz="1200" b="1">
                <a:solidFill>
                  <a:srgbClr val="000099"/>
                </a:solidFill>
                <a:latin typeface="Arial" charset="0"/>
              </a:rPr>
              <a:t>iç denetim</a:t>
            </a:r>
          </a:p>
        </p:txBody>
      </p:sp>
      <p:sp>
        <p:nvSpPr>
          <p:cNvPr id="16396" name="Oval 12"/>
          <p:cNvSpPr>
            <a:spLocks noChangeArrowheads="1"/>
          </p:cNvSpPr>
          <p:nvPr/>
        </p:nvSpPr>
        <p:spPr bwMode="auto">
          <a:xfrm>
            <a:off x="1835150" y="4724400"/>
            <a:ext cx="1203325" cy="865188"/>
          </a:xfrm>
          <a:prstGeom prst="ellipse">
            <a:avLst/>
          </a:prstGeom>
          <a:solidFill>
            <a:srgbClr val="99CC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400" b="1" dirty="0">
                <a:solidFill>
                  <a:srgbClr val="000099"/>
                </a:solidFill>
                <a:latin typeface="Arial" charset="0"/>
              </a:rPr>
              <a:t>Harcama</a:t>
            </a:r>
          </a:p>
          <a:p>
            <a:pPr algn="ctr" eaLnBrk="1" hangingPunct="1">
              <a:spcBef>
                <a:spcPct val="0"/>
              </a:spcBef>
              <a:buFontTx/>
              <a:buNone/>
            </a:pPr>
            <a:r>
              <a:rPr lang="tr-TR" altLang="tr-TR" sz="1400" b="1" dirty="0">
                <a:solidFill>
                  <a:srgbClr val="000099"/>
                </a:solidFill>
                <a:latin typeface="Arial" charset="0"/>
              </a:rPr>
              <a:t> </a:t>
            </a:r>
            <a:r>
              <a:rPr lang="tr-TR" altLang="tr-TR" sz="1400" b="1" dirty="0" smtClean="0">
                <a:solidFill>
                  <a:srgbClr val="000099"/>
                </a:solidFill>
                <a:latin typeface="Arial" charset="0"/>
              </a:rPr>
              <a:t>Yetkilisi</a:t>
            </a:r>
            <a:endParaRPr lang="tr-TR" altLang="tr-TR" sz="1400" b="1" dirty="0">
              <a:solidFill>
                <a:srgbClr val="000099"/>
              </a:solidFill>
              <a:latin typeface="Arial" charset="0"/>
            </a:endParaRPr>
          </a:p>
        </p:txBody>
      </p:sp>
      <p:sp>
        <p:nvSpPr>
          <p:cNvPr id="16397" name="Oval 13"/>
          <p:cNvSpPr>
            <a:spLocks noChangeArrowheads="1"/>
          </p:cNvSpPr>
          <p:nvPr/>
        </p:nvSpPr>
        <p:spPr bwMode="auto">
          <a:xfrm>
            <a:off x="4932363" y="4724400"/>
            <a:ext cx="1152525" cy="865188"/>
          </a:xfrm>
          <a:prstGeom prst="ellipse">
            <a:avLst/>
          </a:prstGeom>
          <a:solidFill>
            <a:srgbClr val="99CC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400" b="1" dirty="0">
                <a:solidFill>
                  <a:srgbClr val="000099"/>
                </a:solidFill>
                <a:latin typeface="Arial" charset="0"/>
              </a:rPr>
              <a:t>Harcama</a:t>
            </a:r>
          </a:p>
          <a:p>
            <a:pPr algn="ctr" eaLnBrk="1" hangingPunct="1">
              <a:spcBef>
                <a:spcPct val="0"/>
              </a:spcBef>
              <a:buFontTx/>
              <a:buNone/>
            </a:pPr>
            <a:r>
              <a:rPr lang="tr-TR" altLang="tr-TR" sz="1400" b="1" dirty="0">
                <a:solidFill>
                  <a:srgbClr val="000099"/>
                </a:solidFill>
                <a:latin typeface="Arial" charset="0"/>
              </a:rPr>
              <a:t> Yetkilisi</a:t>
            </a:r>
          </a:p>
        </p:txBody>
      </p:sp>
      <p:sp>
        <p:nvSpPr>
          <p:cNvPr id="16398" name="Line 14"/>
          <p:cNvSpPr>
            <a:spLocks noChangeShapeType="1"/>
          </p:cNvSpPr>
          <p:nvPr/>
        </p:nvSpPr>
        <p:spPr bwMode="auto">
          <a:xfrm flipV="1">
            <a:off x="2555875" y="4365625"/>
            <a:ext cx="3024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399" name="Line 15"/>
          <p:cNvSpPr>
            <a:spLocks noChangeShapeType="1"/>
          </p:cNvSpPr>
          <p:nvPr/>
        </p:nvSpPr>
        <p:spPr bwMode="auto">
          <a:xfrm>
            <a:off x="2555875" y="43656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0" name="Line 16"/>
          <p:cNvSpPr>
            <a:spLocks noChangeShapeType="1"/>
          </p:cNvSpPr>
          <p:nvPr/>
        </p:nvSpPr>
        <p:spPr bwMode="auto">
          <a:xfrm>
            <a:off x="4140200" y="4365625"/>
            <a:ext cx="0" cy="2873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1" name="Line 17"/>
          <p:cNvSpPr>
            <a:spLocks noChangeShapeType="1"/>
          </p:cNvSpPr>
          <p:nvPr/>
        </p:nvSpPr>
        <p:spPr bwMode="auto">
          <a:xfrm>
            <a:off x="5580063" y="43656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2" name="Line 22"/>
          <p:cNvSpPr>
            <a:spLocks noChangeShapeType="1"/>
          </p:cNvSpPr>
          <p:nvPr/>
        </p:nvSpPr>
        <p:spPr bwMode="auto">
          <a:xfrm>
            <a:off x="5148064" y="2349500"/>
            <a:ext cx="1803599" cy="127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 name="Rectangle 23"/>
          <p:cNvSpPr txBox="1">
            <a:spLocks noChangeArrowheads="1"/>
          </p:cNvSpPr>
          <p:nvPr/>
        </p:nvSpPr>
        <p:spPr bwMode="auto">
          <a:xfrm>
            <a:off x="539750" y="1268413"/>
            <a:ext cx="2087563" cy="1081087"/>
          </a:xfrm>
          <a:prstGeom prst="rect">
            <a:avLst/>
          </a:prstGeom>
          <a:solidFill>
            <a:srgbClr val="F81D06"/>
          </a:solidFill>
          <a:ln w="9525">
            <a:solidFill>
              <a:srgbClr val="FFFF00"/>
            </a:solidFill>
            <a:miter lim="800000"/>
            <a:headEnd/>
            <a:tailEnd/>
          </a:ln>
        </p:spPr>
        <p:txBody>
          <a:bodyPr/>
          <a:lstStyle/>
          <a:p>
            <a:pPr marL="342900" indent="-342900" algn="ctr">
              <a:lnSpc>
                <a:spcPct val="80000"/>
              </a:lnSpc>
              <a:spcBef>
                <a:spcPct val="20000"/>
              </a:spcBef>
              <a:buFont typeface="Wingdings" pitchFamily="2" charset="2"/>
              <a:buNone/>
              <a:defRPr/>
            </a:pPr>
            <a:r>
              <a:rPr lang="tr-TR" sz="1600" dirty="0">
                <a:solidFill>
                  <a:schemeClr val="bg1"/>
                </a:solidFill>
                <a:latin typeface="Comic Sans MS" pitchFamily="66" charset="0"/>
                <a:cs typeface="+mn-cs"/>
              </a:rPr>
              <a:t>Mali Yönetim ve Kontrol Merkezi Uyumlaştırma </a:t>
            </a:r>
          </a:p>
          <a:p>
            <a:pPr marL="342900" indent="-342900" algn="ctr">
              <a:lnSpc>
                <a:spcPct val="80000"/>
              </a:lnSpc>
              <a:spcBef>
                <a:spcPct val="20000"/>
              </a:spcBef>
              <a:buFont typeface="Wingdings" pitchFamily="2" charset="2"/>
              <a:buNone/>
              <a:defRPr/>
            </a:pPr>
            <a:r>
              <a:rPr lang="tr-TR" sz="1600" dirty="0">
                <a:solidFill>
                  <a:schemeClr val="bg1"/>
                </a:solidFill>
                <a:latin typeface="Comic Sans MS" pitchFamily="66" charset="0"/>
                <a:cs typeface="+mn-cs"/>
              </a:rPr>
              <a:t>(Maliye Bakanlığı- BÜMKO)</a:t>
            </a:r>
          </a:p>
        </p:txBody>
      </p:sp>
      <p:sp>
        <p:nvSpPr>
          <p:cNvPr id="16404" name="Rectangle 24"/>
          <p:cNvSpPr>
            <a:spLocks noChangeArrowheads="1"/>
          </p:cNvSpPr>
          <p:nvPr/>
        </p:nvSpPr>
        <p:spPr bwMode="auto">
          <a:xfrm>
            <a:off x="6732588" y="1268413"/>
            <a:ext cx="2232025" cy="1081087"/>
          </a:xfrm>
          <a:prstGeom prst="rect">
            <a:avLst/>
          </a:prstGeom>
          <a:solidFill>
            <a:srgbClr val="F81D06"/>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400" b="1">
                <a:solidFill>
                  <a:schemeClr val="bg1"/>
                </a:solidFill>
                <a:latin typeface="Arial" charset="0"/>
              </a:rPr>
              <a:t>İç Denetim </a:t>
            </a:r>
          </a:p>
          <a:p>
            <a:pPr algn="ctr" eaLnBrk="1" hangingPunct="1">
              <a:spcBef>
                <a:spcPct val="0"/>
              </a:spcBef>
              <a:buFontTx/>
              <a:buNone/>
            </a:pPr>
            <a:r>
              <a:rPr lang="tr-TR" altLang="tr-TR" sz="1400" b="1">
                <a:solidFill>
                  <a:schemeClr val="bg1"/>
                </a:solidFill>
                <a:latin typeface="Arial" charset="0"/>
              </a:rPr>
              <a:t>Merkezi Uyumlaştırma</a:t>
            </a:r>
          </a:p>
          <a:p>
            <a:pPr algn="ctr" eaLnBrk="1" hangingPunct="1">
              <a:spcBef>
                <a:spcPct val="0"/>
              </a:spcBef>
              <a:buFontTx/>
              <a:buNone/>
            </a:pPr>
            <a:r>
              <a:rPr lang="tr-TR" altLang="tr-TR" sz="1400" b="1">
                <a:solidFill>
                  <a:schemeClr val="bg1"/>
                </a:solidFill>
                <a:latin typeface="Arial" charset="0"/>
              </a:rPr>
              <a:t>(Maliye Bakanlığı-İDKK)</a:t>
            </a:r>
          </a:p>
        </p:txBody>
      </p:sp>
      <p:sp>
        <p:nvSpPr>
          <p:cNvPr id="16405" name="Rectangle 25"/>
          <p:cNvSpPr>
            <a:spLocks noChangeArrowheads="1"/>
          </p:cNvSpPr>
          <p:nvPr/>
        </p:nvSpPr>
        <p:spPr bwMode="auto">
          <a:xfrm>
            <a:off x="2916238" y="1281906"/>
            <a:ext cx="2663825" cy="287337"/>
          </a:xfrm>
          <a:prstGeom prst="rect">
            <a:avLst/>
          </a:prstGeom>
          <a:solidFill>
            <a:srgbClr val="99CCFF"/>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a:solidFill>
                  <a:srgbClr val="000099"/>
                </a:solidFill>
                <a:latin typeface="Arial" charset="0"/>
              </a:rPr>
              <a:t>Bakan</a:t>
            </a:r>
          </a:p>
        </p:txBody>
      </p:sp>
      <p:sp>
        <p:nvSpPr>
          <p:cNvPr id="16406" name="Line 27"/>
          <p:cNvSpPr>
            <a:spLocks noChangeShapeType="1"/>
          </p:cNvSpPr>
          <p:nvPr/>
        </p:nvSpPr>
        <p:spPr bwMode="auto">
          <a:xfrm>
            <a:off x="4153243" y="156924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07" name="Rectangle 28"/>
          <p:cNvSpPr>
            <a:spLocks noChangeArrowheads="1"/>
          </p:cNvSpPr>
          <p:nvPr/>
        </p:nvSpPr>
        <p:spPr bwMode="auto">
          <a:xfrm>
            <a:off x="611188" y="6381750"/>
            <a:ext cx="8353425" cy="476250"/>
          </a:xfrm>
          <a:prstGeom prst="rect">
            <a:avLst/>
          </a:prstGeom>
          <a:solidFill>
            <a:srgbClr val="2CA50B"/>
          </a:solidFill>
          <a:ln w="9525">
            <a:solidFill>
              <a:srgbClr val="5A7A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dirty="0">
                <a:solidFill>
                  <a:srgbClr val="FFFFFF"/>
                </a:solidFill>
                <a:latin typeface="Arial" charset="0"/>
              </a:rPr>
              <a:t>İç Kontrol</a:t>
            </a:r>
          </a:p>
        </p:txBody>
      </p:sp>
      <p:sp>
        <p:nvSpPr>
          <p:cNvPr id="16408" name="Line 30"/>
          <p:cNvSpPr>
            <a:spLocks noChangeShapeType="1"/>
          </p:cNvSpPr>
          <p:nvPr/>
        </p:nvSpPr>
        <p:spPr bwMode="auto">
          <a:xfrm flipV="1">
            <a:off x="6588125" y="3573463"/>
            <a:ext cx="0" cy="2305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409" name="Line 31"/>
          <p:cNvSpPr>
            <a:spLocks noChangeShapeType="1"/>
          </p:cNvSpPr>
          <p:nvPr/>
        </p:nvSpPr>
        <p:spPr bwMode="auto">
          <a:xfrm flipH="1">
            <a:off x="2484438" y="2349500"/>
            <a:ext cx="1098550"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10" name="Line 32"/>
          <p:cNvSpPr>
            <a:spLocks noChangeShapeType="1"/>
          </p:cNvSpPr>
          <p:nvPr/>
        </p:nvSpPr>
        <p:spPr bwMode="auto">
          <a:xfrm>
            <a:off x="4140200" y="2349500"/>
            <a:ext cx="0"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411" name="Oval 33"/>
          <p:cNvSpPr>
            <a:spLocks noChangeArrowheads="1"/>
          </p:cNvSpPr>
          <p:nvPr/>
        </p:nvSpPr>
        <p:spPr bwMode="auto">
          <a:xfrm>
            <a:off x="1908175" y="5373688"/>
            <a:ext cx="1079500" cy="431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900" b="1">
                <a:solidFill>
                  <a:srgbClr val="000099"/>
                </a:solidFill>
                <a:latin typeface="Arial" charset="0"/>
              </a:rPr>
              <a:t>Gerçekleştirme </a:t>
            </a:r>
          </a:p>
          <a:p>
            <a:pPr algn="ctr" eaLnBrk="1" hangingPunct="1">
              <a:spcBef>
                <a:spcPct val="0"/>
              </a:spcBef>
              <a:buFontTx/>
              <a:buNone/>
            </a:pPr>
            <a:r>
              <a:rPr lang="tr-TR" altLang="tr-TR" sz="900" b="1">
                <a:solidFill>
                  <a:srgbClr val="000099"/>
                </a:solidFill>
                <a:latin typeface="Arial" charset="0"/>
              </a:rPr>
              <a:t>görevlisi</a:t>
            </a:r>
          </a:p>
        </p:txBody>
      </p:sp>
      <p:sp>
        <p:nvSpPr>
          <p:cNvPr id="16412" name="Oval 35"/>
          <p:cNvSpPr>
            <a:spLocks noChangeArrowheads="1"/>
          </p:cNvSpPr>
          <p:nvPr/>
        </p:nvSpPr>
        <p:spPr bwMode="auto">
          <a:xfrm>
            <a:off x="3419475" y="5373688"/>
            <a:ext cx="1079500" cy="431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900" b="1">
                <a:solidFill>
                  <a:srgbClr val="000099"/>
                </a:solidFill>
                <a:latin typeface="Arial" charset="0"/>
              </a:rPr>
              <a:t>Gerçekleştirme </a:t>
            </a:r>
          </a:p>
          <a:p>
            <a:pPr algn="ctr" eaLnBrk="1" hangingPunct="1">
              <a:spcBef>
                <a:spcPct val="0"/>
              </a:spcBef>
              <a:buFontTx/>
              <a:buNone/>
            </a:pPr>
            <a:r>
              <a:rPr lang="tr-TR" altLang="tr-TR" sz="900" b="1">
                <a:solidFill>
                  <a:srgbClr val="000099"/>
                </a:solidFill>
                <a:latin typeface="Arial" charset="0"/>
              </a:rPr>
              <a:t>görevlisi</a:t>
            </a:r>
          </a:p>
        </p:txBody>
      </p:sp>
      <p:sp>
        <p:nvSpPr>
          <p:cNvPr id="16413" name="Oval 36"/>
          <p:cNvSpPr>
            <a:spLocks noChangeArrowheads="1"/>
          </p:cNvSpPr>
          <p:nvPr/>
        </p:nvSpPr>
        <p:spPr bwMode="auto">
          <a:xfrm>
            <a:off x="5003800" y="5373688"/>
            <a:ext cx="1079500" cy="431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900" b="1">
                <a:solidFill>
                  <a:srgbClr val="000099"/>
                </a:solidFill>
                <a:latin typeface="Arial" charset="0"/>
              </a:rPr>
              <a:t>Gerçekleştirme </a:t>
            </a:r>
          </a:p>
          <a:p>
            <a:pPr algn="ctr" eaLnBrk="1" hangingPunct="1">
              <a:spcBef>
                <a:spcPct val="0"/>
              </a:spcBef>
              <a:buFontTx/>
              <a:buNone/>
            </a:pPr>
            <a:r>
              <a:rPr lang="tr-TR" altLang="tr-TR" sz="900" b="1">
                <a:solidFill>
                  <a:srgbClr val="000099"/>
                </a:solidFill>
                <a:latin typeface="Arial" charset="0"/>
              </a:rPr>
              <a:t>görevlisi</a:t>
            </a:r>
          </a:p>
        </p:txBody>
      </p:sp>
      <p:sp>
        <p:nvSpPr>
          <p:cNvPr id="16414" name="Oval 37"/>
          <p:cNvSpPr>
            <a:spLocks noChangeArrowheads="1"/>
          </p:cNvSpPr>
          <p:nvPr/>
        </p:nvSpPr>
        <p:spPr bwMode="auto">
          <a:xfrm>
            <a:off x="900113" y="4076700"/>
            <a:ext cx="1439862" cy="647700"/>
          </a:xfrm>
          <a:prstGeom prst="ellipse">
            <a:avLst/>
          </a:prstGeom>
          <a:solidFill>
            <a:srgbClr val="99CC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tr-TR" altLang="tr-TR" sz="1000" b="1" dirty="0">
              <a:solidFill>
                <a:srgbClr val="000099"/>
              </a:solidFill>
              <a:latin typeface="Arial" charset="0"/>
            </a:endParaRPr>
          </a:p>
          <a:p>
            <a:pPr algn="ctr" eaLnBrk="1" hangingPunct="1">
              <a:spcBef>
                <a:spcPct val="0"/>
              </a:spcBef>
              <a:buFontTx/>
              <a:buNone/>
            </a:pPr>
            <a:r>
              <a:rPr lang="tr-TR" altLang="tr-TR" sz="1200" b="1" dirty="0">
                <a:solidFill>
                  <a:srgbClr val="000099"/>
                </a:solidFill>
                <a:latin typeface="Arial" charset="0"/>
              </a:rPr>
              <a:t>Muhasebe </a:t>
            </a:r>
            <a:r>
              <a:rPr lang="tr-TR" altLang="tr-TR" sz="1200" b="1" dirty="0" smtClean="0">
                <a:solidFill>
                  <a:srgbClr val="000099"/>
                </a:solidFill>
                <a:latin typeface="Arial" charset="0"/>
              </a:rPr>
              <a:t>Yetkilisi</a:t>
            </a:r>
            <a:endParaRPr lang="tr-TR" altLang="tr-TR" sz="1200" b="1" dirty="0">
              <a:solidFill>
                <a:srgbClr val="000099"/>
              </a:solidFill>
              <a:latin typeface="Arial" charset="0"/>
            </a:endParaRPr>
          </a:p>
        </p:txBody>
      </p:sp>
      <p:sp>
        <p:nvSpPr>
          <p:cNvPr id="16415" name="Oval 39"/>
          <p:cNvSpPr>
            <a:spLocks noChangeArrowheads="1"/>
          </p:cNvSpPr>
          <p:nvPr/>
        </p:nvSpPr>
        <p:spPr bwMode="auto">
          <a:xfrm>
            <a:off x="1116013" y="3933825"/>
            <a:ext cx="1008062" cy="431800"/>
          </a:xfrm>
          <a:prstGeom prst="ellipse">
            <a:avLst/>
          </a:prstGeom>
          <a:solidFill>
            <a:srgbClr val="99CCFF"/>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000" b="1">
                <a:solidFill>
                  <a:srgbClr val="000099"/>
                </a:solidFill>
                <a:latin typeface="Arial" charset="0"/>
              </a:rPr>
              <a:t>Ön mali kontrol</a:t>
            </a:r>
          </a:p>
        </p:txBody>
      </p:sp>
      <p:sp>
        <p:nvSpPr>
          <p:cNvPr id="33" name="Metin kutusu 32"/>
          <p:cNvSpPr txBox="1"/>
          <p:nvPr/>
        </p:nvSpPr>
        <p:spPr>
          <a:xfrm>
            <a:off x="838286" y="241885"/>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5" name="Metin kutusu 4"/>
          <p:cNvSpPr txBox="1"/>
          <p:nvPr/>
        </p:nvSpPr>
        <p:spPr>
          <a:xfrm>
            <a:off x="2691907" y="4065586"/>
            <a:ext cx="2987675" cy="369332"/>
          </a:xfrm>
          <a:prstGeom prst="rect">
            <a:avLst/>
          </a:prstGeom>
          <a:noFill/>
        </p:spPr>
        <p:txBody>
          <a:bodyPr wrap="square" rtlCol="0">
            <a:spAutoFit/>
          </a:bodyPr>
          <a:lstStyle/>
          <a:p>
            <a:pPr algn="ctr"/>
            <a:r>
              <a:rPr lang="tr-TR" b="1" dirty="0" smtClean="0"/>
              <a:t>Oluşturma-Uygulama</a:t>
            </a:r>
            <a:endParaRPr lang="tr-TR" b="1" dirty="0"/>
          </a:p>
        </p:txBody>
      </p:sp>
      <p:sp>
        <p:nvSpPr>
          <p:cNvPr id="6" name="Metin kutusu 5"/>
          <p:cNvSpPr txBox="1"/>
          <p:nvPr/>
        </p:nvSpPr>
        <p:spPr>
          <a:xfrm rot="16200000">
            <a:off x="-356671" y="3421491"/>
            <a:ext cx="2305050" cy="369332"/>
          </a:xfrm>
          <a:prstGeom prst="rect">
            <a:avLst/>
          </a:prstGeom>
          <a:noFill/>
        </p:spPr>
        <p:txBody>
          <a:bodyPr wrap="square" rtlCol="0">
            <a:spAutoFit/>
          </a:bodyPr>
          <a:lstStyle/>
          <a:p>
            <a:r>
              <a:rPr lang="tr-TR" b="1" dirty="0" smtClean="0"/>
              <a:t>Koordinasyon-ÖMK</a:t>
            </a:r>
            <a:endParaRPr lang="tr-TR" b="1" dirty="0"/>
          </a:p>
        </p:txBody>
      </p:sp>
      <p:sp>
        <p:nvSpPr>
          <p:cNvPr id="7" name="Metin kutusu 6"/>
          <p:cNvSpPr txBox="1"/>
          <p:nvPr/>
        </p:nvSpPr>
        <p:spPr>
          <a:xfrm>
            <a:off x="637023" y="2331842"/>
            <a:ext cx="1944960" cy="369332"/>
          </a:xfrm>
          <a:prstGeom prst="rect">
            <a:avLst/>
          </a:prstGeom>
          <a:noFill/>
        </p:spPr>
        <p:txBody>
          <a:bodyPr wrap="square" rtlCol="0">
            <a:spAutoFit/>
          </a:bodyPr>
          <a:lstStyle/>
          <a:p>
            <a:pPr algn="ctr"/>
            <a:r>
              <a:rPr lang="tr-TR" b="1" dirty="0" smtClean="0"/>
              <a:t>Standart-Yöntem</a:t>
            </a:r>
            <a:endParaRPr lang="tr-TR" b="1" dirty="0"/>
          </a:p>
        </p:txBody>
      </p:sp>
      <p:sp>
        <p:nvSpPr>
          <p:cNvPr id="8" name="Metin kutusu 7"/>
          <p:cNvSpPr txBox="1"/>
          <p:nvPr/>
        </p:nvSpPr>
        <p:spPr>
          <a:xfrm>
            <a:off x="6876256" y="4651375"/>
            <a:ext cx="1944688" cy="923330"/>
          </a:xfrm>
          <a:prstGeom prst="rect">
            <a:avLst/>
          </a:prstGeom>
          <a:noFill/>
        </p:spPr>
        <p:txBody>
          <a:bodyPr wrap="square" rtlCol="0">
            <a:spAutoFit/>
          </a:bodyPr>
          <a:lstStyle/>
          <a:p>
            <a:pPr algn="ctr"/>
            <a:r>
              <a:rPr lang="tr-TR" b="1" dirty="0" smtClean="0"/>
              <a:t>Uygunluk-Değerlendirme-Geliştirme</a:t>
            </a:r>
            <a:endParaRPr lang="tr-TR" b="1" dirty="0"/>
          </a:p>
        </p:txBody>
      </p:sp>
      <p:sp>
        <p:nvSpPr>
          <p:cNvPr id="9" name="Metin kutusu 8"/>
          <p:cNvSpPr txBox="1"/>
          <p:nvPr/>
        </p:nvSpPr>
        <p:spPr>
          <a:xfrm>
            <a:off x="1187450" y="4652963"/>
            <a:ext cx="792162" cy="369332"/>
          </a:xfrm>
          <a:prstGeom prst="rect">
            <a:avLst/>
          </a:prstGeom>
          <a:noFill/>
        </p:spPr>
        <p:txBody>
          <a:bodyPr wrap="square" rtlCol="0">
            <a:spAutoFit/>
          </a:bodyPr>
          <a:lstStyle/>
          <a:p>
            <a:pPr algn="ctr"/>
            <a:r>
              <a:rPr lang="tr-TR" b="1" dirty="0" smtClean="0"/>
              <a:t>Kayıt</a:t>
            </a:r>
            <a:endParaRPr lang="tr-TR" b="1" dirty="0"/>
          </a:p>
        </p:txBody>
      </p:sp>
      <p:sp>
        <p:nvSpPr>
          <p:cNvPr id="10" name="Metin kutusu 9"/>
          <p:cNvSpPr txBox="1"/>
          <p:nvPr/>
        </p:nvSpPr>
        <p:spPr>
          <a:xfrm rot="16200000">
            <a:off x="-2539058" y="3876645"/>
            <a:ext cx="5589587" cy="400110"/>
          </a:xfrm>
          <a:prstGeom prst="rect">
            <a:avLst/>
          </a:prstGeom>
          <a:solidFill>
            <a:srgbClr val="FF0000"/>
          </a:solidFill>
          <a:ln>
            <a:solidFill>
              <a:srgbClr val="FF0000"/>
            </a:solidFill>
          </a:ln>
        </p:spPr>
        <p:txBody>
          <a:bodyPr wrap="square" rtlCol="0">
            <a:spAutoFit/>
          </a:bodyPr>
          <a:lstStyle/>
          <a:p>
            <a:pPr algn="ctr"/>
            <a:r>
              <a:rPr lang="tr-TR" sz="2000" b="1" dirty="0" smtClean="0"/>
              <a:t>Sayıştay</a:t>
            </a:r>
            <a:endParaRPr lang="tr-TR" sz="2000" b="1" dirty="0"/>
          </a:p>
        </p:txBody>
      </p:sp>
      <p:sp>
        <p:nvSpPr>
          <p:cNvPr id="11" name="Oval 10"/>
          <p:cNvSpPr/>
          <p:nvPr/>
        </p:nvSpPr>
        <p:spPr>
          <a:xfrm>
            <a:off x="2916238" y="5482711"/>
            <a:ext cx="590079"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00" dirty="0" smtClean="0">
                <a:solidFill>
                  <a:schemeClr val="tx1"/>
                </a:solidFill>
              </a:rPr>
              <a:t>Personel</a:t>
            </a:r>
            <a:endParaRPr lang="tr-TR" sz="500" dirty="0">
              <a:solidFill>
                <a:schemeClr val="tx1"/>
              </a:solidFill>
            </a:endParaRPr>
          </a:p>
        </p:txBody>
      </p:sp>
      <p:sp>
        <p:nvSpPr>
          <p:cNvPr id="44" name="Oval 43"/>
          <p:cNvSpPr/>
          <p:nvPr/>
        </p:nvSpPr>
        <p:spPr>
          <a:xfrm>
            <a:off x="4441803" y="5453235"/>
            <a:ext cx="590079"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00" dirty="0" smtClean="0">
                <a:solidFill>
                  <a:schemeClr val="tx1"/>
                </a:solidFill>
              </a:rPr>
              <a:t>Personel</a:t>
            </a:r>
            <a:endParaRPr lang="tr-TR" sz="500" dirty="0">
              <a:solidFill>
                <a:schemeClr val="tx1"/>
              </a:solidFill>
            </a:endParaRPr>
          </a:p>
        </p:txBody>
      </p:sp>
    </p:spTree>
    <p:extLst>
      <p:ext uri="{BB962C8B-B14F-4D97-AF65-F5344CB8AC3E}">
        <p14:creationId xmlns:p14="http://schemas.microsoft.com/office/powerpoint/2010/main" val="942111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3" name="Metin kutusu 2"/>
          <p:cNvSpPr txBox="1"/>
          <p:nvPr/>
        </p:nvSpPr>
        <p:spPr>
          <a:xfrm>
            <a:off x="341796" y="1628800"/>
            <a:ext cx="8545517" cy="2554545"/>
          </a:xfrm>
          <a:prstGeom prst="rect">
            <a:avLst/>
          </a:prstGeom>
          <a:noFill/>
        </p:spPr>
        <p:txBody>
          <a:bodyPr wrap="square" rtlCol="0">
            <a:spAutoFit/>
          </a:bodyPr>
          <a:lstStyle/>
          <a:p>
            <a:r>
              <a:rPr lang="tr-TR" sz="2000" b="1" dirty="0"/>
              <a:t>İç kontrole ilişkin yetki ve sorumluluklar</a:t>
            </a:r>
          </a:p>
          <a:p>
            <a:endParaRPr lang="tr-TR" sz="2000" b="1" dirty="0" smtClean="0">
              <a:solidFill>
                <a:srgbClr val="FF0000"/>
              </a:solidFill>
            </a:endParaRPr>
          </a:p>
          <a:p>
            <a:pPr marL="342900" indent="-342900" algn="just">
              <a:buFont typeface="Wingdings" panose="05000000000000000000" pitchFamily="2" charset="2"/>
              <a:buChar char="§"/>
            </a:pPr>
            <a:r>
              <a:rPr lang="tr-TR" sz="2000" b="1" dirty="0" smtClean="0">
                <a:solidFill>
                  <a:srgbClr val="FF0000"/>
                </a:solidFill>
              </a:rPr>
              <a:t>Üst </a:t>
            </a:r>
            <a:r>
              <a:rPr lang="tr-TR" sz="2000" b="1" dirty="0">
                <a:solidFill>
                  <a:srgbClr val="FF0000"/>
                </a:solidFill>
              </a:rPr>
              <a:t>yöneticiler</a:t>
            </a:r>
            <a:r>
              <a:rPr lang="tr-TR" sz="2000" b="1" dirty="0"/>
              <a:t> ve bütçe ile ödenek tahsis edilen </a:t>
            </a:r>
            <a:r>
              <a:rPr lang="tr-TR" sz="2000" b="1" dirty="0">
                <a:solidFill>
                  <a:srgbClr val="FF0000"/>
                </a:solidFill>
              </a:rPr>
              <a:t>harcama yetkilileri</a:t>
            </a:r>
            <a:r>
              <a:rPr lang="tr-TR" sz="2000" b="1" dirty="0"/>
              <a:t>, her yıl, iş </a:t>
            </a:r>
            <a:r>
              <a:rPr lang="tr-TR" sz="2000" b="1" dirty="0" smtClean="0"/>
              <a:t>ve işlemlerinin </a:t>
            </a:r>
            <a:r>
              <a:rPr lang="tr-TR" sz="2000" b="1" dirty="0"/>
              <a:t>amaçlara, iyi malî yönetim ilkelerine, </a:t>
            </a:r>
            <a:r>
              <a:rPr lang="tr-TR" sz="2000" b="1" dirty="0" smtClean="0"/>
              <a:t>kontrol düzenlemelerine </a:t>
            </a:r>
            <a:r>
              <a:rPr lang="tr-TR" sz="2000" b="1" dirty="0"/>
              <a:t>ve </a:t>
            </a:r>
            <a:r>
              <a:rPr lang="tr-TR" sz="2000" b="1" dirty="0" smtClean="0"/>
              <a:t>mevzuata uygun </a:t>
            </a:r>
            <a:r>
              <a:rPr lang="tr-TR" sz="2000" b="1" dirty="0"/>
              <a:t>bir şekilde gerçekleştirildiğini içeren </a:t>
            </a:r>
            <a:r>
              <a:rPr lang="tr-TR" sz="2000" b="1" dirty="0">
                <a:solidFill>
                  <a:srgbClr val="FF0000"/>
                </a:solidFill>
              </a:rPr>
              <a:t>iç kontrol güvence beyanını düzenler</a:t>
            </a:r>
            <a:r>
              <a:rPr lang="tr-TR" sz="2000" b="1" dirty="0"/>
              <a:t> ve </a:t>
            </a:r>
            <a:r>
              <a:rPr lang="tr-TR" sz="2000" b="1" dirty="0" smtClean="0">
                <a:solidFill>
                  <a:srgbClr val="FF0000"/>
                </a:solidFill>
              </a:rPr>
              <a:t>birim faaliyet </a:t>
            </a:r>
            <a:r>
              <a:rPr lang="tr-TR" sz="2000" b="1" dirty="0">
                <a:solidFill>
                  <a:srgbClr val="FF0000"/>
                </a:solidFill>
              </a:rPr>
              <a:t>raporları ile idare faaliyet raporlarına eklerler</a:t>
            </a:r>
            <a:r>
              <a:rPr lang="tr-TR" sz="2000" b="1" dirty="0" smtClean="0"/>
              <a:t>.</a:t>
            </a:r>
          </a:p>
          <a:p>
            <a:endParaRPr lang="tr-TR" sz="2000" dirty="0"/>
          </a:p>
        </p:txBody>
      </p:sp>
      <p:sp>
        <p:nvSpPr>
          <p:cNvPr id="4" name="Dikdörtgen 3"/>
          <p:cNvSpPr/>
          <p:nvPr/>
        </p:nvSpPr>
        <p:spPr>
          <a:xfrm>
            <a:off x="467544" y="4365104"/>
            <a:ext cx="8280920" cy="369332"/>
          </a:xfrm>
          <a:prstGeom prst="rect">
            <a:avLst/>
          </a:prstGeom>
        </p:spPr>
        <p:txBody>
          <a:bodyPr wrap="square">
            <a:spAutoFit/>
          </a:bodyPr>
          <a:lstStyle/>
          <a:p>
            <a:pPr algn="ctr"/>
            <a:r>
              <a:rPr lang="tr-TR" b="1" dirty="0"/>
              <a:t>Kamu İdarelerince Hazırlanacak Faaliyet Raporları Hakkında Yönetmelik (Ocak 2006)</a:t>
            </a:r>
          </a:p>
        </p:txBody>
      </p:sp>
      <p:pic>
        <p:nvPicPr>
          <p:cNvPr id="5122" name="Picture 2" descr="C:\Documents and Settings\WindowsXP\Desktop\image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229200"/>
            <a:ext cx="4362623" cy="117211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131840" y="6401311"/>
            <a:ext cx="3752046" cy="369332"/>
          </a:xfrm>
          <a:prstGeom prst="rect">
            <a:avLst/>
          </a:prstGeom>
          <a:noFill/>
        </p:spPr>
        <p:txBody>
          <a:bodyPr wrap="square" rtlCol="0">
            <a:spAutoFit/>
          </a:bodyPr>
          <a:lstStyle/>
          <a:p>
            <a:r>
              <a:rPr lang="tr-TR" b="1" dirty="0" smtClean="0"/>
              <a:t>HANGİ İÇ KONTROL?</a:t>
            </a:r>
            <a:endParaRPr lang="tr-TR" b="1" dirty="0"/>
          </a:p>
        </p:txBody>
      </p:sp>
      <p:sp>
        <p:nvSpPr>
          <p:cNvPr id="6" name="Yuvarlatılmış Dikdörtgen 5"/>
          <p:cNvSpPr/>
          <p:nvPr/>
        </p:nvSpPr>
        <p:spPr>
          <a:xfrm>
            <a:off x="6486351" y="4765706"/>
            <a:ext cx="2125727" cy="13959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Ön Mali Kontrol </a:t>
            </a:r>
          </a:p>
          <a:p>
            <a:pPr algn="ctr"/>
            <a:r>
              <a:rPr lang="tr-TR" dirty="0" smtClean="0"/>
              <a:t>2005</a:t>
            </a:r>
            <a:endParaRPr lang="tr-TR" dirty="0"/>
          </a:p>
        </p:txBody>
      </p:sp>
    </p:spTree>
    <p:extLst>
      <p:ext uri="{BB962C8B-B14F-4D97-AF65-F5344CB8AC3E}">
        <p14:creationId xmlns:p14="http://schemas.microsoft.com/office/powerpoint/2010/main" val="27276216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İdarelerince Hazırlanacak Faaliyet Raporları Hakkında Yönetmelik (Ocak 2006)</a:t>
            </a:r>
          </a:p>
        </p:txBody>
      </p:sp>
      <p:sp>
        <p:nvSpPr>
          <p:cNvPr id="3" name="Metin kutusu 2"/>
          <p:cNvSpPr txBox="1"/>
          <p:nvPr/>
        </p:nvSpPr>
        <p:spPr>
          <a:xfrm>
            <a:off x="341796" y="1628800"/>
            <a:ext cx="8262652" cy="4708981"/>
          </a:xfrm>
          <a:prstGeom prst="rect">
            <a:avLst/>
          </a:prstGeom>
          <a:noFill/>
          <a:ln>
            <a:solidFill>
              <a:schemeClr val="tx1"/>
            </a:solidFill>
          </a:ln>
        </p:spPr>
        <p:txBody>
          <a:bodyPr wrap="square" rtlCol="0">
            <a:spAutoFit/>
          </a:bodyPr>
          <a:lstStyle/>
          <a:p>
            <a:r>
              <a:rPr lang="tr-TR" sz="1400" b="1" dirty="0"/>
              <a:t>Ek-2: </a:t>
            </a:r>
            <a:r>
              <a:rPr lang="tr-TR" sz="1400" dirty="0"/>
              <a:t> </a:t>
            </a:r>
            <a:r>
              <a:rPr lang="tr-TR" sz="1400" b="1" dirty="0" smtClean="0"/>
              <a:t>İÇ </a:t>
            </a:r>
            <a:r>
              <a:rPr lang="tr-TR" sz="1400" b="1" dirty="0"/>
              <a:t>KONTROL GÜVENCE </a:t>
            </a:r>
            <a:r>
              <a:rPr lang="tr-TR" sz="1400" b="1" dirty="0" smtClean="0"/>
              <a:t>BEYANI</a:t>
            </a:r>
            <a:endParaRPr lang="tr-TR" sz="1400" dirty="0"/>
          </a:p>
          <a:p>
            <a:r>
              <a:rPr lang="tr-TR" sz="1400" dirty="0"/>
              <a:t> </a:t>
            </a:r>
          </a:p>
          <a:p>
            <a:r>
              <a:rPr lang="tr-TR" sz="1400" dirty="0"/>
              <a:t> </a:t>
            </a:r>
            <a:r>
              <a:rPr lang="tr-TR" sz="1400" b="1" dirty="0" smtClean="0">
                <a:solidFill>
                  <a:srgbClr val="FF0000"/>
                </a:solidFill>
              </a:rPr>
              <a:t>Üst </a:t>
            </a:r>
            <a:r>
              <a:rPr lang="tr-TR" sz="1400" b="1" dirty="0">
                <a:solidFill>
                  <a:srgbClr val="FF0000"/>
                </a:solidFill>
              </a:rPr>
              <a:t>yönetici </a:t>
            </a:r>
            <a:r>
              <a:rPr lang="tr-TR" sz="1400" dirty="0"/>
              <a:t>olarak yetkim dahilinde;</a:t>
            </a:r>
          </a:p>
          <a:p>
            <a:r>
              <a:rPr lang="tr-TR" sz="1400" dirty="0"/>
              <a:t> </a:t>
            </a:r>
          </a:p>
          <a:p>
            <a:r>
              <a:rPr lang="tr-TR" sz="1400" dirty="0"/>
              <a:t>Bu raporda yer alan bilgilerin güvenilir, tam ve doğru olduğunu beyan ederim.</a:t>
            </a:r>
          </a:p>
          <a:p>
            <a:r>
              <a:rPr lang="tr-TR" sz="1400" dirty="0"/>
              <a:t> </a:t>
            </a:r>
          </a:p>
          <a:p>
            <a:r>
              <a:rPr lang="tr-TR" sz="1600" b="1" dirty="0"/>
              <a:t>Bu raporda açıklanan faaliyetler için bütçe ile tahsis edilmiş kaynakların, planlanmış amaçlar doğrultusunda ve </a:t>
            </a:r>
            <a:r>
              <a:rPr lang="tr-TR" sz="1600" b="1" dirty="0">
                <a:solidFill>
                  <a:srgbClr val="FF0000"/>
                </a:solidFill>
              </a:rPr>
              <a:t>iyi mali yönetim ilkelerine uygun olarak kullanıldığını ve iç kontrol sisteminin işlemlerin yasallık ve düzenliliğine ilişkin yeterli güvenceyi sağladığını bildiririm</a:t>
            </a:r>
            <a:r>
              <a:rPr lang="tr-TR" sz="1600" b="1" dirty="0"/>
              <a:t>. </a:t>
            </a:r>
          </a:p>
          <a:p>
            <a:r>
              <a:rPr lang="tr-TR" sz="1400" dirty="0"/>
              <a:t> </a:t>
            </a:r>
          </a:p>
          <a:p>
            <a:r>
              <a:rPr lang="tr-TR" sz="1400" b="1" dirty="0"/>
              <a:t>Bu güvence, üst yönetici olarak sahip olduğum bilgi ve değerlendirmeler, iç kontroller, iç denetçi raporları ile Sayıştay raporları gibi bilgim dahilindeki hususlara </a:t>
            </a:r>
            <a:r>
              <a:rPr lang="tr-TR" sz="1400" b="1" dirty="0" smtClean="0"/>
              <a:t>dayanmaktadır. </a:t>
            </a:r>
            <a:endParaRPr lang="tr-TR" sz="1400" b="1" dirty="0"/>
          </a:p>
          <a:p>
            <a:r>
              <a:rPr lang="tr-TR" sz="1400" dirty="0"/>
              <a:t> </a:t>
            </a:r>
          </a:p>
          <a:p>
            <a:r>
              <a:rPr lang="tr-TR" sz="1400" dirty="0"/>
              <a:t>Burada raporlanmayan, idarenin menfaatlerine zarar veren herhangi bir husus hakkında bilgim olmadığını beyan </a:t>
            </a:r>
            <a:r>
              <a:rPr lang="tr-TR" sz="1400" dirty="0" smtClean="0"/>
              <a:t>ederim. </a:t>
            </a:r>
            <a:r>
              <a:rPr lang="tr-TR" sz="1400" dirty="0"/>
              <a:t>(Yer-Tarih)</a:t>
            </a:r>
          </a:p>
          <a:p>
            <a:r>
              <a:rPr lang="tr-TR" sz="1400" dirty="0"/>
              <a:t> </a:t>
            </a:r>
          </a:p>
          <a:p>
            <a:r>
              <a:rPr lang="tr-TR" sz="1400" dirty="0"/>
              <a:t> </a:t>
            </a:r>
          </a:p>
          <a:p>
            <a:pPr algn="r"/>
            <a:r>
              <a:rPr lang="tr-TR" sz="1400" dirty="0"/>
              <a:t> </a:t>
            </a:r>
            <a:r>
              <a:rPr lang="tr-TR" sz="1400" dirty="0" smtClean="0"/>
              <a:t>İmza</a:t>
            </a:r>
            <a:endParaRPr lang="tr-TR" sz="1400" dirty="0"/>
          </a:p>
          <a:p>
            <a:pPr algn="r"/>
            <a:r>
              <a:rPr lang="tr-TR" sz="1400" dirty="0"/>
              <a:t>Ad-</a:t>
            </a:r>
            <a:r>
              <a:rPr lang="tr-TR" sz="1400" dirty="0" err="1"/>
              <a:t>Soyad</a:t>
            </a:r>
            <a:endParaRPr lang="tr-TR" sz="1400" dirty="0"/>
          </a:p>
          <a:p>
            <a:pPr algn="r"/>
            <a:r>
              <a:rPr lang="tr-TR" sz="1400" dirty="0"/>
              <a:t>Unvan</a:t>
            </a:r>
          </a:p>
          <a:p>
            <a:endParaRPr lang="tr-TR" sz="1400" dirty="0"/>
          </a:p>
        </p:txBody>
      </p:sp>
    </p:spTree>
    <p:extLst>
      <p:ext uri="{BB962C8B-B14F-4D97-AF65-F5344CB8AC3E}">
        <p14:creationId xmlns:p14="http://schemas.microsoft.com/office/powerpoint/2010/main" val="278168627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İdarelerince Hazırlanacak Faaliyet Raporları Hakkında Yönetmelik (Ocak 2006)</a:t>
            </a:r>
          </a:p>
        </p:txBody>
      </p:sp>
      <p:sp>
        <p:nvSpPr>
          <p:cNvPr id="3" name="Metin kutusu 2"/>
          <p:cNvSpPr txBox="1"/>
          <p:nvPr/>
        </p:nvSpPr>
        <p:spPr>
          <a:xfrm>
            <a:off x="341796" y="1628800"/>
            <a:ext cx="8262652" cy="4955203"/>
          </a:xfrm>
          <a:prstGeom prst="rect">
            <a:avLst/>
          </a:prstGeom>
          <a:noFill/>
          <a:ln>
            <a:solidFill>
              <a:schemeClr val="tx1"/>
            </a:solidFill>
          </a:ln>
        </p:spPr>
        <p:txBody>
          <a:bodyPr wrap="square" rtlCol="0">
            <a:spAutoFit/>
          </a:bodyPr>
          <a:lstStyle/>
          <a:p>
            <a:r>
              <a:rPr lang="tr-TR" sz="1400" b="1" dirty="0"/>
              <a:t>Ek-3: </a:t>
            </a:r>
            <a:r>
              <a:rPr lang="tr-TR" sz="1400" b="1" dirty="0" smtClean="0"/>
              <a:t>İÇ </a:t>
            </a:r>
            <a:r>
              <a:rPr lang="tr-TR" sz="1400" b="1" dirty="0"/>
              <a:t>KONTROL GÜVENCE </a:t>
            </a:r>
            <a:r>
              <a:rPr lang="tr-TR" sz="1400" b="1" dirty="0" smtClean="0"/>
              <a:t>BEYANI</a:t>
            </a:r>
            <a:endParaRPr lang="tr-TR" sz="1400" dirty="0"/>
          </a:p>
          <a:p>
            <a:r>
              <a:rPr lang="tr-TR" sz="1400" dirty="0"/>
              <a:t>  </a:t>
            </a:r>
          </a:p>
          <a:p>
            <a:r>
              <a:rPr lang="tr-TR" sz="1400" b="1" dirty="0">
                <a:solidFill>
                  <a:srgbClr val="FF0000"/>
                </a:solidFill>
              </a:rPr>
              <a:t>Harcama yetkilisi </a:t>
            </a:r>
            <a:r>
              <a:rPr lang="tr-TR" sz="1400" dirty="0"/>
              <a:t>olarak yetkim dahilinde;</a:t>
            </a:r>
          </a:p>
          <a:p>
            <a:r>
              <a:rPr lang="tr-TR" sz="1400" dirty="0"/>
              <a:t> </a:t>
            </a:r>
          </a:p>
          <a:p>
            <a:r>
              <a:rPr lang="tr-TR" sz="1400" dirty="0"/>
              <a:t>Bu raporda yer alan bilgilerin güvenilir, tam ve doğru olduğunu beyan ederim.</a:t>
            </a:r>
          </a:p>
          <a:p>
            <a:r>
              <a:rPr lang="tr-TR" sz="1400" dirty="0"/>
              <a:t> </a:t>
            </a:r>
          </a:p>
          <a:p>
            <a:r>
              <a:rPr lang="tr-TR" sz="1400" b="1" dirty="0"/>
              <a:t>Bu raporda açıklanan faaliyetler için idare bütçesinden harcama birimimize tahsis edilmiş kaynakların etkili, ekonomik ve verimli bir şekilde kullanıldığını, </a:t>
            </a:r>
            <a:r>
              <a:rPr lang="tr-TR" sz="1600" b="1" dirty="0">
                <a:solidFill>
                  <a:srgbClr val="FF0000"/>
                </a:solidFill>
              </a:rPr>
              <a:t>görev ve yetki alanım çerçevesinde iç kontrol sisteminin idari ve mali kararlar ile bunlara ilişkin işlemlerin yasallık ve düzenliliği hususunda yeterli güvenceyi sağladığını ve harcama birimimizde süreç kontrolünün etkin olarak uygulandığını bildiririm</a:t>
            </a:r>
            <a:r>
              <a:rPr lang="tr-TR" sz="1400" b="1" dirty="0"/>
              <a:t>. </a:t>
            </a:r>
          </a:p>
          <a:p>
            <a:r>
              <a:rPr lang="tr-TR" sz="1400" b="1" dirty="0"/>
              <a:t> </a:t>
            </a:r>
          </a:p>
          <a:p>
            <a:r>
              <a:rPr lang="tr-TR" sz="1400" b="1" dirty="0"/>
              <a:t>Bu güvence, harcama yetkilisi olarak sahip olduğum bilgi ve değerlendirmeler, iç kontroller, iç denetçi raporları ile Sayıştay raporları gibi bilgim dahilindeki hususlara </a:t>
            </a:r>
            <a:r>
              <a:rPr lang="tr-TR" sz="1400" b="1" dirty="0" smtClean="0"/>
              <a:t>dayanmaktadır.</a:t>
            </a:r>
            <a:endParaRPr lang="tr-TR" sz="1400" b="1" dirty="0"/>
          </a:p>
          <a:p>
            <a:r>
              <a:rPr lang="tr-TR" sz="1400" dirty="0"/>
              <a:t> </a:t>
            </a:r>
          </a:p>
          <a:p>
            <a:r>
              <a:rPr lang="tr-TR" sz="1400" dirty="0"/>
              <a:t>Burada raporlanmayan, idarenin menfaatlerine zarar veren herhangi bir husus hakkında bilgim olmadığını beyan </a:t>
            </a:r>
            <a:r>
              <a:rPr lang="tr-TR" sz="1400" dirty="0" smtClean="0"/>
              <a:t>ederim. </a:t>
            </a:r>
            <a:r>
              <a:rPr lang="tr-TR" sz="1400" dirty="0"/>
              <a:t>(Yer-Tarih)</a:t>
            </a:r>
          </a:p>
          <a:p>
            <a:r>
              <a:rPr lang="tr-TR" sz="1400" dirty="0"/>
              <a:t>  </a:t>
            </a:r>
          </a:p>
          <a:p>
            <a:r>
              <a:rPr lang="tr-TR" sz="1400" dirty="0"/>
              <a:t> </a:t>
            </a:r>
          </a:p>
          <a:p>
            <a:pPr algn="r"/>
            <a:r>
              <a:rPr lang="tr-TR" sz="1400" dirty="0"/>
              <a:t>İmza</a:t>
            </a:r>
          </a:p>
          <a:p>
            <a:pPr algn="r"/>
            <a:r>
              <a:rPr lang="tr-TR" sz="1400" dirty="0"/>
              <a:t>Ad-</a:t>
            </a:r>
            <a:r>
              <a:rPr lang="tr-TR" sz="1400" dirty="0" err="1"/>
              <a:t>Soyad</a:t>
            </a:r>
            <a:endParaRPr lang="tr-TR" sz="1400" dirty="0"/>
          </a:p>
          <a:p>
            <a:pPr algn="r"/>
            <a:r>
              <a:rPr lang="tr-TR" sz="1400" dirty="0"/>
              <a:t>Unvan</a:t>
            </a:r>
          </a:p>
        </p:txBody>
      </p:sp>
    </p:spTree>
    <p:extLst>
      <p:ext uri="{BB962C8B-B14F-4D97-AF65-F5344CB8AC3E}">
        <p14:creationId xmlns:p14="http://schemas.microsoft.com/office/powerpoint/2010/main" val="304163622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İdarelerince Hazırlanacak Faaliyet Raporları Hakkında Yönetmelik (Ocak 2006)</a:t>
            </a:r>
          </a:p>
        </p:txBody>
      </p:sp>
      <p:sp>
        <p:nvSpPr>
          <p:cNvPr id="3" name="Metin kutusu 2"/>
          <p:cNvSpPr txBox="1"/>
          <p:nvPr/>
        </p:nvSpPr>
        <p:spPr>
          <a:xfrm>
            <a:off x="341796" y="1628800"/>
            <a:ext cx="8545518" cy="4278094"/>
          </a:xfrm>
          <a:prstGeom prst="rect">
            <a:avLst/>
          </a:prstGeom>
          <a:noFill/>
          <a:ln>
            <a:solidFill>
              <a:schemeClr val="tx1"/>
            </a:solidFill>
          </a:ln>
        </p:spPr>
        <p:txBody>
          <a:bodyPr wrap="square" rtlCol="0">
            <a:spAutoFit/>
          </a:bodyPr>
          <a:lstStyle/>
          <a:p>
            <a:r>
              <a:rPr lang="tr-TR" sz="1400" b="1" dirty="0"/>
              <a:t>Ek-4:  </a:t>
            </a:r>
            <a:r>
              <a:rPr lang="tr-TR" sz="1400" b="1" dirty="0" smtClean="0"/>
              <a:t>MALİ </a:t>
            </a:r>
            <a:r>
              <a:rPr lang="tr-TR" sz="1400" b="1" dirty="0"/>
              <a:t>HİZMETLER BİRİM YÖNETİCİSİNİN BEYANI</a:t>
            </a:r>
            <a:endParaRPr lang="tr-TR" sz="1400" dirty="0"/>
          </a:p>
          <a:p>
            <a:r>
              <a:rPr lang="tr-TR" sz="1400" b="1" dirty="0"/>
              <a:t>  </a:t>
            </a:r>
            <a:endParaRPr lang="tr-TR" sz="1400" dirty="0"/>
          </a:p>
          <a:p>
            <a:r>
              <a:rPr lang="tr-TR" sz="1400" b="1" dirty="0">
                <a:solidFill>
                  <a:srgbClr val="FF0000"/>
                </a:solidFill>
              </a:rPr>
              <a:t>Mali hizmetler birim </a:t>
            </a:r>
            <a:r>
              <a:rPr lang="tr-TR" sz="1400" b="1" dirty="0" smtClean="0">
                <a:solidFill>
                  <a:srgbClr val="FF0000"/>
                </a:solidFill>
              </a:rPr>
              <a:t>yöneticisi </a:t>
            </a:r>
            <a:r>
              <a:rPr lang="tr-TR" sz="1400" dirty="0"/>
              <a:t>olarak yetkim dahilinde;</a:t>
            </a:r>
          </a:p>
          <a:p>
            <a:r>
              <a:rPr lang="tr-TR" sz="1400" dirty="0"/>
              <a:t> </a:t>
            </a:r>
          </a:p>
          <a:p>
            <a:r>
              <a:rPr lang="tr-TR" sz="1400" b="1" dirty="0"/>
              <a:t>Bu idarede, faaliyetlerin mali yönetim ve kontrol mevzuatı ile diğer mevzuata uygun olarak yürütüldüğünü, kamu kaynaklarının etkili, ekonomik ve verimli bir şekilde kullanılmasını temin etmek üzere </a:t>
            </a:r>
            <a:r>
              <a:rPr lang="tr-TR" sz="1600" b="1" dirty="0">
                <a:solidFill>
                  <a:srgbClr val="FF0000"/>
                </a:solidFill>
              </a:rPr>
              <a:t>iç kontrol süreçlerinin işletildiğini, izlendiğini ve gerekli tedbirlerin alınması için düşünce ve önerilerimin zamanında üst yöneticiye raporlandığını beyan ederim</a:t>
            </a:r>
            <a:r>
              <a:rPr lang="tr-TR" sz="1600" dirty="0">
                <a:solidFill>
                  <a:srgbClr val="FF0000"/>
                </a:solidFill>
              </a:rPr>
              <a:t>.</a:t>
            </a:r>
          </a:p>
          <a:p>
            <a:r>
              <a:rPr lang="tr-TR" sz="1400" dirty="0"/>
              <a:t> </a:t>
            </a:r>
          </a:p>
          <a:p>
            <a:r>
              <a:rPr lang="tr-TR" sz="1400" dirty="0"/>
              <a:t>İdaremizin ………. yılı Faaliyet Raporunun “III/A- Mali Bilgiler” bölümünde yer alan bilgilerin güvenilir, tam ve doğru olduğunu teyit ederim. (Yer-Tarih)</a:t>
            </a:r>
          </a:p>
          <a:p>
            <a:r>
              <a:rPr lang="tr-TR" sz="1400" dirty="0"/>
              <a:t> </a:t>
            </a:r>
          </a:p>
          <a:p>
            <a:r>
              <a:rPr lang="tr-TR" sz="1400" dirty="0"/>
              <a:t> </a:t>
            </a:r>
          </a:p>
          <a:p>
            <a:r>
              <a:rPr lang="tr-TR" sz="1400" dirty="0"/>
              <a:t> </a:t>
            </a:r>
          </a:p>
          <a:p>
            <a:r>
              <a:rPr lang="tr-TR" sz="1400" dirty="0"/>
              <a:t> </a:t>
            </a:r>
          </a:p>
          <a:p>
            <a:r>
              <a:rPr lang="tr-TR" sz="1400" dirty="0"/>
              <a:t> </a:t>
            </a:r>
          </a:p>
          <a:p>
            <a:pPr algn="r"/>
            <a:r>
              <a:rPr lang="tr-TR" sz="1400" dirty="0"/>
              <a:t>İmza</a:t>
            </a:r>
          </a:p>
          <a:p>
            <a:pPr algn="r"/>
            <a:r>
              <a:rPr lang="tr-TR" sz="1400" dirty="0"/>
              <a:t>Ad-</a:t>
            </a:r>
            <a:r>
              <a:rPr lang="tr-TR" sz="1400" dirty="0" err="1"/>
              <a:t>Soyad</a:t>
            </a:r>
            <a:endParaRPr lang="tr-TR" sz="1400" dirty="0"/>
          </a:p>
          <a:p>
            <a:pPr algn="r"/>
            <a:r>
              <a:rPr lang="tr-TR" sz="1400" dirty="0"/>
              <a:t>Unvan</a:t>
            </a:r>
          </a:p>
        </p:txBody>
      </p:sp>
    </p:spTree>
    <p:extLst>
      <p:ext uri="{BB962C8B-B14F-4D97-AF65-F5344CB8AC3E}">
        <p14:creationId xmlns:p14="http://schemas.microsoft.com/office/powerpoint/2010/main" val="201263677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4" name="Yuvarlatılmış Dikdörtgen 3"/>
          <p:cNvSpPr/>
          <p:nvPr/>
        </p:nvSpPr>
        <p:spPr>
          <a:xfrm>
            <a:off x="1187624" y="3212976"/>
            <a:ext cx="1870811" cy="108012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tr-TR" sz="2000" b="1" dirty="0" smtClean="0"/>
              <a:t>İç Kontrol Standartları (Bakanlık?)</a:t>
            </a:r>
            <a:endParaRPr lang="tr-TR" sz="2000" b="1" dirty="0"/>
          </a:p>
        </p:txBody>
      </p:sp>
      <p:sp>
        <p:nvSpPr>
          <p:cNvPr id="6" name="Yuvarlatılmış Dikdörtgen 5"/>
          <p:cNvSpPr/>
          <p:nvPr/>
        </p:nvSpPr>
        <p:spPr>
          <a:xfrm>
            <a:off x="5292080" y="3212976"/>
            <a:ext cx="1870811"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smtClean="0"/>
              <a:t>İç Kontrolün Temel İlkeleri</a:t>
            </a:r>
            <a:endParaRPr lang="tr-TR" sz="2000" b="1" dirty="0"/>
          </a:p>
        </p:txBody>
      </p:sp>
      <p:sp>
        <p:nvSpPr>
          <p:cNvPr id="7" name="Yuvarlatılmış Dikdörtgen 6"/>
          <p:cNvSpPr/>
          <p:nvPr/>
        </p:nvSpPr>
        <p:spPr>
          <a:xfrm>
            <a:off x="5292080" y="5358480"/>
            <a:ext cx="1870811" cy="11668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000" b="1" dirty="0" smtClean="0"/>
              <a:t>İç Kontrolün Unsurları ve Genel Koşulları</a:t>
            </a:r>
            <a:endParaRPr lang="tr-TR" sz="2000" b="1" dirty="0"/>
          </a:p>
        </p:txBody>
      </p:sp>
      <p:sp>
        <p:nvSpPr>
          <p:cNvPr id="8" name="Yuvarlatılmış Dikdörtgen 7"/>
          <p:cNvSpPr/>
          <p:nvPr/>
        </p:nvSpPr>
        <p:spPr>
          <a:xfrm>
            <a:off x="1187624" y="5445224"/>
            <a:ext cx="1892025"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000" b="1" dirty="0" smtClean="0"/>
              <a:t>Yetki ve Sorumluluklar</a:t>
            </a:r>
            <a:endParaRPr lang="tr-TR" sz="2000" b="1" dirty="0"/>
          </a:p>
        </p:txBody>
      </p:sp>
      <p:sp>
        <p:nvSpPr>
          <p:cNvPr id="9" name="Sağ Ok 8"/>
          <p:cNvSpPr/>
          <p:nvPr/>
        </p:nvSpPr>
        <p:spPr>
          <a:xfrm>
            <a:off x="3850523" y="3429000"/>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şağı Ok 9"/>
          <p:cNvSpPr/>
          <p:nvPr/>
        </p:nvSpPr>
        <p:spPr>
          <a:xfrm>
            <a:off x="6011461" y="4509120"/>
            <a:ext cx="432048" cy="642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ol Ok 10"/>
          <p:cNvSpPr/>
          <p:nvPr/>
        </p:nvSpPr>
        <p:spPr>
          <a:xfrm>
            <a:off x="3742511" y="5758626"/>
            <a:ext cx="872044" cy="453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karı Ok 11"/>
          <p:cNvSpPr/>
          <p:nvPr/>
        </p:nvSpPr>
        <p:spPr>
          <a:xfrm>
            <a:off x="1822295" y="4509120"/>
            <a:ext cx="453262" cy="5700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1217041" y="1628800"/>
            <a:ext cx="1721932" cy="1154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İç Kontrolün Tanımı</a:t>
            </a:r>
            <a:endParaRPr lang="tr-TR" sz="2000" b="1" dirty="0">
              <a:solidFill>
                <a:schemeClr val="tx1"/>
              </a:solidFill>
            </a:endParaRPr>
          </a:p>
        </p:txBody>
      </p:sp>
      <p:sp>
        <p:nvSpPr>
          <p:cNvPr id="14" name="Yuvarlatılmış Dikdörtgen 13"/>
          <p:cNvSpPr/>
          <p:nvPr/>
        </p:nvSpPr>
        <p:spPr>
          <a:xfrm>
            <a:off x="3659053" y="1628800"/>
            <a:ext cx="2016224" cy="1154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smtClean="0">
                <a:solidFill>
                  <a:schemeClr val="tx1"/>
                </a:solidFill>
              </a:rPr>
              <a:t>İç Kontrolün Amacı</a:t>
            </a:r>
            <a:endParaRPr lang="tr-TR" sz="2000" b="1" dirty="0">
              <a:solidFill>
                <a:schemeClr val="tx1"/>
              </a:solidFill>
            </a:endParaRPr>
          </a:p>
        </p:txBody>
      </p:sp>
      <p:sp>
        <p:nvSpPr>
          <p:cNvPr id="15" name="Yuvarlatılmış Dikdörtgen 14"/>
          <p:cNvSpPr/>
          <p:nvPr/>
        </p:nvSpPr>
        <p:spPr>
          <a:xfrm>
            <a:off x="6467365" y="1628800"/>
            <a:ext cx="1944216" cy="115416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b="1" dirty="0" smtClean="0">
                <a:solidFill>
                  <a:schemeClr val="tx1"/>
                </a:solidFill>
              </a:rPr>
              <a:t>İç Kontrolün Yapısı ve İşleyişi</a:t>
            </a:r>
            <a:endParaRPr lang="tr-TR" b="1" dirty="0">
              <a:solidFill>
                <a:schemeClr val="tx1"/>
              </a:solidFill>
            </a:endParaRPr>
          </a:p>
        </p:txBody>
      </p:sp>
      <p:sp>
        <p:nvSpPr>
          <p:cNvPr id="16" name="Sağ Ok 15"/>
          <p:cNvSpPr/>
          <p:nvPr/>
        </p:nvSpPr>
        <p:spPr>
          <a:xfrm>
            <a:off x="2938973" y="198884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5675278" y="198884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Yuvarlatılmış Dikdörtgen 2"/>
          <p:cNvSpPr/>
          <p:nvPr/>
        </p:nvSpPr>
        <p:spPr>
          <a:xfrm>
            <a:off x="85704" y="1628800"/>
            <a:ext cx="1055313"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smtClean="0">
                <a:solidFill>
                  <a:schemeClr val="tx1"/>
                </a:solidFill>
              </a:rPr>
              <a:t>5018</a:t>
            </a:r>
            <a:endParaRPr lang="tr-TR" sz="1700" b="1" dirty="0">
              <a:solidFill>
                <a:schemeClr val="tx1"/>
              </a:solidFill>
            </a:endParaRPr>
          </a:p>
        </p:txBody>
      </p:sp>
      <p:sp>
        <p:nvSpPr>
          <p:cNvPr id="18" name="Yuvarlatılmış Dikdörtgen 17"/>
          <p:cNvSpPr/>
          <p:nvPr/>
        </p:nvSpPr>
        <p:spPr>
          <a:xfrm>
            <a:off x="87943" y="3206798"/>
            <a:ext cx="1055313"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a:solidFill>
                  <a:schemeClr val="bg1"/>
                </a:solidFill>
              </a:rPr>
              <a:t>İç Kontrol ve Ön Mali Kontrole İlişkin Usul ve Esaslar</a:t>
            </a:r>
            <a:endParaRPr lang="tr-TR" sz="1700" dirty="0">
              <a:solidFill>
                <a:schemeClr val="bg1"/>
              </a:solidFill>
            </a:endParaRPr>
          </a:p>
        </p:txBody>
      </p:sp>
    </p:spTree>
    <p:extLst>
      <p:ext uri="{BB962C8B-B14F-4D97-AF65-F5344CB8AC3E}">
        <p14:creationId xmlns:p14="http://schemas.microsoft.com/office/powerpoint/2010/main" val="417396602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Strateji Geliştirme Birimlerinin Çalışma Usul ve Esasları Hakkında Yönetmelik (Ocak 2006)</a:t>
            </a:r>
          </a:p>
        </p:txBody>
      </p:sp>
      <p:sp>
        <p:nvSpPr>
          <p:cNvPr id="3" name="Metin kutusu 2"/>
          <p:cNvSpPr txBox="1"/>
          <p:nvPr/>
        </p:nvSpPr>
        <p:spPr>
          <a:xfrm>
            <a:off x="341796" y="1411178"/>
            <a:ext cx="8545517" cy="1754326"/>
          </a:xfrm>
          <a:prstGeom prst="rect">
            <a:avLst/>
          </a:prstGeom>
          <a:noFill/>
        </p:spPr>
        <p:txBody>
          <a:bodyPr wrap="square" rtlCol="0">
            <a:spAutoFit/>
          </a:bodyPr>
          <a:lstStyle/>
          <a:p>
            <a:pPr algn="just"/>
            <a:r>
              <a:rPr lang="tr-TR" b="1" dirty="0" smtClean="0"/>
              <a:t>Madde 4</a:t>
            </a:r>
            <a:r>
              <a:rPr lang="tr-TR" dirty="0" smtClean="0"/>
              <a:t>-</a:t>
            </a:r>
            <a:r>
              <a:rPr lang="tr-TR" b="1" dirty="0" smtClean="0"/>
              <a:t>…. ayrı </a:t>
            </a:r>
            <a:r>
              <a:rPr lang="tr-TR" b="1" dirty="0"/>
              <a:t>bir alt birim ve personel tarafından yürütülmesi </a:t>
            </a:r>
            <a:r>
              <a:rPr lang="tr-TR" b="1" dirty="0" smtClean="0">
                <a:solidFill>
                  <a:srgbClr val="FF0000"/>
                </a:solidFill>
              </a:rPr>
              <a:t>zorunludur</a:t>
            </a:r>
            <a:r>
              <a:rPr lang="tr-TR" b="1" dirty="0" smtClean="0"/>
              <a:t>….</a:t>
            </a:r>
          </a:p>
          <a:p>
            <a:endParaRPr lang="tr-TR" b="1" dirty="0"/>
          </a:p>
          <a:p>
            <a:r>
              <a:rPr lang="tr-TR" b="1" dirty="0" smtClean="0"/>
              <a:t>Strateji </a:t>
            </a:r>
            <a:r>
              <a:rPr lang="tr-TR" b="1" dirty="0"/>
              <a:t>geliştirme birimlerinin </a:t>
            </a:r>
            <a:r>
              <a:rPr lang="tr-TR" b="1" dirty="0" smtClean="0"/>
              <a:t>görevleri (</a:t>
            </a:r>
            <a:r>
              <a:rPr lang="tr-TR" b="1" dirty="0"/>
              <a:t>5018-Madde </a:t>
            </a:r>
            <a:r>
              <a:rPr lang="tr-TR" b="1" dirty="0" smtClean="0"/>
              <a:t>60)</a:t>
            </a:r>
            <a:endParaRPr lang="tr-TR" b="1" dirty="0"/>
          </a:p>
          <a:p>
            <a:r>
              <a:rPr lang="tr-TR" b="1" dirty="0"/>
              <a:t>MADDE 5 </a:t>
            </a:r>
            <a:r>
              <a:rPr lang="tr-TR" b="1" dirty="0" smtClean="0"/>
              <a:t>—…	s</a:t>
            </a:r>
            <a:r>
              <a:rPr lang="tr-TR" b="1" dirty="0"/>
              <a:t>) </a:t>
            </a:r>
            <a:r>
              <a:rPr lang="tr-TR" b="1" dirty="0">
                <a:solidFill>
                  <a:srgbClr val="FF0000"/>
                </a:solidFill>
              </a:rPr>
              <a:t>Ön malî kontrol </a:t>
            </a:r>
            <a:r>
              <a:rPr lang="tr-TR" b="1" dirty="0"/>
              <a:t>faaliyetini yürütmek.</a:t>
            </a:r>
          </a:p>
          <a:p>
            <a:r>
              <a:rPr lang="tr-TR" b="1" dirty="0" smtClean="0"/>
              <a:t>   		t</a:t>
            </a:r>
            <a:r>
              <a:rPr lang="tr-TR" b="1" dirty="0"/>
              <a:t>)</a:t>
            </a:r>
            <a:r>
              <a:rPr lang="tr-TR" b="1" dirty="0">
                <a:solidFill>
                  <a:srgbClr val="FF0000"/>
                </a:solidFill>
              </a:rPr>
              <a:t> İç kontrol sisteminin kurulması, standartlarının uygulanması ve geliştirilmes</a:t>
            </a:r>
            <a:r>
              <a:rPr lang="tr-TR" b="1" dirty="0"/>
              <a:t>i konularında </a:t>
            </a:r>
            <a:r>
              <a:rPr lang="tr-TR" b="1" dirty="0">
                <a:solidFill>
                  <a:srgbClr val="FF0000"/>
                </a:solidFill>
              </a:rPr>
              <a:t>çalışmalar yapmak</a:t>
            </a:r>
            <a:r>
              <a:rPr lang="tr-TR" b="1" dirty="0"/>
              <a:t>; </a:t>
            </a:r>
            <a:r>
              <a:rPr lang="tr-TR" b="1" dirty="0" smtClean="0"/>
              <a:t>…</a:t>
            </a:r>
            <a:endParaRPr lang="tr-TR" b="1" dirty="0"/>
          </a:p>
        </p:txBody>
      </p:sp>
      <p:sp>
        <p:nvSpPr>
          <p:cNvPr id="4" name="Metin kutusu 3"/>
          <p:cNvSpPr txBox="1"/>
          <p:nvPr/>
        </p:nvSpPr>
        <p:spPr>
          <a:xfrm>
            <a:off x="251520" y="3933056"/>
            <a:ext cx="8680932" cy="2031325"/>
          </a:xfrm>
          <a:prstGeom prst="rect">
            <a:avLst/>
          </a:prstGeom>
          <a:solidFill>
            <a:srgbClr val="92D050"/>
          </a:solidFill>
        </p:spPr>
        <p:txBody>
          <a:bodyPr wrap="square" rtlCol="0">
            <a:spAutoFit/>
          </a:bodyPr>
          <a:lstStyle/>
          <a:p>
            <a:pPr algn="ctr"/>
            <a:r>
              <a:rPr lang="tr-TR" b="1" dirty="0" smtClean="0">
                <a:solidFill>
                  <a:srgbClr val="002060"/>
                </a:solidFill>
              </a:rPr>
              <a:t>Strateji Geliştirme Daire Başkanlığı (2006)</a:t>
            </a:r>
          </a:p>
          <a:p>
            <a:pPr algn="ctr"/>
            <a:r>
              <a:rPr lang="tr-TR" b="1" dirty="0" smtClean="0">
                <a:solidFill>
                  <a:srgbClr val="002060"/>
                </a:solidFill>
              </a:rPr>
              <a:t>(</a:t>
            </a:r>
            <a:r>
              <a:rPr lang="tr-TR" b="1" dirty="0">
                <a:solidFill>
                  <a:srgbClr val="002060"/>
                </a:solidFill>
              </a:rPr>
              <a:t>Maliye Bakanlığına bağlı olarak hizmet veren Bütçe  Dairesi  </a:t>
            </a:r>
            <a:r>
              <a:rPr lang="tr-TR" b="1" dirty="0" smtClean="0">
                <a:solidFill>
                  <a:srgbClr val="002060"/>
                </a:solidFill>
              </a:rPr>
              <a:t>Başkanlığı)</a:t>
            </a:r>
          </a:p>
          <a:p>
            <a:endParaRPr lang="tr-TR" dirty="0"/>
          </a:p>
          <a:p>
            <a:pPr marL="285750" indent="-285750">
              <a:buFont typeface="Wingdings" panose="05000000000000000000" pitchFamily="2" charset="2"/>
              <a:buChar char="q"/>
            </a:pPr>
            <a:r>
              <a:rPr lang="tr-TR" b="1" dirty="0" smtClean="0"/>
              <a:t>Stratejik Planlama ve Yönetim Şube Müdürlüğü</a:t>
            </a:r>
          </a:p>
          <a:p>
            <a:pPr marL="285750" indent="-285750">
              <a:buFont typeface="Wingdings" panose="05000000000000000000" pitchFamily="2" charset="2"/>
              <a:buChar char="q"/>
            </a:pPr>
            <a:r>
              <a:rPr lang="tr-TR" b="1" dirty="0" smtClean="0"/>
              <a:t>Bütçe ve Performans Programı Şube Müdürlüğü</a:t>
            </a:r>
          </a:p>
          <a:p>
            <a:pPr marL="285750" indent="-285750">
              <a:buFont typeface="Wingdings" panose="05000000000000000000" pitchFamily="2" charset="2"/>
              <a:buChar char="q"/>
            </a:pPr>
            <a:r>
              <a:rPr lang="tr-TR" b="1" dirty="0" smtClean="0"/>
              <a:t>Muhasebe, Kesin Hesap ve Raporlama Şube Müdürlüğü</a:t>
            </a:r>
          </a:p>
          <a:p>
            <a:pPr marL="285750" indent="-285750">
              <a:buFont typeface="Wingdings" panose="05000000000000000000" pitchFamily="2" charset="2"/>
              <a:buChar char="q"/>
            </a:pPr>
            <a:r>
              <a:rPr lang="tr-TR" b="1" dirty="0" smtClean="0">
                <a:solidFill>
                  <a:srgbClr val="002060"/>
                </a:solidFill>
              </a:rPr>
              <a:t>İç Kontrol/Ön Mali Kontrol Şube Müdürlüğü</a:t>
            </a:r>
            <a:endParaRPr lang="tr-TR" b="1" dirty="0">
              <a:solidFill>
                <a:srgbClr val="002060"/>
              </a:solidFill>
            </a:endParaRPr>
          </a:p>
        </p:txBody>
      </p:sp>
    </p:spTree>
    <p:extLst>
      <p:ext uri="{BB962C8B-B14F-4D97-AF65-F5344CB8AC3E}">
        <p14:creationId xmlns:p14="http://schemas.microsoft.com/office/powerpoint/2010/main" val="24056943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646331"/>
          </a:xfrm>
          <a:prstGeom prst="rect">
            <a:avLst/>
          </a:prstGeom>
          <a:noFill/>
        </p:spPr>
        <p:txBody>
          <a:bodyPr wrap="square" rtlCol="0">
            <a:spAutoFit/>
          </a:bodyPr>
          <a:lstStyle/>
          <a:p>
            <a:pPr algn="ctr"/>
            <a:r>
              <a:rPr lang="tr-TR" b="1" dirty="0" smtClean="0"/>
              <a:t>5018 </a:t>
            </a:r>
            <a:r>
              <a:rPr lang="tr-TR" b="1" dirty="0"/>
              <a:t>sayılı Kamu Mali Yönetimi ve </a:t>
            </a:r>
            <a:r>
              <a:rPr lang="tr-TR" b="1" dirty="0" smtClean="0"/>
              <a:t>Kontrol Kanunu (Aralık 2003-Ocak 2005)</a:t>
            </a:r>
          </a:p>
          <a:p>
            <a:pPr algn="ctr">
              <a:buNone/>
            </a:pPr>
            <a:r>
              <a:rPr lang="tr-TR" b="1" dirty="0"/>
              <a:t>BEŞİNCİ </a:t>
            </a:r>
            <a:r>
              <a:rPr lang="tr-TR" b="1" dirty="0" smtClean="0"/>
              <a:t>KISIM İç </a:t>
            </a:r>
            <a:r>
              <a:rPr lang="tr-TR" b="1" dirty="0"/>
              <a:t>Kontrol </a:t>
            </a:r>
            <a:r>
              <a:rPr lang="tr-TR" b="1" dirty="0" smtClean="0"/>
              <a:t>Sistemi</a:t>
            </a:r>
            <a:endParaRPr lang="tr-TR" b="1" dirty="0"/>
          </a:p>
        </p:txBody>
      </p:sp>
      <p:sp>
        <p:nvSpPr>
          <p:cNvPr id="3" name="Metin kutusu 2"/>
          <p:cNvSpPr txBox="1"/>
          <p:nvPr/>
        </p:nvSpPr>
        <p:spPr>
          <a:xfrm>
            <a:off x="188541" y="3534943"/>
            <a:ext cx="2799283"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b="1" u="sng" dirty="0" smtClean="0"/>
              <a:t>Ön </a:t>
            </a:r>
            <a:r>
              <a:rPr lang="tr-TR" b="1" u="sng" dirty="0"/>
              <a:t>malî kontrol </a:t>
            </a:r>
            <a:r>
              <a:rPr lang="tr-TR" b="1" u="sng" dirty="0" smtClean="0"/>
              <a:t>süreci </a:t>
            </a:r>
          </a:p>
          <a:p>
            <a:endParaRPr lang="tr-TR" b="1" dirty="0" smtClean="0"/>
          </a:p>
          <a:p>
            <a:pPr marL="285750" indent="-285750">
              <a:buFont typeface="Wingdings" panose="05000000000000000000" pitchFamily="2" charset="2"/>
              <a:buChar char="v"/>
            </a:pPr>
            <a:r>
              <a:rPr lang="tr-TR" b="1" dirty="0" smtClean="0"/>
              <a:t>malî </a:t>
            </a:r>
            <a:r>
              <a:rPr lang="tr-TR" b="1" dirty="0"/>
              <a:t>karar ve işlemlerin </a:t>
            </a:r>
            <a:r>
              <a:rPr lang="tr-TR" b="1" dirty="0">
                <a:solidFill>
                  <a:srgbClr val="FF0000"/>
                </a:solidFill>
              </a:rPr>
              <a:t>hazırlanması</a:t>
            </a:r>
            <a:r>
              <a:rPr lang="tr-TR" b="1" dirty="0"/>
              <a:t>, </a:t>
            </a:r>
            <a:endParaRPr lang="tr-TR" b="1" dirty="0" smtClean="0"/>
          </a:p>
          <a:p>
            <a:pPr marL="285750" indent="-285750">
              <a:buFont typeface="Wingdings" panose="05000000000000000000" pitchFamily="2" charset="2"/>
              <a:buChar char="v"/>
            </a:pPr>
            <a:r>
              <a:rPr lang="tr-TR" b="1" dirty="0" smtClean="0">
                <a:solidFill>
                  <a:srgbClr val="FF0000"/>
                </a:solidFill>
              </a:rPr>
              <a:t>yüklenmeye</a:t>
            </a:r>
            <a:r>
              <a:rPr lang="tr-TR" b="1" dirty="0" smtClean="0"/>
              <a:t> </a:t>
            </a:r>
            <a:r>
              <a:rPr lang="tr-TR" b="1" dirty="0"/>
              <a:t>girişilmesi, </a:t>
            </a:r>
            <a:endParaRPr lang="tr-TR" b="1" dirty="0" smtClean="0"/>
          </a:p>
          <a:p>
            <a:pPr marL="285750" indent="-285750">
              <a:buFont typeface="Wingdings" panose="05000000000000000000" pitchFamily="2" charset="2"/>
              <a:buChar char="v"/>
            </a:pPr>
            <a:r>
              <a:rPr lang="tr-TR" b="1" dirty="0" smtClean="0"/>
              <a:t>iş </a:t>
            </a:r>
            <a:r>
              <a:rPr lang="tr-TR" b="1" dirty="0"/>
              <a:t>ve işlemlerin </a:t>
            </a:r>
            <a:r>
              <a:rPr lang="tr-TR" b="1" dirty="0">
                <a:solidFill>
                  <a:srgbClr val="FF0000"/>
                </a:solidFill>
              </a:rPr>
              <a:t>gerçekleştirilmesi</a:t>
            </a:r>
            <a:r>
              <a:rPr lang="tr-TR" b="1" dirty="0"/>
              <a:t> </a:t>
            </a:r>
            <a:endParaRPr lang="tr-TR" b="1" dirty="0" smtClean="0"/>
          </a:p>
          <a:p>
            <a:pPr marL="285750" indent="-285750">
              <a:buFont typeface="Wingdings" panose="05000000000000000000" pitchFamily="2" charset="2"/>
              <a:buChar char="v"/>
            </a:pPr>
            <a:r>
              <a:rPr lang="tr-TR" b="1" dirty="0" smtClean="0">
                <a:solidFill>
                  <a:srgbClr val="FF0000"/>
                </a:solidFill>
              </a:rPr>
              <a:t>belgelendirilmesinden</a:t>
            </a:r>
            <a:r>
              <a:rPr lang="tr-TR" b="1" dirty="0" smtClean="0">
                <a:solidFill>
                  <a:schemeClr val="tx1"/>
                </a:solidFill>
              </a:rPr>
              <a:t> </a:t>
            </a:r>
            <a:r>
              <a:rPr lang="tr-TR" b="1" dirty="0"/>
              <a:t>oluşur</a:t>
            </a:r>
            <a:r>
              <a:rPr lang="tr-TR" b="1" dirty="0" smtClean="0"/>
              <a:t>.</a:t>
            </a:r>
          </a:p>
          <a:p>
            <a:pPr marL="285750" indent="-285750">
              <a:buFont typeface="Wingdings" panose="05000000000000000000" pitchFamily="2" charset="2"/>
              <a:buChar char="v"/>
            </a:pPr>
            <a:endParaRPr lang="tr-TR" b="1" dirty="0"/>
          </a:p>
          <a:p>
            <a:r>
              <a:rPr lang="tr-TR" b="1" dirty="0"/>
              <a:t>            </a:t>
            </a:r>
            <a:r>
              <a:rPr lang="tr-TR" b="1" dirty="0" smtClean="0"/>
              <a:t>	</a:t>
            </a:r>
            <a:r>
              <a:rPr lang="tr-TR" b="1" dirty="0"/>
              <a:t>           </a:t>
            </a:r>
            <a:r>
              <a:rPr lang="tr-TR" b="1" dirty="0" smtClean="0"/>
              <a:t>	</a:t>
            </a:r>
            <a:endParaRPr lang="tr-TR" b="1" dirty="0"/>
          </a:p>
        </p:txBody>
      </p:sp>
      <p:sp>
        <p:nvSpPr>
          <p:cNvPr id="4" name="Altıgen 3"/>
          <p:cNvSpPr/>
          <p:nvPr/>
        </p:nvSpPr>
        <p:spPr>
          <a:xfrm>
            <a:off x="452291" y="1869471"/>
            <a:ext cx="1599429" cy="13435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Harcama Birimleri</a:t>
            </a:r>
            <a:endParaRPr lang="tr-TR" dirty="0"/>
          </a:p>
        </p:txBody>
      </p:sp>
      <p:sp>
        <p:nvSpPr>
          <p:cNvPr id="6" name="Altıgen 5"/>
          <p:cNvSpPr/>
          <p:nvPr/>
        </p:nvSpPr>
        <p:spPr>
          <a:xfrm>
            <a:off x="5652120" y="1869471"/>
            <a:ext cx="1656184" cy="13435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Malî Hizmetler Birimi</a:t>
            </a:r>
            <a:endParaRPr lang="tr-TR" dirty="0"/>
          </a:p>
        </p:txBody>
      </p:sp>
      <p:sp>
        <p:nvSpPr>
          <p:cNvPr id="7" name="Dikdörtgen 6"/>
          <p:cNvSpPr/>
          <p:nvPr/>
        </p:nvSpPr>
        <p:spPr>
          <a:xfrm>
            <a:off x="4614555" y="3507199"/>
            <a:ext cx="4412331"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b="1" dirty="0" smtClean="0"/>
              <a:t>İdarelerin </a:t>
            </a:r>
            <a:r>
              <a:rPr lang="tr-TR" b="1" dirty="0"/>
              <a:t>gelir, gider, varlık ve yükümlülüklerine ilişkin malî karar ve işlemlerinin; </a:t>
            </a:r>
          </a:p>
          <a:p>
            <a:pPr marL="285750" indent="-285750">
              <a:buFont typeface="Arial" panose="020B0604020202020204" pitchFamily="34" charset="0"/>
              <a:buChar char="•"/>
            </a:pPr>
            <a:r>
              <a:rPr lang="tr-TR" b="1" dirty="0"/>
              <a:t>idarenin </a:t>
            </a:r>
            <a:r>
              <a:rPr lang="tr-TR" b="1" dirty="0">
                <a:solidFill>
                  <a:srgbClr val="FF0000"/>
                </a:solidFill>
              </a:rPr>
              <a:t>bütçesi</a:t>
            </a:r>
            <a:r>
              <a:rPr lang="tr-TR" b="1" dirty="0"/>
              <a:t>, </a:t>
            </a:r>
            <a:r>
              <a:rPr lang="tr-TR" b="1" dirty="0" smtClean="0">
                <a:solidFill>
                  <a:srgbClr val="FF0000"/>
                </a:solidFill>
              </a:rPr>
              <a:t>bütçe </a:t>
            </a:r>
            <a:r>
              <a:rPr lang="tr-TR" b="1" dirty="0">
                <a:solidFill>
                  <a:srgbClr val="FF0000"/>
                </a:solidFill>
              </a:rPr>
              <a:t>tertibi</a:t>
            </a:r>
            <a:r>
              <a:rPr lang="tr-TR" b="1" dirty="0"/>
              <a:t>, </a:t>
            </a:r>
          </a:p>
          <a:p>
            <a:pPr marL="285750" indent="-285750">
              <a:buFont typeface="Arial" panose="020B0604020202020204" pitchFamily="34" charset="0"/>
              <a:buChar char="•"/>
            </a:pPr>
            <a:r>
              <a:rPr lang="tr-TR" b="1" dirty="0">
                <a:solidFill>
                  <a:srgbClr val="FF0000"/>
                </a:solidFill>
              </a:rPr>
              <a:t>kullanılabilir ödenek </a:t>
            </a:r>
            <a:r>
              <a:rPr lang="tr-TR" b="1" dirty="0"/>
              <a:t>tutarı, </a:t>
            </a:r>
          </a:p>
          <a:p>
            <a:pPr marL="285750" indent="-285750">
              <a:buFont typeface="Arial" panose="020B0604020202020204" pitchFamily="34" charset="0"/>
              <a:buChar char="•"/>
            </a:pPr>
            <a:r>
              <a:rPr lang="tr-TR" b="1" dirty="0" smtClean="0">
                <a:solidFill>
                  <a:srgbClr val="FF0000"/>
                </a:solidFill>
              </a:rPr>
              <a:t>finansman </a:t>
            </a:r>
            <a:r>
              <a:rPr lang="tr-TR" b="1" dirty="0">
                <a:solidFill>
                  <a:srgbClr val="FF0000"/>
                </a:solidFill>
              </a:rPr>
              <a:t>programı</a:t>
            </a:r>
            <a:r>
              <a:rPr lang="tr-TR" b="1" dirty="0"/>
              <a:t>, </a:t>
            </a:r>
          </a:p>
          <a:p>
            <a:pPr marL="285750" indent="-285750">
              <a:buFont typeface="Arial" panose="020B0604020202020204" pitchFamily="34" charset="0"/>
              <a:buChar char="•"/>
            </a:pPr>
            <a:r>
              <a:rPr lang="tr-TR" b="1" dirty="0"/>
              <a:t>merkezi yönetim bütçe </a:t>
            </a:r>
            <a:r>
              <a:rPr lang="tr-TR" b="1" dirty="0">
                <a:solidFill>
                  <a:srgbClr val="FF0000"/>
                </a:solidFill>
              </a:rPr>
              <a:t>kanunu</a:t>
            </a:r>
            <a:r>
              <a:rPr lang="tr-TR" b="1" dirty="0"/>
              <a:t> </a:t>
            </a:r>
            <a:r>
              <a:rPr lang="tr-TR" b="1" dirty="0" smtClean="0"/>
              <a:t> </a:t>
            </a:r>
            <a:endParaRPr lang="tr-TR" b="1" dirty="0"/>
          </a:p>
          <a:p>
            <a:pPr marL="285750" indent="-285750">
              <a:buFont typeface="Arial" panose="020B0604020202020204" pitchFamily="34" charset="0"/>
              <a:buChar char="•"/>
            </a:pPr>
            <a:r>
              <a:rPr lang="tr-TR" b="1" dirty="0"/>
              <a:t>diğer </a:t>
            </a:r>
            <a:r>
              <a:rPr lang="tr-TR" b="1" dirty="0">
                <a:solidFill>
                  <a:srgbClr val="FF0000"/>
                </a:solidFill>
              </a:rPr>
              <a:t>malî mevzuat </a:t>
            </a:r>
            <a:r>
              <a:rPr lang="tr-TR" b="1" dirty="0"/>
              <a:t>hükümlerine uygunluğu </a:t>
            </a:r>
          </a:p>
          <a:p>
            <a:pPr marL="285750" indent="-285750">
              <a:buFont typeface="Arial" panose="020B0604020202020204" pitchFamily="34" charset="0"/>
              <a:buChar char="•"/>
            </a:pPr>
            <a:r>
              <a:rPr lang="tr-TR" b="1" dirty="0"/>
              <a:t>kaynakların </a:t>
            </a:r>
            <a:r>
              <a:rPr lang="tr-TR" b="1" dirty="0">
                <a:solidFill>
                  <a:srgbClr val="FF0000"/>
                </a:solidFill>
              </a:rPr>
              <a:t>etkili, ekonomik ve verimli </a:t>
            </a:r>
            <a:r>
              <a:rPr lang="tr-TR" b="1" dirty="0"/>
              <a:t>bir şekilde kullanılması </a:t>
            </a:r>
          </a:p>
        </p:txBody>
      </p:sp>
      <p:sp>
        <p:nvSpPr>
          <p:cNvPr id="8" name="Sol Sağ Ok 7"/>
          <p:cNvSpPr/>
          <p:nvPr/>
        </p:nvSpPr>
        <p:spPr>
          <a:xfrm>
            <a:off x="2267744" y="1821554"/>
            <a:ext cx="3131258" cy="143933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Ön Mali </a:t>
            </a:r>
            <a:r>
              <a:rPr lang="tr-TR" dirty="0" smtClean="0"/>
              <a:t>Kontrol</a:t>
            </a:r>
            <a:endParaRPr lang="tr-TR" dirty="0"/>
          </a:p>
        </p:txBody>
      </p:sp>
      <p:cxnSp>
        <p:nvCxnSpPr>
          <p:cNvPr id="13" name="Dirsek Bağlayıcısı 12"/>
          <p:cNvCxnSpPr>
            <a:stCxn id="4" idx="0"/>
            <a:endCxn id="7" idx="1"/>
          </p:cNvCxnSpPr>
          <p:nvPr/>
        </p:nvCxnSpPr>
        <p:spPr>
          <a:xfrm>
            <a:off x="2051720" y="2541224"/>
            <a:ext cx="2562835" cy="2535636"/>
          </a:xfrm>
          <a:prstGeom prst="bentConnector3">
            <a:avLst>
              <a:gd name="adj1" fmla="val 38428"/>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Düz Ok Bağlayıcısı 15"/>
          <p:cNvCxnSpPr/>
          <p:nvPr/>
        </p:nvCxnSpPr>
        <p:spPr>
          <a:xfrm>
            <a:off x="1252005" y="3212976"/>
            <a:ext cx="0" cy="321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Düz Ok Bağlayıcısı 17"/>
          <p:cNvCxnSpPr/>
          <p:nvPr/>
        </p:nvCxnSpPr>
        <p:spPr>
          <a:xfrm>
            <a:off x="6480212" y="3212976"/>
            <a:ext cx="0" cy="3219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Altıgen 19"/>
          <p:cNvSpPr/>
          <p:nvPr/>
        </p:nvSpPr>
        <p:spPr>
          <a:xfrm>
            <a:off x="7042338" y="2001164"/>
            <a:ext cx="1490102" cy="108012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İç Kontrol Şube Müdürlüğü</a:t>
            </a:r>
            <a:endParaRPr lang="tr-TR" sz="1400" b="1" dirty="0">
              <a:solidFill>
                <a:schemeClr val="tx1"/>
              </a:solidFill>
            </a:endParaRPr>
          </a:p>
        </p:txBody>
      </p:sp>
    </p:spTree>
    <p:extLst>
      <p:ext uri="{BB962C8B-B14F-4D97-AF65-F5344CB8AC3E}">
        <p14:creationId xmlns:p14="http://schemas.microsoft.com/office/powerpoint/2010/main" val="107639046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9344" y="0"/>
            <a:ext cx="5867400" cy="864096"/>
          </a:xfrm>
        </p:spPr>
        <p:txBody>
          <a:bodyPr>
            <a:noAutofit/>
          </a:bodyPr>
          <a:lstStyle/>
          <a:p>
            <a:pPr lvl="0">
              <a:spcBef>
                <a:spcPts val="0"/>
              </a:spcBef>
            </a:pPr>
            <a:r>
              <a:rPr lang="tr-TR" sz="4000" b="0" cap="none" dirty="0" smtClean="0">
                <a:solidFill>
                  <a:prstClr val="black">
                    <a:lumMod val="50000"/>
                    <a:lumOff val="50000"/>
                  </a:prstClr>
                </a:solidFill>
                <a:ea typeface="+mn-ea"/>
                <a:cs typeface="+mn-cs"/>
              </a:rPr>
              <a:t>TARİHSEL GELİŞİM</a:t>
            </a:r>
            <a:endParaRPr lang="tr-TR" sz="2800" dirty="0"/>
          </a:p>
        </p:txBody>
      </p:sp>
      <p:sp>
        <p:nvSpPr>
          <p:cNvPr id="5" name="Text Placeholder 4"/>
          <p:cNvSpPr>
            <a:spLocks noGrp="1"/>
          </p:cNvSpPr>
          <p:nvPr>
            <p:ph type="body" idx="1"/>
          </p:nvPr>
        </p:nvSpPr>
        <p:spPr>
          <a:xfrm>
            <a:off x="2831313" y="980728"/>
            <a:ext cx="6205183" cy="5184576"/>
          </a:xfrm>
        </p:spPr>
        <p:txBody>
          <a:bodyPr>
            <a:normAutofit/>
          </a:bodyPr>
          <a:lstStyle/>
          <a:p>
            <a:pPr marL="285750" lvl="0" indent="-285750" algn="just">
              <a:spcBef>
                <a:spcPts val="0"/>
              </a:spcBef>
              <a:buFont typeface="Wingdings" panose="05000000000000000000" pitchFamily="2" charset="2"/>
              <a:buChar char="q"/>
            </a:pPr>
            <a:r>
              <a:rPr lang="tr-TR" b="1" dirty="0" smtClean="0">
                <a:solidFill>
                  <a:schemeClr val="tx1"/>
                </a:solidFill>
              </a:rPr>
              <a:t>BÜYÜK EKONOMİK BUHRAN  (1929) </a:t>
            </a:r>
          </a:p>
          <a:p>
            <a:pPr lvl="0" algn="just">
              <a:spcBef>
                <a:spcPts val="0"/>
              </a:spcBef>
            </a:pPr>
            <a:r>
              <a:rPr lang="tr-TR" b="1" dirty="0" smtClean="0">
                <a:solidFill>
                  <a:schemeClr val="tx1"/>
                </a:solidFill>
              </a:rPr>
              <a:t>(Amerikan </a:t>
            </a:r>
            <a:r>
              <a:rPr lang="tr-TR" b="1" dirty="0">
                <a:solidFill>
                  <a:schemeClr val="tx1"/>
                </a:solidFill>
              </a:rPr>
              <a:t>Menkul Kıymetler Borsası Komisyonu (</a:t>
            </a:r>
            <a:r>
              <a:rPr lang="tr-TR" b="1" dirty="0" smtClean="0">
                <a:solidFill>
                  <a:schemeClr val="tx1"/>
                </a:solidFill>
              </a:rPr>
              <a:t>SEC)-1934)</a:t>
            </a:r>
          </a:p>
          <a:p>
            <a:pPr lvl="0" algn="just">
              <a:spcBef>
                <a:spcPts val="0"/>
              </a:spcBef>
            </a:pPr>
            <a:r>
              <a:rPr lang="tr-TR" b="1" dirty="0" smtClean="0">
                <a:solidFill>
                  <a:schemeClr val="tx1"/>
                </a:solidFill>
              </a:rPr>
              <a:t>SEC’ e göre:</a:t>
            </a:r>
          </a:p>
          <a:p>
            <a:pPr lvl="0" algn="just">
              <a:spcBef>
                <a:spcPts val="0"/>
              </a:spcBef>
            </a:pPr>
            <a:endParaRPr lang="tr-TR" b="1" dirty="0" smtClean="0">
              <a:solidFill>
                <a:schemeClr val="tx1"/>
              </a:solidFill>
            </a:endParaRPr>
          </a:p>
          <a:p>
            <a:pPr lvl="0" algn="just">
              <a:spcBef>
                <a:spcPts val="0"/>
              </a:spcBef>
            </a:pPr>
            <a:r>
              <a:rPr lang="tr-TR" b="1" dirty="0" smtClean="0">
                <a:solidFill>
                  <a:schemeClr val="tx1"/>
                </a:solidFill>
              </a:rPr>
              <a:t>İç Kontrol Sistemi</a:t>
            </a:r>
            <a:r>
              <a:rPr lang="tr-TR" b="1" dirty="0">
                <a:solidFill>
                  <a:schemeClr val="tx1"/>
                </a:solidFill>
              </a:rPr>
              <a:t>, </a:t>
            </a:r>
            <a:r>
              <a:rPr lang="tr-TR" b="1" dirty="0">
                <a:solidFill>
                  <a:srgbClr val="FF0000"/>
                </a:solidFill>
              </a:rPr>
              <a:t>finansal</a:t>
            </a:r>
            <a:r>
              <a:rPr lang="tr-TR" b="1" dirty="0">
                <a:solidFill>
                  <a:schemeClr val="tx1"/>
                </a:solidFill>
              </a:rPr>
              <a:t> bilgilerin güvenilirliğini ve </a:t>
            </a:r>
            <a:r>
              <a:rPr lang="tr-TR" b="1" dirty="0">
                <a:solidFill>
                  <a:srgbClr val="FF0000"/>
                </a:solidFill>
              </a:rPr>
              <a:t>finansal tabloların</a:t>
            </a:r>
            <a:r>
              <a:rPr lang="tr-TR" b="1" dirty="0">
                <a:solidFill>
                  <a:schemeClr val="tx1"/>
                </a:solidFill>
              </a:rPr>
              <a:t> genel kabul görmüş </a:t>
            </a:r>
            <a:r>
              <a:rPr lang="tr-TR" b="1" dirty="0">
                <a:solidFill>
                  <a:srgbClr val="FF0000"/>
                </a:solidFill>
              </a:rPr>
              <a:t>muhasebe</a:t>
            </a:r>
            <a:r>
              <a:rPr lang="tr-TR" b="1" dirty="0">
                <a:solidFill>
                  <a:schemeClr val="tx1"/>
                </a:solidFill>
              </a:rPr>
              <a:t> ilkelerine uygun hazırlanmasını sağlamaktır. </a:t>
            </a:r>
            <a:endParaRPr lang="tr-TR" b="1" dirty="0" smtClean="0">
              <a:solidFill>
                <a:schemeClr val="tx1"/>
              </a:solidFill>
            </a:endParaRPr>
          </a:p>
          <a:p>
            <a:pPr lvl="0" algn="just">
              <a:spcBef>
                <a:spcPts val="0"/>
              </a:spcBef>
            </a:pPr>
            <a:endParaRPr lang="tr-TR" b="1" dirty="0" smtClean="0">
              <a:solidFill>
                <a:schemeClr val="tx1"/>
              </a:solidFill>
            </a:endParaRPr>
          </a:p>
          <a:p>
            <a:pPr marL="285750" lvl="0" indent="-285750" algn="just">
              <a:spcBef>
                <a:spcPts val="0"/>
              </a:spcBef>
              <a:buFont typeface="Wingdings" panose="05000000000000000000" pitchFamily="2" charset="2"/>
              <a:buChar char="q"/>
            </a:pPr>
            <a:r>
              <a:rPr lang="tr-TR" b="1" dirty="0" smtClean="0">
                <a:solidFill>
                  <a:schemeClr val="tx1"/>
                </a:solidFill>
              </a:rPr>
              <a:t>SEC</a:t>
            </a:r>
            <a:r>
              <a:rPr lang="tr-TR" b="1" dirty="0">
                <a:solidFill>
                  <a:schemeClr val="tx1"/>
                </a:solidFill>
              </a:rPr>
              <a:t>, </a:t>
            </a:r>
            <a:r>
              <a:rPr lang="tr-TR" b="1" dirty="0" smtClean="0">
                <a:solidFill>
                  <a:schemeClr val="tx1"/>
                </a:solidFill>
              </a:rPr>
              <a:t>iç </a:t>
            </a:r>
            <a:r>
              <a:rPr lang="tr-TR" b="1" dirty="0">
                <a:solidFill>
                  <a:schemeClr val="tx1"/>
                </a:solidFill>
              </a:rPr>
              <a:t>kontrole ilişkin </a:t>
            </a:r>
            <a:r>
              <a:rPr lang="tr-TR" b="1" u="sng" dirty="0">
                <a:solidFill>
                  <a:schemeClr val="tx1"/>
                </a:solidFill>
              </a:rPr>
              <a:t>ilk profesyonel tanımını</a:t>
            </a:r>
            <a:r>
              <a:rPr lang="tr-TR" b="1" dirty="0">
                <a:solidFill>
                  <a:schemeClr val="tx1"/>
                </a:solidFill>
              </a:rPr>
              <a:t> </a:t>
            </a:r>
            <a:r>
              <a:rPr lang="tr-TR" b="1" dirty="0" smtClean="0">
                <a:solidFill>
                  <a:schemeClr val="tx1"/>
                </a:solidFill>
              </a:rPr>
              <a:t>1949 yılında yapmıştır. </a:t>
            </a:r>
          </a:p>
          <a:p>
            <a:pPr lvl="0" algn="just">
              <a:spcBef>
                <a:spcPts val="0"/>
              </a:spcBef>
            </a:pPr>
            <a:endParaRPr lang="tr-TR" b="1" dirty="0" smtClean="0">
              <a:solidFill>
                <a:schemeClr val="tx1"/>
              </a:solidFill>
            </a:endParaRPr>
          </a:p>
          <a:p>
            <a:pPr lvl="0" algn="just">
              <a:spcBef>
                <a:spcPts val="0"/>
              </a:spcBef>
            </a:pPr>
            <a:r>
              <a:rPr lang="tr-TR" b="1" dirty="0" smtClean="0">
                <a:solidFill>
                  <a:schemeClr val="tx1"/>
                </a:solidFill>
              </a:rPr>
              <a:t>İç </a:t>
            </a:r>
            <a:r>
              <a:rPr lang="tr-TR" b="1" dirty="0">
                <a:solidFill>
                  <a:schemeClr val="tx1"/>
                </a:solidFill>
              </a:rPr>
              <a:t>Kontrol; işletmenin varlıklarını korumak, </a:t>
            </a:r>
            <a:r>
              <a:rPr lang="tr-TR" b="1" dirty="0">
                <a:solidFill>
                  <a:srgbClr val="FF0000"/>
                </a:solidFill>
              </a:rPr>
              <a:t>muhasebe</a:t>
            </a:r>
            <a:r>
              <a:rPr lang="tr-TR" b="1" dirty="0">
                <a:solidFill>
                  <a:schemeClr val="tx1"/>
                </a:solidFill>
              </a:rPr>
              <a:t> kayıtlarının doğruluğunu ve güvenirliliğini kontrol etmek, faaliyetlerin </a:t>
            </a:r>
            <a:r>
              <a:rPr lang="tr-TR" b="1" dirty="0">
                <a:solidFill>
                  <a:srgbClr val="FF0000"/>
                </a:solidFill>
              </a:rPr>
              <a:t>etkinliğini</a:t>
            </a:r>
            <a:r>
              <a:rPr lang="tr-TR" b="1" dirty="0">
                <a:solidFill>
                  <a:schemeClr val="tx1"/>
                </a:solidFill>
              </a:rPr>
              <a:t> artırmak ve belirlenen </a:t>
            </a:r>
            <a:r>
              <a:rPr lang="tr-TR" b="1" dirty="0">
                <a:solidFill>
                  <a:srgbClr val="FF0000"/>
                </a:solidFill>
              </a:rPr>
              <a:t>yönetim politikalarına bağlılığı</a:t>
            </a:r>
            <a:r>
              <a:rPr lang="tr-TR" b="1" dirty="0">
                <a:solidFill>
                  <a:schemeClr val="tx1"/>
                </a:solidFill>
              </a:rPr>
              <a:t> teşvik etmek üzere benimsenen tüm </a:t>
            </a:r>
            <a:r>
              <a:rPr lang="tr-TR" b="1" dirty="0">
                <a:solidFill>
                  <a:srgbClr val="FF0000"/>
                </a:solidFill>
              </a:rPr>
              <a:t>organizasyon planları </a:t>
            </a:r>
            <a:r>
              <a:rPr lang="tr-TR" b="1" dirty="0">
                <a:solidFill>
                  <a:schemeClr val="tx1"/>
                </a:solidFill>
              </a:rPr>
              <a:t>ve birbiriyle uyumlu </a:t>
            </a:r>
            <a:r>
              <a:rPr lang="tr-TR" b="1" dirty="0">
                <a:solidFill>
                  <a:srgbClr val="FF0000"/>
                </a:solidFill>
              </a:rPr>
              <a:t>yöntemler</a:t>
            </a:r>
            <a:r>
              <a:rPr lang="tr-TR" b="1" dirty="0">
                <a:solidFill>
                  <a:schemeClr val="tx1"/>
                </a:solidFill>
              </a:rPr>
              <a:t> ve </a:t>
            </a:r>
            <a:r>
              <a:rPr lang="tr-TR" b="1" dirty="0">
                <a:solidFill>
                  <a:srgbClr val="FF0000"/>
                </a:solidFill>
              </a:rPr>
              <a:t>tedbirlerdir</a:t>
            </a:r>
            <a:r>
              <a:rPr lang="tr-TR" b="1" dirty="0" smtClean="0">
                <a:solidFill>
                  <a:srgbClr val="FF0000"/>
                </a:solidFill>
              </a:rPr>
              <a:t>.</a:t>
            </a:r>
          </a:p>
        </p:txBody>
      </p:sp>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1935052"/>
            <a:ext cx="2507785" cy="2232248"/>
          </a:xfrm>
          <a:prstGeom prst="rect">
            <a:avLst/>
          </a:prstGeom>
        </p:spPr>
      </p:pic>
      <p:sp>
        <p:nvSpPr>
          <p:cNvPr id="3" name="Metin kutusu 2"/>
          <p:cNvSpPr txBox="1"/>
          <p:nvPr/>
        </p:nvSpPr>
        <p:spPr>
          <a:xfrm>
            <a:off x="1070240" y="5054424"/>
            <a:ext cx="101436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tr-TR" b="1" dirty="0"/>
              <a:t>NASIL </a:t>
            </a:r>
            <a:r>
              <a:rPr lang="tr-TR" b="1" dirty="0" smtClean="0"/>
              <a:t>?</a:t>
            </a:r>
            <a:endParaRPr lang="tr-TR" b="1"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3" name="Metin kutusu 2"/>
          <p:cNvSpPr txBox="1"/>
          <p:nvPr/>
        </p:nvSpPr>
        <p:spPr>
          <a:xfrm>
            <a:off x="341796" y="1700808"/>
            <a:ext cx="8545517" cy="3139321"/>
          </a:xfrm>
          <a:prstGeom prst="rect">
            <a:avLst/>
          </a:prstGeom>
          <a:noFill/>
        </p:spPr>
        <p:txBody>
          <a:bodyPr wrap="square" rtlCol="0">
            <a:spAutoFit/>
          </a:bodyPr>
          <a:lstStyle/>
          <a:p>
            <a:r>
              <a:rPr lang="tr-TR" sz="2000" b="1" dirty="0" smtClean="0"/>
              <a:t>Ön </a:t>
            </a:r>
            <a:r>
              <a:rPr lang="tr-TR" sz="2000" b="1" dirty="0"/>
              <a:t>malî kontrol sonucunda uygun görüş verilip verilmemesi, </a:t>
            </a:r>
            <a:endParaRPr lang="tr-TR" sz="2000" b="1" dirty="0" smtClean="0"/>
          </a:p>
          <a:p>
            <a:endParaRPr lang="tr-TR" sz="2000" b="1" dirty="0"/>
          </a:p>
          <a:p>
            <a:pPr marL="285750" indent="-285750">
              <a:buFont typeface="Wingdings" panose="05000000000000000000" pitchFamily="2" charset="2"/>
              <a:buChar char="q"/>
            </a:pPr>
            <a:r>
              <a:rPr lang="tr-TR" sz="2000" b="1" dirty="0" smtClean="0">
                <a:solidFill>
                  <a:srgbClr val="FF0000"/>
                </a:solidFill>
              </a:rPr>
              <a:t>bağlayıcı</a:t>
            </a:r>
            <a:r>
              <a:rPr lang="tr-TR" sz="2000" b="1" dirty="0" smtClean="0"/>
              <a:t> </a:t>
            </a:r>
            <a:r>
              <a:rPr lang="tr-TR" sz="2000" b="1" dirty="0"/>
              <a:t>değildir.</a:t>
            </a:r>
          </a:p>
          <a:p>
            <a:pPr marL="285750" indent="-285750">
              <a:buFont typeface="Wingdings" panose="05000000000000000000" pitchFamily="2" charset="2"/>
              <a:buChar char="q"/>
            </a:pPr>
            <a:r>
              <a:rPr lang="tr-TR" sz="2000" b="1" u="sng" dirty="0" smtClean="0"/>
              <a:t>uygun </a:t>
            </a:r>
            <a:r>
              <a:rPr lang="tr-TR" sz="2000" b="1" u="sng" dirty="0"/>
              <a:t>görüş verilmiş olması</a:t>
            </a:r>
            <a:r>
              <a:rPr lang="tr-TR" sz="2000" b="1" dirty="0"/>
              <a:t>, harcama yetkilileri ve gerçekleştirme </a:t>
            </a:r>
            <a:r>
              <a:rPr lang="tr-TR" sz="2000" b="1" dirty="0" smtClean="0"/>
              <a:t>görevlilerinin sorumluluğunu </a:t>
            </a:r>
            <a:r>
              <a:rPr lang="tr-TR" sz="2000" b="1" dirty="0">
                <a:solidFill>
                  <a:srgbClr val="FF0000"/>
                </a:solidFill>
              </a:rPr>
              <a:t>ortadan kaldırmaz</a:t>
            </a:r>
            <a:r>
              <a:rPr lang="tr-TR" sz="2000" b="1" dirty="0" smtClean="0"/>
              <a:t>.</a:t>
            </a:r>
          </a:p>
          <a:p>
            <a:pPr marL="285750" indent="-285750">
              <a:buFont typeface="Wingdings" panose="05000000000000000000" pitchFamily="2" charset="2"/>
              <a:buChar char="q"/>
            </a:pPr>
            <a:r>
              <a:rPr lang="tr-TR" sz="2000" b="1" u="sng" dirty="0" smtClean="0"/>
              <a:t>uygun </a:t>
            </a:r>
            <a:r>
              <a:rPr lang="tr-TR" sz="2000" b="1" u="sng" dirty="0"/>
              <a:t>görüş verilmediği halde </a:t>
            </a:r>
            <a:r>
              <a:rPr lang="tr-TR" sz="2000" b="1" dirty="0" smtClean="0"/>
              <a:t>harcama yetkilileri </a:t>
            </a:r>
            <a:r>
              <a:rPr lang="tr-TR" sz="2000" b="1" dirty="0"/>
              <a:t>tarafından gerçekleştirilen işlemlerin malî hizmetler birimince </a:t>
            </a:r>
            <a:r>
              <a:rPr lang="tr-TR" sz="2000" b="1" dirty="0">
                <a:solidFill>
                  <a:srgbClr val="FF0000"/>
                </a:solidFill>
              </a:rPr>
              <a:t>kayıtları tutulur </a:t>
            </a:r>
            <a:r>
              <a:rPr lang="tr-TR" sz="2000" b="1" dirty="0" smtClean="0"/>
              <a:t>ve </a:t>
            </a:r>
            <a:r>
              <a:rPr lang="tr-TR" sz="2000" b="1" dirty="0" smtClean="0">
                <a:solidFill>
                  <a:srgbClr val="FF0000"/>
                </a:solidFill>
              </a:rPr>
              <a:t>aylık </a:t>
            </a:r>
            <a:r>
              <a:rPr lang="tr-TR" sz="2000" b="1" dirty="0">
                <a:solidFill>
                  <a:srgbClr val="FF0000"/>
                </a:solidFill>
              </a:rPr>
              <a:t>dönemler </a:t>
            </a:r>
            <a:r>
              <a:rPr lang="tr-TR" sz="2000" b="1" dirty="0"/>
              <a:t>itibariyle </a:t>
            </a:r>
            <a:r>
              <a:rPr lang="tr-TR" sz="2000" b="1" dirty="0">
                <a:solidFill>
                  <a:srgbClr val="FF0000"/>
                </a:solidFill>
              </a:rPr>
              <a:t>üst yöneticiye </a:t>
            </a:r>
            <a:r>
              <a:rPr lang="tr-TR" sz="2000" b="1" dirty="0"/>
              <a:t>bildirilir. Söz konusu kayıtlar </a:t>
            </a:r>
            <a:r>
              <a:rPr lang="tr-TR" sz="2000" b="1" dirty="0">
                <a:solidFill>
                  <a:srgbClr val="FF0000"/>
                </a:solidFill>
              </a:rPr>
              <a:t>iç ve dış </a:t>
            </a:r>
            <a:r>
              <a:rPr lang="tr-TR" sz="2000" b="1" dirty="0" smtClean="0">
                <a:solidFill>
                  <a:srgbClr val="FF0000"/>
                </a:solidFill>
              </a:rPr>
              <a:t>denetim </a:t>
            </a:r>
            <a:r>
              <a:rPr lang="tr-TR" sz="2000" b="1" dirty="0" smtClean="0"/>
              <a:t>sırasında </a:t>
            </a:r>
            <a:r>
              <a:rPr lang="tr-TR" sz="2000" b="1" dirty="0"/>
              <a:t>denetçilere de sunulur.</a:t>
            </a:r>
          </a:p>
          <a:p>
            <a:endParaRPr lang="tr-TR" dirty="0"/>
          </a:p>
        </p:txBody>
      </p:sp>
      <p:sp>
        <p:nvSpPr>
          <p:cNvPr id="4" name="Dikdörtgen 3"/>
          <p:cNvSpPr/>
          <p:nvPr/>
        </p:nvSpPr>
        <p:spPr>
          <a:xfrm>
            <a:off x="467544" y="5013176"/>
            <a:ext cx="8208912" cy="1200329"/>
          </a:xfrm>
          <a:prstGeom prst="rect">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endParaRPr lang="tr-TR" b="1" dirty="0" smtClean="0"/>
          </a:p>
          <a:p>
            <a:pPr algn="ctr"/>
            <a:r>
              <a:rPr lang="tr-TR" b="1" dirty="0" smtClean="0"/>
              <a:t>HANGİ MALİ KARAR VE İŞLEMLER ÖN MALİ KONTROLE TABİDİR?</a:t>
            </a:r>
          </a:p>
          <a:p>
            <a:pPr algn="ctr"/>
            <a:endParaRPr lang="tr-TR" b="1" dirty="0"/>
          </a:p>
          <a:p>
            <a:pPr algn="ctr"/>
            <a:endParaRPr lang="tr-TR" b="1" dirty="0"/>
          </a:p>
        </p:txBody>
      </p:sp>
    </p:spTree>
    <p:extLst>
      <p:ext uri="{BB962C8B-B14F-4D97-AF65-F5344CB8AC3E}">
        <p14:creationId xmlns:p14="http://schemas.microsoft.com/office/powerpoint/2010/main" val="208410651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755576" y="1041846"/>
            <a:ext cx="7366883" cy="369332"/>
          </a:xfrm>
          <a:prstGeom prst="rect">
            <a:avLst/>
          </a:prstGeom>
          <a:noFill/>
        </p:spPr>
        <p:txBody>
          <a:bodyPr wrap="square" rtlCol="0">
            <a:spAutoFit/>
          </a:bodyPr>
          <a:lstStyle/>
          <a:p>
            <a:pPr algn="ctr"/>
            <a:r>
              <a:rPr lang="tr-TR" b="1" dirty="0"/>
              <a:t>İç Kontrol ve Ön Mali Kontrole İlişkin Usul ve Esaslar (Aralık 2005)</a:t>
            </a:r>
          </a:p>
        </p:txBody>
      </p:sp>
      <p:sp>
        <p:nvSpPr>
          <p:cNvPr id="3" name="Metin kutusu 2"/>
          <p:cNvSpPr txBox="1"/>
          <p:nvPr/>
        </p:nvSpPr>
        <p:spPr>
          <a:xfrm>
            <a:off x="310638" y="1411178"/>
            <a:ext cx="8545517" cy="4247317"/>
          </a:xfrm>
          <a:prstGeom prst="rect">
            <a:avLst/>
          </a:prstGeom>
          <a:noFill/>
        </p:spPr>
        <p:txBody>
          <a:bodyPr wrap="square" rtlCol="0">
            <a:spAutoFit/>
          </a:bodyPr>
          <a:lstStyle/>
          <a:p>
            <a:pPr algn="ctr"/>
            <a:r>
              <a:rPr lang="tr-TR" b="1" dirty="0" smtClean="0"/>
              <a:t>Malî </a:t>
            </a:r>
            <a:r>
              <a:rPr lang="tr-TR" b="1" dirty="0"/>
              <a:t>Hizmetler Biriminin Ön Malî Kontrolüne Tâbi Malî Karar ve </a:t>
            </a:r>
            <a:r>
              <a:rPr lang="tr-TR" b="1" dirty="0" smtClean="0"/>
              <a:t>İşlemler</a:t>
            </a:r>
          </a:p>
          <a:p>
            <a:pPr marL="285750" indent="-285750">
              <a:buFont typeface="Wingdings" panose="05000000000000000000" pitchFamily="2" charset="2"/>
              <a:buChar char="Ø"/>
            </a:pPr>
            <a:r>
              <a:rPr lang="tr-TR" b="1" dirty="0" smtClean="0"/>
              <a:t>Taahhüt </a:t>
            </a:r>
            <a:r>
              <a:rPr lang="tr-TR" b="1" dirty="0"/>
              <a:t>evrakı ve sözleşme tasarıları (md.13 zorunlu)</a:t>
            </a:r>
          </a:p>
          <a:p>
            <a:r>
              <a:rPr lang="tr-TR" sz="1400" b="1" dirty="0" smtClean="0"/>
              <a:t>	</a:t>
            </a:r>
            <a:r>
              <a:rPr lang="tr-TR" sz="2000" b="1" dirty="0" smtClean="0"/>
              <a:t>İdarelerin</a:t>
            </a:r>
            <a:r>
              <a:rPr lang="tr-TR" sz="2000" b="1" dirty="0"/>
              <a:t>, </a:t>
            </a:r>
            <a:r>
              <a:rPr lang="tr-TR" sz="2000" b="1" dirty="0">
                <a:solidFill>
                  <a:srgbClr val="FF0000"/>
                </a:solidFill>
              </a:rPr>
              <a:t>ihale kanunlarına tâbi olsun veya olmasın, </a:t>
            </a:r>
            <a:endParaRPr lang="tr-TR" sz="2000" b="1" dirty="0" smtClean="0">
              <a:solidFill>
                <a:srgbClr val="FF0000"/>
              </a:solidFill>
            </a:endParaRPr>
          </a:p>
          <a:p>
            <a:pPr marL="1200150" lvl="2" indent="-285750">
              <a:buFont typeface="Wingdings" panose="05000000000000000000" pitchFamily="2" charset="2"/>
              <a:buChar char="v"/>
            </a:pPr>
            <a:r>
              <a:rPr lang="tr-TR" sz="2000" b="1" dirty="0" smtClean="0">
                <a:solidFill>
                  <a:srgbClr val="FF0000"/>
                </a:solidFill>
              </a:rPr>
              <a:t>mal </a:t>
            </a:r>
            <a:r>
              <a:rPr lang="tr-TR" sz="2000" b="1" dirty="0">
                <a:solidFill>
                  <a:srgbClr val="FF0000"/>
                </a:solidFill>
              </a:rPr>
              <a:t>ve hizmet alımları için </a:t>
            </a:r>
            <a:r>
              <a:rPr lang="tr-TR" sz="2000" b="1" dirty="0" smtClean="0">
                <a:solidFill>
                  <a:srgbClr val="FF0000"/>
                </a:solidFill>
              </a:rPr>
              <a:t>1.000.000 TL (KDV Hariç)</a:t>
            </a:r>
            <a:endParaRPr lang="tr-TR" sz="2000" b="1" dirty="0" smtClean="0"/>
          </a:p>
          <a:p>
            <a:pPr marL="1200150" lvl="2" indent="-285750">
              <a:buFont typeface="Wingdings" panose="05000000000000000000" pitchFamily="2" charset="2"/>
              <a:buChar char="v"/>
            </a:pPr>
            <a:r>
              <a:rPr lang="tr-TR" sz="2000" b="1" dirty="0" smtClean="0">
                <a:solidFill>
                  <a:srgbClr val="FF0000"/>
                </a:solidFill>
              </a:rPr>
              <a:t>yapım </a:t>
            </a:r>
            <a:r>
              <a:rPr lang="tr-TR" sz="2000" b="1" dirty="0">
                <a:solidFill>
                  <a:srgbClr val="FF0000"/>
                </a:solidFill>
              </a:rPr>
              <a:t>işleri için </a:t>
            </a:r>
            <a:r>
              <a:rPr lang="tr-TR" sz="2000" b="1" dirty="0" smtClean="0">
                <a:solidFill>
                  <a:srgbClr val="FF0000"/>
                </a:solidFill>
              </a:rPr>
              <a:t>3.000.000 TL (KDV Hariç) aşanlar </a:t>
            </a:r>
            <a:r>
              <a:rPr lang="tr-TR" sz="2000" b="1" dirty="0">
                <a:solidFill>
                  <a:srgbClr val="FF0000"/>
                </a:solidFill>
              </a:rPr>
              <a:t>kontrole tâbidir.</a:t>
            </a:r>
            <a:r>
              <a:rPr lang="tr-TR" sz="2000" b="1" dirty="0"/>
              <a:t> </a:t>
            </a:r>
            <a:endParaRPr lang="tr-TR" sz="2000" b="1" dirty="0" smtClean="0"/>
          </a:p>
          <a:p>
            <a:pPr marL="1200150" lvl="2" indent="-285750">
              <a:buFont typeface="Wingdings" panose="05000000000000000000" pitchFamily="2" charset="2"/>
              <a:buChar char="v"/>
            </a:pPr>
            <a:r>
              <a:rPr lang="tr-TR" sz="2000" b="1" dirty="0" smtClean="0"/>
              <a:t>en </a:t>
            </a:r>
            <a:r>
              <a:rPr lang="tr-TR" sz="2000" b="1" dirty="0"/>
              <a:t>geç </a:t>
            </a:r>
            <a:r>
              <a:rPr lang="tr-TR" sz="2000" b="1" dirty="0" smtClean="0">
                <a:solidFill>
                  <a:srgbClr val="FF0000"/>
                </a:solidFill>
              </a:rPr>
              <a:t>10</a:t>
            </a:r>
            <a:r>
              <a:rPr lang="tr-TR" sz="2000" b="1" dirty="0" smtClean="0"/>
              <a:t> işgünü (Talep </a:t>
            </a:r>
            <a:r>
              <a:rPr lang="tr-TR" sz="2000" b="1" dirty="0"/>
              <a:t>ve üst </a:t>
            </a:r>
            <a:r>
              <a:rPr lang="tr-TR" sz="2000" b="1" dirty="0" smtClean="0"/>
              <a:t>yönetici onayı ile artırılabilir)</a:t>
            </a:r>
          </a:p>
          <a:p>
            <a:pPr algn="just"/>
            <a:endParaRPr lang="tr-TR" sz="1400" b="1" dirty="0"/>
          </a:p>
          <a:p>
            <a:pPr marL="285750" indent="-285750" algn="just">
              <a:buFont typeface="Wingdings" panose="05000000000000000000" pitchFamily="2" charset="2"/>
              <a:buChar char="§"/>
            </a:pPr>
            <a:r>
              <a:rPr lang="tr-TR" sz="1400" b="1" dirty="0" smtClean="0"/>
              <a:t>Kanun </a:t>
            </a:r>
            <a:r>
              <a:rPr lang="tr-TR" sz="1400" b="1" dirty="0"/>
              <a:t>tasarılarının malî yükünün hesaplanması</a:t>
            </a:r>
          </a:p>
          <a:p>
            <a:pPr marL="285750" indent="-285750">
              <a:buFont typeface="Wingdings" panose="05000000000000000000" pitchFamily="2" charset="2"/>
              <a:buChar char="§"/>
            </a:pPr>
            <a:r>
              <a:rPr lang="tr-TR" sz="1400" b="1" dirty="0" smtClean="0"/>
              <a:t>Ödenek </a:t>
            </a:r>
            <a:r>
              <a:rPr lang="tr-TR" sz="1400" b="1" dirty="0"/>
              <a:t>gönderme belgeleri</a:t>
            </a:r>
          </a:p>
          <a:p>
            <a:pPr marL="285750" indent="-285750">
              <a:buFont typeface="Wingdings" panose="05000000000000000000" pitchFamily="2" charset="2"/>
              <a:buChar char="§"/>
            </a:pPr>
            <a:r>
              <a:rPr lang="tr-TR" sz="1400" b="1" dirty="0" smtClean="0"/>
              <a:t>Ödenek </a:t>
            </a:r>
            <a:r>
              <a:rPr lang="tr-TR" sz="1400" b="1" dirty="0"/>
              <a:t>aktarma işlemleri</a:t>
            </a:r>
          </a:p>
          <a:p>
            <a:pPr marL="285750" indent="-285750">
              <a:buFont typeface="Wingdings" panose="05000000000000000000" pitchFamily="2" charset="2"/>
              <a:buChar char="§"/>
            </a:pPr>
            <a:r>
              <a:rPr lang="tr-TR" sz="1400" b="1" dirty="0" smtClean="0"/>
              <a:t>Kadro </a:t>
            </a:r>
            <a:r>
              <a:rPr lang="tr-TR" sz="1400" b="1" dirty="0"/>
              <a:t>dağılım cetvelleri</a:t>
            </a:r>
          </a:p>
          <a:p>
            <a:pPr marL="285750" indent="-285750">
              <a:buFont typeface="Wingdings" panose="05000000000000000000" pitchFamily="2" charset="2"/>
              <a:buChar char="§"/>
            </a:pPr>
            <a:r>
              <a:rPr lang="tr-TR" sz="1400" b="1" dirty="0" smtClean="0"/>
              <a:t>Seyahat </a:t>
            </a:r>
            <a:r>
              <a:rPr lang="tr-TR" sz="1400" b="1" dirty="0"/>
              <a:t>kartı listeleri</a:t>
            </a:r>
          </a:p>
          <a:p>
            <a:pPr marL="285750" indent="-285750">
              <a:buFont typeface="Wingdings" panose="05000000000000000000" pitchFamily="2" charset="2"/>
              <a:buChar char="§"/>
            </a:pPr>
            <a:r>
              <a:rPr lang="tr-TR" sz="1400" b="1" dirty="0" smtClean="0"/>
              <a:t>Seyyar </a:t>
            </a:r>
            <a:r>
              <a:rPr lang="tr-TR" sz="1400" b="1" dirty="0"/>
              <a:t>görev tazminatı cetvelleri</a:t>
            </a:r>
          </a:p>
          <a:p>
            <a:pPr marL="285750" indent="-285750">
              <a:buFont typeface="Wingdings" panose="05000000000000000000" pitchFamily="2" charset="2"/>
              <a:buChar char="§"/>
            </a:pPr>
            <a:r>
              <a:rPr lang="tr-TR" sz="1400" b="1" dirty="0" smtClean="0"/>
              <a:t>Geçici </a:t>
            </a:r>
            <a:r>
              <a:rPr lang="tr-TR" sz="1400" b="1" dirty="0"/>
              <a:t>işçi pozisyonları</a:t>
            </a:r>
          </a:p>
          <a:p>
            <a:pPr marL="285750" indent="-285750">
              <a:buFont typeface="Wingdings" panose="05000000000000000000" pitchFamily="2" charset="2"/>
              <a:buChar char="§"/>
            </a:pPr>
            <a:r>
              <a:rPr lang="tr-TR" sz="1400" b="1" dirty="0" smtClean="0"/>
              <a:t>Yan </a:t>
            </a:r>
            <a:r>
              <a:rPr lang="tr-TR" sz="1400" b="1" dirty="0"/>
              <a:t>ödeme cetvelleri</a:t>
            </a:r>
          </a:p>
          <a:p>
            <a:pPr marL="285750" indent="-285750">
              <a:buFont typeface="Wingdings" panose="05000000000000000000" pitchFamily="2" charset="2"/>
              <a:buChar char="§"/>
            </a:pPr>
            <a:r>
              <a:rPr lang="tr-TR" sz="1400" b="1" dirty="0" smtClean="0"/>
              <a:t>Sözleşmeli </a:t>
            </a:r>
            <a:r>
              <a:rPr lang="tr-TR" sz="1400" b="1" dirty="0"/>
              <a:t>personel sayı ve sözleşmeleri</a:t>
            </a:r>
          </a:p>
          <a:p>
            <a:pPr marL="285750" indent="-285750">
              <a:buFont typeface="Wingdings" panose="05000000000000000000" pitchFamily="2" charset="2"/>
              <a:buChar char="§"/>
            </a:pPr>
            <a:r>
              <a:rPr lang="tr-TR" sz="1400" b="1" dirty="0" smtClean="0"/>
              <a:t>Yurtdışı </a:t>
            </a:r>
            <a:r>
              <a:rPr lang="tr-TR" sz="1400" b="1" dirty="0"/>
              <a:t>kira katkısı (</a:t>
            </a:r>
            <a:r>
              <a:rPr lang="tr-TR" sz="1400" b="1" dirty="0" err="1"/>
              <a:t>md.</a:t>
            </a:r>
            <a:r>
              <a:rPr lang="tr-TR" sz="1400" b="1" dirty="0"/>
              <a:t> 13 zorunlu</a:t>
            </a:r>
            <a:r>
              <a:rPr lang="tr-TR" sz="1400" b="1" dirty="0" smtClean="0"/>
              <a:t>)</a:t>
            </a:r>
            <a:endParaRPr lang="tr-TR" sz="1400" b="1" dirty="0"/>
          </a:p>
        </p:txBody>
      </p:sp>
      <p:sp>
        <p:nvSpPr>
          <p:cNvPr id="5" name="Dikdörtgen 4"/>
          <p:cNvSpPr/>
          <p:nvPr/>
        </p:nvSpPr>
        <p:spPr>
          <a:xfrm>
            <a:off x="167308" y="5912405"/>
            <a:ext cx="883217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u="sng" dirty="0" smtClean="0"/>
              <a:t>İç </a:t>
            </a:r>
            <a:r>
              <a:rPr lang="tr-TR" u="sng" dirty="0"/>
              <a:t>kontrol ve ön malî kontrole ilişkin olarak yapılan düzenlemeler, üst yöneticinin onayını izleyen 10 işgünü içinde Maliye Bakanlığa bildirilir</a:t>
            </a:r>
            <a:r>
              <a:rPr lang="tr-TR" u="sng" dirty="0" smtClean="0"/>
              <a:t>.</a:t>
            </a:r>
            <a:endParaRPr lang="tr-TR" b="1" dirty="0"/>
          </a:p>
        </p:txBody>
      </p:sp>
    </p:spTree>
    <p:extLst>
      <p:ext uri="{BB962C8B-B14F-4D97-AF65-F5344CB8AC3E}">
        <p14:creationId xmlns:p14="http://schemas.microsoft.com/office/powerpoint/2010/main" val="16460097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46175" y="1036016"/>
            <a:ext cx="875500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r-TR" b="1" dirty="0"/>
              <a:t>Kamu İç Kontrol Standartları Tebliği (Aralık 2007)</a:t>
            </a:r>
          </a:p>
        </p:txBody>
      </p:sp>
      <p:sp>
        <p:nvSpPr>
          <p:cNvPr id="3" name="Metin kutusu 2"/>
          <p:cNvSpPr txBox="1"/>
          <p:nvPr/>
        </p:nvSpPr>
        <p:spPr>
          <a:xfrm>
            <a:off x="185498" y="1556792"/>
            <a:ext cx="8635659" cy="1477328"/>
          </a:xfrm>
          <a:prstGeom prst="rect">
            <a:avLst/>
          </a:prstGeom>
          <a:noFill/>
        </p:spPr>
        <p:txBody>
          <a:bodyPr wrap="square" rtlCol="0">
            <a:spAutoFit/>
          </a:bodyPr>
          <a:lstStyle/>
          <a:p>
            <a:pPr marL="285750" indent="-285750" algn="just">
              <a:buFont typeface="Wingdings" panose="05000000000000000000" pitchFamily="2" charset="2"/>
              <a:buChar char="q"/>
            </a:pPr>
            <a:r>
              <a:rPr lang="tr-TR" b="1" dirty="0"/>
              <a:t>Kamu idarelerinin, iç kontrol sistemlerinin Kamu İç Kontrol </a:t>
            </a:r>
            <a:r>
              <a:rPr lang="tr-TR" b="1" dirty="0" smtClean="0"/>
              <a:t>Standartlarına </a:t>
            </a:r>
            <a:r>
              <a:rPr lang="tr-TR" b="1" dirty="0" smtClean="0">
                <a:solidFill>
                  <a:srgbClr val="FF0000"/>
                </a:solidFill>
              </a:rPr>
              <a:t>(5 Bileşen, 18 Standart 79 Genel Şart) </a:t>
            </a:r>
            <a:r>
              <a:rPr lang="tr-TR" b="1" dirty="0"/>
              <a:t>uyumunu sağlamak üzere; yapılması gereken çalışmaların belirlenmesi, bu çalışmalar için eylem planı oluşturulması, gerekli prosedürler ve ilgili düzenlemelerin hazırlanması çalışmalarını yürütmeleri ve bu çalışmaları </a:t>
            </a:r>
            <a:r>
              <a:rPr lang="tr-TR" b="1" dirty="0">
                <a:solidFill>
                  <a:srgbClr val="FF0000"/>
                </a:solidFill>
              </a:rPr>
              <a:t>en geç 31.12.2008 </a:t>
            </a:r>
            <a:r>
              <a:rPr lang="tr-TR" b="1" dirty="0"/>
              <a:t>tarihine kadar tamamlamaları gerekmektedir. </a:t>
            </a:r>
          </a:p>
        </p:txBody>
      </p:sp>
      <p:sp>
        <p:nvSpPr>
          <p:cNvPr id="5" name="Metin kutusu 4"/>
          <p:cNvSpPr txBox="1"/>
          <p:nvPr/>
        </p:nvSpPr>
        <p:spPr>
          <a:xfrm>
            <a:off x="125826" y="3073390"/>
            <a:ext cx="875500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r-TR" b="1" dirty="0"/>
              <a:t>Kamu iç Kontrol Standartlarına Uyum Eylem Planı Yazısı ve Rehberi (Şubat 2009)</a:t>
            </a:r>
          </a:p>
        </p:txBody>
      </p:sp>
      <p:sp>
        <p:nvSpPr>
          <p:cNvPr id="6" name="Dikdörtgen 5"/>
          <p:cNvSpPr/>
          <p:nvPr/>
        </p:nvSpPr>
        <p:spPr>
          <a:xfrm>
            <a:off x="185498" y="3501008"/>
            <a:ext cx="8424936" cy="2308324"/>
          </a:xfrm>
          <a:prstGeom prst="rect">
            <a:avLst/>
          </a:prstGeom>
        </p:spPr>
        <p:txBody>
          <a:bodyPr wrap="square">
            <a:spAutoFit/>
          </a:bodyPr>
          <a:lstStyle/>
          <a:p>
            <a:pPr marL="285750" indent="-285750">
              <a:buFont typeface="Wingdings" panose="05000000000000000000" pitchFamily="2" charset="2"/>
              <a:buChar char="q"/>
            </a:pPr>
            <a:r>
              <a:rPr lang="tr-TR" altLang="tr-TR" b="1" dirty="0"/>
              <a:t>Kamu İç Kontrol Standartları </a:t>
            </a:r>
            <a:r>
              <a:rPr lang="tr-TR" altLang="tr-TR" b="1" dirty="0">
                <a:solidFill>
                  <a:srgbClr val="FF0000"/>
                </a:solidFill>
              </a:rPr>
              <a:t>Eylem Planlarının </a:t>
            </a:r>
            <a:r>
              <a:rPr lang="tr-TR" altLang="tr-TR" b="1" dirty="0" smtClean="0"/>
              <a:t>(</a:t>
            </a:r>
            <a:r>
              <a:rPr lang="tr-TR" b="1" dirty="0" smtClean="0"/>
              <a:t>Kamu </a:t>
            </a:r>
            <a:r>
              <a:rPr lang="tr-TR" b="1" dirty="0"/>
              <a:t>iç Kontrol Standartlarına Uyum Eylem Planı </a:t>
            </a:r>
            <a:r>
              <a:rPr lang="tr-TR" b="1" dirty="0" smtClean="0"/>
              <a:t>Rehberi)</a:t>
            </a:r>
            <a:r>
              <a:rPr lang="tr-TR" dirty="0" smtClean="0"/>
              <a:t> </a:t>
            </a:r>
            <a:r>
              <a:rPr lang="tr-TR" altLang="tr-TR" b="1" dirty="0" smtClean="0">
                <a:solidFill>
                  <a:srgbClr val="FF0000"/>
                </a:solidFill>
              </a:rPr>
              <a:t>30.06.2009 </a:t>
            </a:r>
            <a:r>
              <a:rPr lang="tr-TR" altLang="tr-TR" b="1" dirty="0">
                <a:solidFill>
                  <a:srgbClr val="FF0000"/>
                </a:solidFill>
              </a:rPr>
              <a:t>tarihine kadar</a:t>
            </a:r>
            <a:r>
              <a:rPr lang="tr-TR" altLang="tr-TR" b="1" dirty="0"/>
              <a:t> hazırlanarak üst yönetici onayını müteakip </a:t>
            </a:r>
            <a:r>
              <a:rPr lang="tr-TR" altLang="tr-TR" b="1" dirty="0">
                <a:solidFill>
                  <a:srgbClr val="FF0000"/>
                </a:solidFill>
              </a:rPr>
              <a:t>bir ay içinde </a:t>
            </a:r>
            <a:r>
              <a:rPr lang="tr-TR" altLang="tr-TR" b="1" dirty="0"/>
              <a:t>,</a:t>
            </a:r>
          </a:p>
          <a:p>
            <a:pPr marL="285750" indent="-285750">
              <a:buFont typeface="Wingdings" panose="05000000000000000000" pitchFamily="2" charset="2"/>
              <a:buChar char="q"/>
            </a:pPr>
            <a:endParaRPr lang="tr-TR" altLang="tr-TR" b="1" dirty="0"/>
          </a:p>
          <a:p>
            <a:pPr marL="285750" indent="-285750">
              <a:buFont typeface="Wingdings" panose="05000000000000000000" pitchFamily="2" charset="2"/>
              <a:buChar char="q"/>
            </a:pPr>
            <a:r>
              <a:rPr lang="tr-TR" altLang="tr-TR" b="1" dirty="0">
                <a:solidFill>
                  <a:srgbClr val="FF0000"/>
                </a:solidFill>
              </a:rPr>
              <a:t>Eylem planında yer alan çalışmaların ise 30.06.2011 tarihine kadar </a:t>
            </a:r>
            <a:r>
              <a:rPr lang="tr-TR" altLang="tr-TR" b="1" dirty="0"/>
              <a:t>tamamlanarak üst yönetici onayını müteakip,</a:t>
            </a:r>
          </a:p>
          <a:p>
            <a:pPr marL="285750" indent="-285750">
              <a:buFont typeface="Wingdings" panose="05000000000000000000" pitchFamily="2" charset="2"/>
              <a:buChar char="q"/>
            </a:pPr>
            <a:endParaRPr lang="tr-TR" altLang="tr-TR" b="1" dirty="0"/>
          </a:p>
          <a:p>
            <a:r>
              <a:rPr lang="tr-TR" altLang="tr-TR" b="1" dirty="0"/>
              <a:t>Maliye Bakanlığı’na  gönderilmesi gerekmektedir.</a:t>
            </a:r>
          </a:p>
        </p:txBody>
      </p:sp>
    </p:spTree>
    <p:extLst>
      <p:ext uri="{BB962C8B-B14F-4D97-AF65-F5344CB8AC3E}">
        <p14:creationId xmlns:p14="http://schemas.microsoft.com/office/powerpoint/2010/main" val="322739770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sp>
        <p:nvSpPr>
          <p:cNvPr id="4" name="Dikdörtgen 3"/>
          <p:cNvSpPr/>
          <p:nvPr/>
        </p:nvSpPr>
        <p:spPr>
          <a:xfrm>
            <a:off x="378487" y="1412581"/>
            <a:ext cx="8262652" cy="5029069"/>
          </a:xfrm>
          <a:prstGeom prst="rect">
            <a:avLst/>
          </a:prstGeom>
        </p:spPr>
        <p:txBody>
          <a:bodyPr wrap="square">
            <a:spAutoFit/>
          </a:bodyPr>
          <a:lstStyle/>
          <a:p>
            <a:pPr>
              <a:lnSpc>
                <a:spcPct val="80000"/>
              </a:lnSpc>
            </a:pPr>
            <a:r>
              <a:rPr lang="tr-TR" altLang="tr-TR" b="1" dirty="0" smtClean="0">
                <a:solidFill>
                  <a:srgbClr val="0070C0"/>
                </a:solidFill>
              </a:rPr>
              <a:t>Eylem </a:t>
            </a:r>
            <a:r>
              <a:rPr lang="tr-TR" altLang="tr-TR" b="1" dirty="0">
                <a:solidFill>
                  <a:srgbClr val="0070C0"/>
                </a:solidFill>
              </a:rPr>
              <a:t>Planı Rehberinde</a:t>
            </a:r>
            <a:r>
              <a:rPr lang="tr-TR" altLang="tr-TR" b="1" dirty="0" smtClean="0">
                <a:solidFill>
                  <a:srgbClr val="0070C0"/>
                </a:solidFill>
              </a:rPr>
              <a:t>;</a:t>
            </a:r>
          </a:p>
          <a:p>
            <a:pPr>
              <a:lnSpc>
                <a:spcPct val="80000"/>
              </a:lnSpc>
            </a:pPr>
            <a:endParaRPr lang="tr-TR" altLang="tr-TR" b="1" dirty="0" smtClean="0"/>
          </a:p>
          <a:p>
            <a:pPr marL="285750" indent="-285750">
              <a:buFont typeface="Wingdings" panose="05000000000000000000" pitchFamily="2" charset="2"/>
              <a:buChar char="ü"/>
            </a:pPr>
            <a:r>
              <a:rPr lang="tr-TR" sz="2000" b="1" dirty="0" smtClean="0"/>
              <a:t>YÖNTEM</a:t>
            </a:r>
            <a:endParaRPr lang="tr-TR" sz="2000" b="1" dirty="0"/>
          </a:p>
          <a:p>
            <a:r>
              <a:rPr lang="tr-TR" sz="2000" b="1" dirty="0"/>
              <a:t>İç kontrol sistemine ilişkin çalışmaların yürütülmesinde takip edilecek </a:t>
            </a:r>
            <a:r>
              <a:rPr lang="tr-TR" sz="2000" b="1" dirty="0" smtClean="0"/>
              <a:t>yöntemin belirlenmesi </a:t>
            </a:r>
            <a:r>
              <a:rPr lang="tr-TR" sz="2000" b="1" dirty="0">
                <a:solidFill>
                  <a:srgbClr val="FF0000"/>
                </a:solidFill>
              </a:rPr>
              <a:t>kamu idarelerinin inisiyatifinde </a:t>
            </a:r>
            <a:r>
              <a:rPr lang="tr-TR" sz="2000" b="1" dirty="0"/>
              <a:t>olmakla birlikte, aşağıda yapılan </a:t>
            </a:r>
            <a:r>
              <a:rPr lang="tr-TR" sz="2000" b="1" dirty="0" smtClean="0"/>
              <a:t>açıklamalar doğrultusunda </a:t>
            </a:r>
            <a:r>
              <a:rPr lang="tr-TR" sz="2000" b="1" dirty="0"/>
              <a:t>bir yaklaşımın benimsenmesi çalışmalarda etkinliğin sağlanmasına </a:t>
            </a:r>
            <a:r>
              <a:rPr lang="tr-TR" sz="2000" b="1" dirty="0" smtClean="0"/>
              <a:t>katkı sağlayacaktır</a:t>
            </a:r>
            <a:r>
              <a:rPr lang="tr-TR" sz="2000" b="1" dirty="0"/>
              <a:t>.</a:t>
            </a:r>
          </a:p>
          <a:p>
            <a:pPr marL="285750" indent="-285750">
              <a:lnSpc>
                <a:spcPct val="80000"/>
              </a:lnSpc>
              <a:buFont typeface="Wingdings" panose="05000000000000000000" pitchFamily="2" charset="2"/>
              <a:buChar char="ü"/>
            </a:pPr>
            <a:endParaRPr lang="tr-TR" altLang="tr-TR" sz="2000" b="1" dirty="0"/>
          </a:p>
          <a:p>
            <a:pPr marL="285750" indent="-285750">
              <a:lnSpc>
                <a:spcPct val="80000"/>
              </a:lnSpc>
              <a:buFont typeface="Wingdings" panose="05000000000000000000" pitchFamily="2" charset="2"/>
              <a:buChar char="ü"/>
            </a:pPr>
            <a:endParaRPr lang="tr-TR" altLang="tr-TR" sz="2000" b="1" dirty="0"/>
          </a:p>
          <a:p>
            <a:pPr marL="285750" indent="-285750">
              <a:lnSpc>
                <a:spcPct val="80000"/>
              </a:lnSpc>
              <a:buFont typeface="Wingdings" panose="05000000000000000000" pitchFamily="2" charset="2"/>
              <a:buChar char="ü"/>
            </a:pPr>
            <a:r>
              <a:rPr lang="tr-TR" altLang="tr-TR" sz="2000" b="1" dirty="0"/>
              <a:t>İç Kontrol Sisteminin oluşturulması, uygulanması ve geliştirilmesi çalışmalarının, </a:t>
            </a:r>
          </a:p>
          <a:p>
            <a:pPr marL="742950" lvl="1" indent="-285750">
              <a:lnSpc>
                <a:spcPct val="80000"/>
              </a:lnSpc>
              <a:buFont typeface="Wingdings" panose="05000000000000000000" pitchFamily="2" charset="2"/>
              <a:buChar char="Ø"/>
            </a:pPr>
            <a:r>
              <a:rPr lang="tr-TR" altLang="tr-TR" sz="2000" b="1" dirty="0">
                <a:solidFill>
                  <a:srgbClr val="FF0000"/>
                </a:solidFill>
              </a:rPr>
              <a:t>Üst yöneticinin </a:t>
            </a:r>
            <a:r>
              <a:rPr lang="tr-TR" altLang="tr-TR" sz="2000" b="1" dirty="0"/>
              <a:t>liderliği ve gözetiminde, </a:t>
            </a:r>
          </a:p>
          <a:p>
            <a:pPr marL="742950" lvl="1" indent="-285750">
              <a:lnSpc>
                <a:spcPct val="80000"/>
              </a:lnSpc>
              <a:buFont typeface="Wingdings" panose="05000000000000000000" pitchFamily="2" charset="2"/>
              <a:buChar char="Ø"/>
            </a:pPr>
            <a:r>
              <a:rPr lang="tr-TR" altLang="tr-TR" sz="2000" b="1" dirty="0">
                <a:solidFill>
                  <a:srgbClr val="FF0000"/>
                </a:solidFill>
              </a:rPr>
              <a:t>Strateji geliştirme biriminin </a:t>
            </a:r>
            <a:r>
              <a:rPr lang="tr-TR" altLang="tr-TR" sz="2000" b="1" dirty="0"/>
              <a:t>teknik desteği ve koordinatörlüğünde ve </a:t>
            </a:r>
          </a:p>
          <a:p>
            <a:pPr marL="742950" lvl="1" indent="-285750">
              <a:lnSpc>
                <a:spcPct val="80000"/>
              </a:lnSpc>
              <a:buFont typeface="Wingdings" panose="05000000000000000000" pitchFamily="2" charset="2"/>
              <a:buChar char="Ø"/>
            </a:pPr>
            <a:r>
              <a:rPr lang="tr-TR" altLang="tr-TR" sz="2000" b="1" dirty="0">
                <a:solidFill>
                  <a:srgbClr val="FF0000"/>
                </a:solidFill>
              </a:rPr>
              <a:t>Harcama birimlerinin </a:t>
            </a:r>
            <a:r>
              <a:rPr lang="tr-TR" altLang="tr-TR" sz="2000" b="1" dirty="0"/>
              <a:t>katılımıyla yürütülmesi gerektiği, </a:t>
            </a:r>
            <a:br>
              <a:rPr lang="tr-TR" altLang="tr-TR" sz="2000" b="1" dirty="0"/>
            </a:br>
            <a:endParaRPr lang="tr-TR" altLang="tr-TR" sz="2000" b="1" dirty="0"/>
          </a:p>
          <a:p>
            <a:pPr marL="285750" indent="-285750">
              <a:lnSpc>
                <a:spcPct val="80000"/>
              </a:lnSpc>
              <a:buFont typeface="Wingdings" panose="05000000000000000000" pitchFamily="2" charset="2"/>
              <a:buChar char="ü"/>
            </a:pPr>
            <a:r>
              <a:rPr lang="tr-TR" altLang="tr-TR" sz="2000" b="1" dirty="0"/>
              <a:t>İç   denetim   biriminin   </a:t>
            </a:r>
            <a:r>
              <a:rPr lang="tr-TR" altLang="tr-TR" sz="2000" b="1" dirty="0">
                <a:solidFill>
                  <a:srgbClr val="FF0000"/>
                </a:solidFill>
              </a:rPr>
              <a:t>danışmanlık</a:t>
            </a:r>
            <a:r>
              <a:rPr lang="tr-TR" altLang="tr-TR" sz="2000" b="1" dirty="0"/>
              <a:t>   desteğinden yararlanılabileceği,</a:t>
            </a:r>
          </a:p>
          <a:p>
            <a:pPr>
              <a:lnSpc>
                <a:spcPct val="80000"/>
              </a:lnSpc>
            </a:pPr>
            <a:endParaRPr lang="tr-TR" altLang="tr-TR" sz="2000" b="1" dirty="0"/>
          </a:p>
          <a:p>
            <a:pPr marL="285750" indent="-285750">
              <a:lnSpc>
                <a:spcPct val="80000"/>
              </a:lnSpc>
              <a:buFont typeface="Wingdings" panose="05000000000000000000" pitchFamily="2" charset="2"/>
              <a:buChar char="ü"/>
            </a:pPr>
            <a:r>
              <a:rPr lang="tr-TR" altLang="tr-TR" sz="2000" b="1" dirty="0" smtClean="0"/>
              <a:t>İç </a:t>
            </a:r>
            <a:r>
              <a:rPr lang="tr-TR" altLang="tr-TR" sz="2000" b="1" dirty="0"/>
              <a:t>kontrol sistemine  yönelik  çalışmaların  </a:t>
            </a:r>
            <a:r>
              <a:rPr lang="tr-TR" altLang="tr-TR" sz="2000" b="1" dirty="0">
                <a:solidFill>
                  <a:srgbClr val="FF0000"/>
                </a:solidFill>
              </a:rPr>
              <a:t>üst  yönetici  onayıyla  </a:t>
            </a:r>
            <a:r>
              <a:rPr lang="tr-TR" altLang="tr-TR" sz="2000" b="1" dirty="0"/>
              <a:t>başlatılması,</a:t>
            </a:r>
          </a:p>
        </p:txBody>
      </p:sp>
    </p:spTree>
    <p:extLst>
      <p:ext uri="{BB962C8B-B14F-4D97-AF65-F5344CB8AC3E}">
        <p14:creationId xmlns:p14="http://schemas.microsoft.com/office/powerpoint/2010/main" val="42836783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sp>
        <p:nvSpPr>
          <p:cNvPr id="4" name="Dikdörtgen 3"/>
          <p:cNvSpPr/>
          <p:nvPr/>
        </p:nvSpPr>
        <p:spPr>
          <a:xfrm>
            <a:off x="378487" y="1694279"/>
            <a:ext cx="8262652" cy="3797963"/>
          </a:xfrm>
          <a:prstGeom prst="rect">
            <a:avLst/>
          </a:prstGeom>
        </p:spPr>
        <p:txBody>
          <a:bodyPr wrap="square">
            <a:spAutoFit/>
          </a:bodyPr>
          <a:lstStyle/>
          <a:p>
            <a:pPr>
              <a:lnSpc>
                <a:spcPct val="80000"/>
              </a:lnSpc>
            </a:pPr>
            <a:r>
              <a:rPr lang="tr-TR" altLang="tr-TR" b="1" dirty="0" smtClean="0">
                <a:solidFill>
                  <a:srgbClr val="0070C0"/>
                </a:solidFill>
              </a:rPr>
              <a:t>Eylem </a:t>
            </a:r>
            <a:r>
              <a:rPr lang="tr-TR" altLang="tr-TR" b="1" dirty="0">
                <a:solidFill>
                  <a:srgbClr val="0070C0"/>
                </a:solidFill>
              </a:rPr>
              <a:t>Planı Rehberinde</a:t>
            </a:r>
            <a:r>
              <a:rPr lang="tr-TR" altLang="tr-TR" b="1" dirty="0" smtClean="0">
                <a:solidFill>
                  <a:srgbClr val="0070C0"/>
                </a:solidFill>
              </a:rPr>
              <a:t>;</a:t>
            </a:r>
          </a:p>
          <a:p>
            <a:pPr>
              <a:lnSpc>
                <a:spcPct val="80000"/>
              </a:lnSpc>
            </a:pPr>
            <a:endParaRPr lang="tr-TR" altLang="tr-TR" b="1" dirty="0" smtClean="0"/>
          </a:p>
          <a:p>
            <a:pPr marL="285750" indent="-285750">
              <a:buFont typeface="Wingdings" panose="05000000000000000000" pitchFamily="2" charset="2"/>
              <a:buChar char="ü"/>
            </a:pPr>
            <a:r>
              <a:rPr lang="tr-TR" altLang="tr-TR" sz="2000" b="1" u="sng" dirty="0"/>
              <a:t>Üst yönetici yardımcısı </a:t>
            </a:r>
            <a:r>
              <a:rPr lang="tr-TR" altLang="tr-TR" sz="2000" b="1" dirty="0"/>
              <a:t>veya </a:t>
            </a:r>
            <a:r>
              <a:rPr lang="tr-TR" altLang="tr-TR" sz="2000" b="1" u="sng" dirty="0"/>
              <a:t>harcama yetkilisinin başkanlığında</a:t>
            </a:r>
            <a:r>
              <a:rPr lang="tr-TR" altLang="tr-TR" sz="2000" b="1" dirty="0"/>
              <a:t>, </a:t>
            </a:r>
            <a:r>
              <a:rPr lang="tr-TR" altLang="tr-TR" sz="2000" b="1" u="sng" dirty="0"/>
              <a:t>harcama yetkilileri veya görevlendirecekleri yardımcılarından oluşan  </a:t>
            </a:r>
            <a:r>
              <a:rPr lang="tr-TR" altLang="tr-TR" sz="2000" b="1" dirty="0">
                <a:solidFill>
                  <a:srgbClr val="FF0000"/>
                </a:solidFill>
              </a:rPr>
              <a:t>İÇ KONTROL İZLEME VE YÖNLENDİRME KURULU </a:t>
            </a:r>
            <a:r>
              <a:rPr lang="tr-TR" altLang="tr-TR" sz="2000" b="1" dirty="0"/>
              <a:t>kurulacağı,</a:t>
            </a:r>
          </a:p>
          <a:p>
            <a:pPr>
              <a:lnSpc>
                <a:spcPct val="80000"/>
              </a:lnSpc>
            </a:pPr>
            <a:endParaRPr lang="tr-TR" altLang="tr-TR" sz="2000" b="1" dirty="0">
              <a:solidFill>
                <a:srgbClr val="0066FF"/>
              </a:solidFill>
            </a:endParaRPr>
          </a:p>
          <a:p>
            <a:pPr marL="285750" indent="-285750">
              <a:buFont typeface="Wingdings" panose="05000000000000000000" pitchFamily="2" charset="2"/>
              <a:buChar char="ü"/>
            </a:pPr>
            <a:r>
              <a:rPr lang="tr-TR" altLang="tr-TR" sz="2000" b="1" u="sng" dirty="0"/>
              <a:t>Harcama birimlerinden yönetici veya hiyerarşik olarak harcama yetkilisine en yakın düzeydeki temsilcilerden oluşan</a:t>
            </a:r>
            <a:r>
              <a:rPr lang="tr-TR" altLang="tr-TR" sz="2000" b="1" dirty="0"/>
              <a:t>  </a:t>
            </a:r>
            <a:r>
              <a:rPr lang="tr-TR" altLang="tr-TR" sz="2000" b="1" dirty="0">
                <a:solidFill>
                  <a:srgbClr val="FF0000"/>
                </a:solidFill>
              </a:rPr>
              <a:t>KAMU  İÇ  KONTROL  STANDARTLARINA  UYUM  EYLEM  PLANI  HAZIRLAMA  GRUBUNUN </a:t>
            </a:r>
            <a:r>
              <a:rPr lang="tr-TR" altLang="tr-TR" sz="2000" b="1" dirty="0"/>
              <a:t>oluşturulması ,</a:t>
            </a:r>
          </a:p>
          <a:p>
            <a:pPr marL="285750" indent="-285750">
              <a:lnSpc>
                <a:spcPct val="80000"/>
              </a:lnSpc>
              <a:buFont typeface="Wingdings" panose="05000000000000000000" pitchFamily="2" charset="2"/>
              <a:buChar char="ü"/>
            </a:pPr>
            <a:endParaRPr lang="tr-TR" altLang="tr-TR" sz="2000" b="1" dirty="0">
              <a:solidFill>
                <a:srgbClr val="0066FF"/>
              </a:solidFill>
            </a:endParaRPr>
          </a:p>
          <a:p>
            <a:pPr marL="285750" indent="-285750">
              <a:buFont typeface="Wingdings" panose="05000000000000000000" pitchFamily="2" charset="2"/>
              <a:buChar char="ü"/>
            </a:pPr>
            <a:r>
              <a:rPr lang="tr-TR" altLang="tr-TR" sz="2000" b="1" dirty="0"/>
              <a:t>Kurul ve Grubun çalışmalarının koordinasyonu ile sekretarya hizmetlerinin  </a:t>
            </a:r>
            <a:r>
              <a:rPr lang="tr-TR" altLang="tr-TR" sz="2000" b="1" dirty="0">
                <a:solidFill>
                  <a:srgbClr val="FF0000"/>
                </a:solidFill>
              </a:rPr>
              <a:t>strateji geliştirme birimi</a:t>
            </a:r>
            <a:r>
              <a:rPr lang="tr-TR" altLang="tr-TR" sz="2000" b="1" dirty="0"/>
              <a:t> tarafından yürütüleceği belirtilmektedir.</a:t>
            </a:r>
          </a:p>
        </p:txBody>
      </p:sp>
    </p:spTree>
    <p:extLst>
      <p:ext uri="{BB962C8B-B14F-4D97-AF65-F5344CB8AC3E}">
        <p14:creationId xmlns:p14="http://schemas.microsoft.com/office/powerpoint/2010/main" val="193681021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sp>
        <p:nvSpPr>
          <p:cNvPr id="4" name="Dikdörtgen 3"/>
          <p:cNvSpPr/>
          <p:nvPr/>
        </p:nvSpPr>
        <p:spPr>
          <a:xfrm>
            <a:off x="378487" y="1694279"/>
            <a:ext cx="8262652" cy="3582519"/>
          </a:xfrm>
          <a:prstGeom prst="rect">
            <a:avLst/>
          </a:prstGeom>
        </p:spPr>
        <p:txBody>
          <a:bodyPr wrap="square">
            <a:spAutoFit/>
          </a:bodyPr>
          <a:lstStyle/>
          <a:p>
            <a:pPr>
              <a:lnSpc>
                <a:spcPct val="80000"/>
              </a:lnSpc>
            </a:pPr>
            <a:r>
              <a:rPr lang="tr-TR" altLang="tr-TR" b="1" dirty="0" smtClean="0">
                <a:solidFill>
                  <a:srgbClr val="0070C0"/>
                </a:solidFill>
              </a:rPr>
              <a:t>Eylem </a:t>
            </a:r>
            <a:r>
              <a:rPr lang="tr-TR" altLang="tr-TR" b="1" dirty="0">
                <a:solidFill>
                  <a:srgbClr val="0070C0"/>
                </a:solidFill>
              </a:rPr>
              <a:t>Planı Rehberinde</a:t>
            </a:r>
            <a:r>
              <a:rPr lang="tr-TR" altLang="tr-TR" b="1" dirty="0" smtClean="0">
                <a:solidFill>
                  <a:srgbClr val="0070C0"/>
                </a:solidFill>
              </a:rPr>
              <a:t>;</a:t>
            </a:r>
          </a:p>
          <a:p>
            <a:pPr>
              <a:lnSpc>
                <a:spcPct val="80000"/>
              </a:lnSpc>
            </a:pPr>
            <a:endParaRPr lang="tr-TR" altLang="tr-TR" b="1" dirty="0" smtClean="0"/>
          </a:p>
          <a:p>
            <a:pPr>
              <a:lnSpc>
                <a:spcPct val="90000"/>
              </a:lnSpc>
            </a:pPr>
            <a:r>
              <a:rPr lang="tr-TR" altLang="tr-TR" sz="2000" b="1" dirty="0">
                <a:solidFill>
                  <a:srgbClr val="FF0000"/>
                </a:solidFill>
              </a:rPr>
              <a:t>KAMU İÇ KONTROL STANDARTLARINA UYUM EYLEM PLANI HAZIRLAMA GRUBU’NUN;</a:t>
            </a:r>
          </a:p>
          <a:p>
            <a:pPr>
              <a:lnSpc>
                <a:spcPct val="90000"/>
              </a:lnSpc>
            </a:pPr>
            <a:endParaRPr lang="tr-TR" altLang="tr-TR" sz="2000" b="1" dirty="0">
              <a:solidFill>
                <a:srgbClr val="0066FF"/>
              </a:solidFill>
            </a:endParaRPr>
          </a:p>
          <a:p>
            <a:pPr marL="285750" indent="-285750">
              <a:lnSpc>
                <a:spcPct val="90000"/>
              </a:lnSpc>
              <a:buFont typeface="Wingdings" panose="05000000000000000000" pitchFamily="2" charset="2"/>
              <a:buChar char="ü"/>
            </a:pPr>
            <a:r>
              <a:rPr lang="tr-TR" altLang="tr-TR" sz="2000" b="1" dirty="0"/>
              <a:t>İdaredeki </a:t>
            </a:r>
            <a:r>
              <a:rPr lang="tr-TR" altLang="tr-TR" sz="2000" b="1" dirty="0">
                <a:solidFill>
                  <a:srgbClr val="FF0000"/>
                </a:solidFill>
              </a:rPr>
              <a:t>mevcut durum </a:t>
            </a:r>
            <a:r>
              <a:rPr lang="tr-TR" altLang="tr-TR" sz="2000" b="1" dirty="0"/>
              <a:t>ile 5018 sayılı Kanun ve ilgili mevzuatta öngörülen </a:t>
            </a:r>
            <a:r>
              <a:rPr lang="tr-TR" altLang="tr-TR" sz="2000" b="1" dirty="0">
                <a:solidFill>
                  <a:srgbClr val="FF0000"/>
                </a:solidFill>
              </a:rPr>
              <a:t>iç kontrol sistemini tespit eden, karşılaştıran ve boşlukları</a:t>
            </a:r>
            <a:r>
              <a:rPr lang="tr-TR" altLang="tr-TR" sz="2000" b="1" dirty="0"/>
              <a:t> ortaya koyan bir </a:t>
            </a:r>
            <a:r>
              <a:rPr lang="tr-TR" altLang="tr-TR" sz="2000" b="1" dirty="0">
                <a:solidFill>
                  <a:srgbClr val="FF0000"/>
                </a:solidFill>
              </a:rPr>
              <a:t>rapor</a:t>
            </a:r>
            <a:r>
              <a:rPr lang="tr-TR" altLang="tr-TR" sz="2000" b="1" dirty="0"/>
              <a:t> hazırlaması, </a:t>
            </a:r>
          </a:p>
          <a:p>
            <a:pPr marL="285750" indent="-285750">
              <a:lnSpc>
                <a:spcPct val="90000"/>
              </a:lnSpc>
              <a:buFont typeface="Wingdings" panose="05000000000000000000" pitchFamily="2" charset="2"/>
              <a:buChar char="ü"/>
            </a:pPr>
            <a:endParaRPr lang="tr-TR" altLang="tr-TR" sz="2000" b="1" dirty="0"/>
          </a:p>
          <a:p>
            <a:pPr marL="285750" indent="-285750">
              <a:lnSpc>
                <a:spcPct val="90000"/>
              </a:lnSpc>
              <a:buFont typeface="Wingdings" panose="05000000000000000000" pitchFamily="2" charset="2"/>
              <a:buChar char="ü"/>
            </a:pPr>
            <a:r>
              <a:rPr lang="tr-TR" altLang="tr-TR" sz="2000" b="1" dirty="0"/>
              <a:t>Bu rapora, idarede Kamu İç Kontrol Standartlarına uyumlu bir iç kontrol sisteminin oluşturulmasını sağlamak amacıyla </a:t>
            </a:r>
            <a:r>
              <a:rPr lang="tr-TR" altLang="tr-TR" sz="2000" b="1" dirty="0">
                <a:solidFill>
                  <a:srgbClr val="FF0000"/>
                </a:solidFill>
              </a:rPr>
              <a:t>yapılması gereken çalışmaları</a:t>
            </a:r>
            <a:r>
              <a:rPr lang="tr-TR" altLang="tr-TR" sz="2000" b="1" dirty="0"/>
              <a:t>, </a:t>
            </a:r>
            <a:r>
              <a:rPr lang="tr-TR" altLang="tr-TR" sz="2000" b="1" dirty="0">
                <a:solidFill>
                  <a:srgbClr val="FF0000"/>
                </a:solidFill>
              </a:rPr>
              <a:t>prosedürleri ve düzenlemeleri gösteren</a:t>
            </a:r>
            <a:r>
              <a:rPr lang="tr-TR" altLang="tr-TR" sz="2000" b="1" dirty="0"/>
              <a:t> </a:t>
            </a:r>
            <a:r>
              <a:rPr lang="tr-TR" altLang="tr-TR" sz="2000" b="1" dirty="0">
                <a:solidFill>
                  <a:srgbClr val="0070C0"/>
                </a:solidFill>
              </a:rPr>
              <a:t>Kamu İç Kontrol Standartlarına Uyum Eylem Planı Taslağı’nı </a:t>
            </a:r>
            <a:r>
              <a:rPr lang="tr-TR" altLang="tr-TR" sz="2000" b="1" dirty="0"/>
              <a:t>eklemesi gerekmektedir. </a:t>
            </a:r>
          </a:p>
        </p:txBody>
      </p:sp>
    </p:spTree>
    <p:extLst>
      <p:ext uri="{BB962C8B-B14F-4D97-AF65-F5344CB8AC3E}">
        <p14:creationId xmlns:p14="http://schemas.microsoft.com/office/powerpoint/2010/main" val="243042477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sp>
        <p:nvSpPr>
          <p:cNvPr id="4" name="Dikdörtgen 3"/>
          <p:cNvSpPr/>
          <p:nvPr/>
        </p:nvSpPr>
        <p:spPr>
          <a:xfrm>
            <a:off x="378487" y="1694279"/>
            <a:ext cx="8262652" cy="3933384"/>
          </a:xfrm>
          <a:prstGeom prst="rect">
            <a:avLst/>
          </a:prstGeom>
        </p:spPr>
        <p:txBody>
          <a:bodyPr wrap="square">
            <a:spAutoFit/>
          </a:bodyPr>
          <a:lstStyle/>
          <a:p>
            <a:pPr>
              <a:lnSpc>
                <a:spcPct val="80000"/>
              </a:lnSpc>
            </a:pPr>
            <a:r>
              <a:rPr lang="tr-TR" altLang="tr-TR" b="1" dirty="0" smtClean="0">
                <a:solidFill>
                  <a:srgbClr val="0070C0"/>
                </a:solidFill>
              </a:rPr>
              <a:t>Eylem </a:t>
            </a:r>
            <a:r>
              <a:rPr lang="tr-TR" altLang="tr-TR" b="1" dirty="0">
                <a:solidFill>
                  <a:srgbClr val="0070C0"/>
                </a:solidFill>
              </a:rPr>
              <a:t>Planı Rehberinde</a:t>
            </a:r>
            <a:r>
              <a:rPr lang="tr-TR" altLang="tr-TR" b="1" dirty="0" smtClean="0">
                <a:solidFill>
                  <a:srgbClr val="0070C0"/>
                </a:solidFill>
              </a:rPr>
              <a:t>;</a:t>
            </a:r>
          </a:p>
          <a:p>
            <a:pPr>
              <a:lnSpc>
                <a:spcPct val="80000"/>
              </a:lnSpc>
            </a:pPr>
            <a:endParaRPr lang="tr-TR" altLang="tr-TR" b="1" dirty="0" smtClean="0"/>
          </a:p>
          <a:p>
            <a:pPr>
              <a:lnSpc>
                <a:spcPct val="80000"/>
              </a:lnSpc>
            </a:pPr>
            <a:r>
              <a:rPr lang="tr-TR" altLang="tr-TR" sz="2000" b="1" dirty="0">
                <a:solidFill>
                  <a:srgbClr val="FF0000"/>
                </a:solidFill>
              </a:rPr>
              <a:t>İÇ KONTROL İZLEME VE YÖNLENDİRME KURULU;</a:t>
            </a:r>
          </a:p>
          <a:p>
            <a:pPr>
              <a:lnSpc>
                <a:spcPct val="80000"/>
              </a:lnSpc>
            </a:pPr>
            <a:endParaRPr lang="tr-TR" altLang="tr-TR" b="1" dirty="0">
              <a:solidFill>
                <a:srgbClr val="0066FF"/>
              </a:solidFill>
            </a:endParaRPr>
          </a:p>
          <a:p>
            <a:pPr marL="285750" indent="-285750">
              <a:lnSpc>
                <a:spcPct val="80000"/>
              </a:lnSpc>
              <a:buFont typeface="Wingdings" panose="05000000000000000000" pitchFamily="2" charset="2"/>
              <a:buChar char="ü"/>
            </a:pPr>
            <a:r>
              <a:rPr lang="tr-TR" altLang="tr-TR" sz="2000" b="1" dirty="0"/>
              <a:t>Kamu İç Kontrol Standartlarına Uyum Eylem Planı Hazırlama Grubu’nca hazırlanan Rapor ve eki Kamu </a:t>
            </a:r>
            <a:r>
              <a:rPr lang="tr-TR" altLang="tr-TR" sz="2000" b="1" dirty="0">
                <a:solidFill>
                  <a:srgbClr val="0070C0"/>
                </a:solidFill>
              </a:rPr>
              <a:t>İç Kontrol Standartlarına Uyum Eylem Planı Taslağını </a:t>
            </a:r>
            <a:r>
              <a:rPr lang="tr-TR" altLang="tr-TR" sz="2000" b="1" dirty="0"/>
              <a:t>görüşür, </a:t>
            </a:r>
            <a:br>
              <a:rPr lang="tr-TR" altLang="tr-TR" sz="2000" b="1" dirty="0"/>
            </a:br>
            <a:endParaRPr lang="tr-TR" altLang="tr-TR" sz="2000" b="1" dirty="0"/>
          </a:p>
          <a:p>
            <a:pPr marL="285750" indent="-285750">
              <a:lnSpc>
                <a:spcPct val="80000"/>
              </a:lnSpc>
              <a:buFont typeface="Wingdings" panose="05000000000000000000" pitchFamily="2" charset="2"/>
              <a:buChar char="ü"/>
            </a:pPr>
            <a:r>
              <a:rPr lang="tr-TR" altLang="tr-TR" sz="2000" b="1" dirty="0"/>
              <a:t>Eylem   Planı   Taslağında   mevcut   bir   eylemin   </a:t>
            </a:r>
            <a:r>
              <a:rPr lang="tr-TR" altLang="tr-TR" sz="2000" b="1" dirty="0">
                <a:solidFill>
                  <a:srgbClr val="FF0000"/>
                </a:solidFill>
              </a:rPr>
              <a:t>çıkarılması</a:t>
            </a:r>
            <a:r>
              <a:rPr lang="tr-TR" altLang="tr-TR" sz="2000" b="1" dirty="0"/>
              <a:t>   veya   yeniden değerlendirilerek  </a:t>
            </a:r>
            <a:r>
              <a:rPr lang="tr-TR" altLang="tr-TR" sz="2000" b="1" dirty="0">
                <a:solidFill>
                  <a:srgbClr val="FF0000"/>
                </a:solidFill>
              </a:rPr>
              <a:t>geliştirilmesi</a:t>
            </a:r>
            <a:r>
              <a:rPr lang="tr-TR" altLang="tr-TR" sz="2000" b="1" dirty="0"/>
              <a:t>  veya  </a:t>
            </a:r>
            <a:r>
              <a:rPr lang="tr-TR" altLang="tr-TR" sz="2000" b="1" dirty="0">
                <a:solidFill>
                  <a:srgbClr val="FF0000"/>
                </a:solidFill>
              </a:rPr>
              <a:t>t</a:t>
            </a:r>
            <a:r>
              <a:rPr lang="tr-TR" altLang="tr-TR" sz="2000" b="1" dirty="0" smtClean="0">
                <a:solidFill>
                  <a:srgbClr val="FF0000"/>
                </a:solidFill>
              </a:rPr>
              <a:t>aslakta  </a:t>
            </a:r>
            <a:r>
              <a:rPr lang="tr-TR" altLang="tr-TR" sz="2000" b="1" dirty="0">
                <a:solidFill>
                  <a:srgbClr val="FF0000"/>
                </a:solidFill>
              </a:rPr>
              <a:t>bulunmayan  bir  eylemin  eklenmesi </a:t>
            </a:r>
            <a:r>
              <a:rPr lang="tr-TR" altLang="tr-TR" sz="2000" b="1" dirty="0"/>
              <a:t>gerektiği sonucuna varırsa, </a:t>
            </a:r>
            <a:r>
              <a:rPr lang="tr-TR" altLang="tr-TR" sz="2000" b="1" dirty="0">
                <a:solidFill>
                  <a:srgbClr val="FF0000"/>
                </a:solidFill>
              </a:rPr>
              <a:t>bu değişikliği yapabileceği gibi</a:t>
            </a:r>
            <a:r>
              <a:rPr lang="tr-TR" altLang="tr-TR" sz="2000" b="1" dirty="0"/>
              <a:t>, gerekçesi ile birlikte Kamu İç Kontrol Standartlarına Uyum Eylem Planı Taslağı Hazırlama  Grubuna gönderebilir,</a:t>
            </a:r>
          </a:p>
          <a:p>
            <a:pPr marL="285750" indent="-285750">
              <a:lnSpc>
                <a:spcPct val="80000"/>
              </a:lnSpc>
              <a:buFont typeface="Wingdings" panose="05000000000000000000" pitchFamily="2" charset="2"/>
              <a:buChar char="ü"/>
            </a:pPr>
            <a:endParaRPr lang="tr-TR" altLang="tr-TR" sz="2000" b="1" dirty="0"/>
          </a:p>
          <a:p>
            <a:pPr marL="285750" indent="-285750">
              <a:lnSpc>
                <a:spcPct val="80000"/>
              </a:lnSpc>
              <a:buFont typeface="Wingdings" panose="05000000000000000000" pitchFamily="2" charset="2"/>
              <a:buChar char="ü"/>
            </a:pPr>
            <a:r>
              <a:rPr lang="tr-TR" altLang="tr-TR" sz="2000" b="1" dirty="0"/>
              <a:t>Uygun bulunan Rapor ve eki Kamu İç Kontrol Standartlarına Uyum Eylem Planı </a:t>
            </a:r>
            <a:r>
              <a:rPr lang="tr-TR" altLang="tr-TR" sz="2000" b="1" dirty="0">
                <a:solidFill>
                  <a:srgbClr val="FF0000"/>
                </a:solidFill>
              </a:rPr>
              <a:t>Üst Yöneticinin onayına sunulur.</a:t>
            </a:r>
          </a:p>
        </p:txBody>
      </p:sp>
    </p:spTree>
    <p:extLst>
      <p:ext uri="{BB962C8B-B14F-4D97-AF65-F5344CB8AC3E}">
        <p14:creationId xmlns:p14="http://schemas.microsoft.com/office/powerpoint/2010/main" val="277162307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sp>
        <p:nvSpPr>
          <p:cNvPr id="4" name="Dikdörtgen 3"/>
          <p:cNvSpPr/>
          <p:nvPr/>
        </p:nvSpPr>
        <p:spPr>
          <a:xfrm>
            <a:off x="378487" y="1694279"/>
            <a:ext cx="8262652" cy="3128549"/>
          </a:xfrm>
          <a:prstGeom prst="rect">
            <a:avLst/>
          </a:prstGeom>
        </p:spPr>
        <p:txBody>
          <a:bodyPr wrap="square">
            <a:spAutoFit/>
          </a:bodyPr>
          <a:lstStyle/>
          <a:p>
            <a:pPr>
              <a:lnSpc>
                <a:spcPct val="80000"/>
              </a:lnSpc>
            </a:pPr>
            <a:r>
              <a:rPr lang="tr-TR" altLang="tr-TR" b="1" dirty="0" smtClean="0">
                <a:solidFill>
                  <a:srgbClr val="0070C0"/>
                </a:solidFill>
              </a:rPr>
              <a:t>Eylem </a:t>
            </a:r>
            <a:r>
              <a:rPr lang="tr-TR" altLang="tr-TR" b="1" dirty="0">
                <a:solidFill>
                  <a:srgbClr val="0070C0"/>
                </a:solidFill>
              </a:rPr>
              <a:t>Planı Rehberinde</a:t>
            </a:r>
            <a:r>
              <a:rPr lang="tr-TR" altLang="tr-TR" b="1" dirty="0" smtClean="0">
                <a:solidFill>
                  <a:srgbClr val="0070C0"/>
                </a:solidFill>
              </a:rPr>
              <a:t>;</a:t>
            </a:r>
          </a:p>
          <a:p>
            <a:pPr>
              <a:lnSpc>
                <a:spcPct val="80000"/>
              </a:lnSpc>
            </a:pPr>
            <a:endParaRPr lang="tr-TR" altLang="tr-TR" b="1" dirty="0" smtClean="0"/>
          </a:p>
          <a:p>
            <a:pPr>
              <a:defRPr/>
            </a:pPr>
            <a:r>
              <a:rPr lang="tr-TR" b="1" dirty="0">
                <a:solidFill>
                  <a:srgbClr val="FF0000"/>
                </a:solidFill>
              </a:rPr>
              <a:t>ÜST YÖNETİCİ;</a:t>
            </a:r>
          </a:p>
          <a:p>
            <a:pPr>
              <a:defRPr/>
            </a:pPr>
            <a:endParaRPr lang="tr-TR" sz="1050" b="1" dirty="0">
              <a:solidFill>
                <a:srgbClr val="0066FF"/>
              </a:solidFill>
            </a:endParaRPr>
          </a:p>
          <a:p>
            <a:pPr marL="285750" indent="-285750">
              <a:buFont typeface="Wingdings" panose="05000000000000000000" pitchFamily="2" charset="2"/>
              <a:buChar char="ü"/>
              <a:defRPr/>
            </a:pPr>
            <a:r>
              <a:rPr lang="tr-TR" sz="2000" b="1" dirty="0"/>
              <a:t>Eylem Planında önerilen çalışmalar </a:t>
            </a:r>
            <a:r>
              <a:rPr lang="tr-TR" sz="2000" b="1" dirty="0">
                <a:solidFill>
                  <a:srgbClr val="FF0000"/>
                </a:solidFill>
              </a:rPr>
              <a:t>üst yönetici </a:t>
            </a:r>
            <a:r>
              <a:rPr lang="tr-TR" sz="2000" b="1" dirty="0"/>
              <a:t>tarafından değerlendirilir,  varsa gerekli görülen değişiklikler bu aşamada yapılır. Bu suretle </a:t>
            </a:r>
            <a:r>
              <a:rPr lang="tr-TR" sz="2000" b="1" dirty="0">
                <a:solidFill>
                  <a:srgbClr val="FF0000"/>
                </a:solidFill>
              </a:rPr>
              <a:t>son şekli verilen </a:t>
            </a:r>
            <a:r>
              <a:rPr lang="tr-TR" sz="2000" b="1" dirty="0"/>
              <a:t>Eylem Planı üst yönetici tarafından onaylanarak </a:t>
            </a:r>
            <a:r>
              <a:rPr lang="tr-TR" sz="2000" b="1" dirty="0">
                <a:solidFill>
                  <a:srgbClr val="FF0000"/>
                </a:solidFill>
              </a:rPr>
              <a:t>yürürlüğe</a:t>
            </a:r>
            <a:r>
              <a:rPr lang="tr-TR" sz="2000" b="1" dirty="0"/>
              <a:t> konulur.</a:t>
            </a:r>
          </a:p>
          <a:p>
            <a:pPr marL="285750" indent="-285750">
              <a:buFont typeface="Wingdings" panose="05000000000000000000" pitchFamily="2" charset="2"/>
              <a:buChar char="ü"/>
              <a:defRPr/>
            </a:pPr>
            <a:endParaRPr lang="tr-TR" sz="2000" b="1" dirty="0"/>
          </a:p>
          <a:p>
            <a:pPr marL="285750" indent="-285750">
              <a:buFont typeface="Wingdings" panose="05000000000000000000" pitchFamily="2" charset="2"/>
              <a:buChar char="ü"/>
              <a:defRPr/>
            </a:pPr>
            <a:r>
              <a:rPr lang="tr-TR" sz="2000" b="1" dirty="0"/>
              <a:t> Eylem Planında öngörülen çalışmaların gerçekleştirilmesi sırasında ortaya çıkan </a:t>
            </a:r>
            <a:r>
              <a:rPr lang="tr-TR" sz="2000" b="1" dirty="0">
                <a:solidFill>
                  <a:srgbClr val="FF0000"/>
                </a:solidFill>
              </a:rPr>
              <a:t>ihtiyaçlar doğrultusunda </a:t>
            </a:r>
            <a:r>
              <a:rPr lang="tr-TR" sz="2000" b="1" dirty="0"/>
              <a:t>üst yöneticinin onayıyla Eylem Planı her zaman </a:t>
            </a:r>
            <a:r>
              <a:rPr lang="tr-TR" sz="2000" b="1" dirty="0">
                <a:solidFill>
                  <a:srgbClr val="FF0000"/>
                </a:solidFill>
              </a:rPr>
              <a:t>revize edilebilir. </a:t>
            </a:r>
          </a:p>
        </p:txBody>
      </p:sp>
    </p:spTree>
    <p:extLst>
      <p:ext uri="{BB962C8B-B14F-4D97-AF65-F5344CB8AC3E}">
        <p14:creationId xmlns:p14="http://schemas.microsoft.com/office/powerpoint/2010/main" val="282557207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sp>
        <p:nvSpPr>
          <p:cNvPr id="4" name="Dikdörtgen 3"/>
          <p:cNvSpPr/>
          <p:nvPr/>
        </p:nvSpPr>
        <p:spPr>
          <a:xfrm>
            <a:off x="378487" y="1424938"/>
            <a:ext cx="8262652" cy="5189113"/>
          </a:xfrm>
          <a:prstGeom prst="rect">
            <a:avLst/>
          </a:prstGeom>
        </p:spPr>
        <p:txBody>
          <a:bodyPr wrap="square">
            <a:spAutoFit/>
          </a:bodyPr>
          <a:lstStyle/>
          <a:p>
            <a:pPr>
              <a:lnSpc>
                <a:spcPct val="80000"/>
              </a:lnSpc>
            </a:pPr>
            <a:r>
              <a:rPr lang="tr-TR" altLang="tr-TR" b="1" dirty="0" smtClean="0">
                <a:solidFill>
                  <a:srgbClr val="0070C0"/>
                </a:solidFill>
              </a:rPr>
              <a:t>Eylem </a:t>
            </a:r>
            <a:r>
              <a:rPr lang="tr-TR" altLang="tr-TR" b="1" dirty="0">
                <a:solidFill>
                  <a:srgbClr val="0070C0"/>
                </a:solidFill>
              </a:rPr>
              <a:t>Planı Rehberinde</a:t>
            </a:r>
            <a:r>
              <a:rPr lang="tr-TR" altLang="tr-TR" b="1" dirty="0" smtClean="0">
                <a:solidFill>
                  <a:srgbClr val="0070C0"/>
                </a:solidFill>
              </a:rPr>
              <a:t>;</a:t>
            </a:r>
            <a:endParaRPr lang="tr-TR" altLang="tr-TR" b="1" u="sng" dirty="0" smtClean="0">
              <a:solidFill>
                <a:srgbClr val="0070C0"/>
              </a:solidFill>
            </a:endParaRPr>
          </a:p>
          <a:p>
            <a:pPr algn="ctr">
              <a:lnSpc>
                <a:spcPct val="80000"/>
              </a:lnSpc>
            </a:pPr>
            <a:r>
              <a:rPr lang="tr-TR" altLang="tr-TR" b="1" u="sng" dirty="0" smtClean="0">
                <a:solidFill>
                  <a:srgbClr val="0070C0"/>
                </a:solidFill>
              </a:rPr>
              <a:t>UYGULAMA SÜRECİ</a:t>
            </a:r>
          </a:p>
          <a:p>
            <a:pPr>
              <a:lnSpc>
                <a:spcPct val="80000"/>
              </a:lnSpc>
            </a:pPr>
            <a:endParaRPr lang="tr-TR" altLang="tr-TR" b="1" dirty="0" smtClean="0"/>
          </a:p>
          <a:p>
            <a:pPr marL="285750" indent="-285750">
              <a:buFont typeface="Wingdings" panose="05000000000000000000" pitchFamily="2" charset="2"/>
              <a:buChar char="ü"/>
            </a:pPr>
            <a:r>
              <a:rPr lang="tr-TR" b="1" dirty="0" smtClean="0"/>
              <a:t>Üst </a:t>
            </a:r>
            <a:r>
              <a:rPr lang="tr-TR" b="1" dirty="0"/>
              <a:t>yönetici tarafından onaylanan Eylem Planında öngörülen çalışmaları </a:t>
            </a:r>
            <a:r>
              <a:rPr lang="tr-TR" b="1" dirty="0">
                <a:solidFill>
                  <a:srgbClr val="FF0000"/>
                </a:solidFill>
              </a:rPr>
              <a:t>gerçekleştirmekle görevli birim veya çalışma grupları tarafından hazırlanan taslak düzenlemeler,</a:t>
            </a:r>
            <a:r>
              <a:rPr lang="tr-TR" b="1" dirty="0"/>
              <a:t> </a:t>
            </a:r>
            <a:r>
              <a:rPr lang="tr-TR" b="1" u="sng" dirty="0"/>
              <a:t>Kamu İç Kontrol Standartlarına Uyum Eylem Planı Hazırlama Grubunun uygun görüşüyle İç Kontrol İzleme ve Yönlendirme Kurulunun değerlendirilmesine sunulur.</a:t>
            </a:r>
            <a:r>
              <a:rPr lang="tr-TR" b="1" dirty="0"/>
              <a:t> </a:t>
            </a:r>
            <a:r>
              <a:rPr lang="tr-TR" b="1" dirty="0" smtClean="0"/>
              <a:t>Kurulun değerlendirmeleriyle </a:t>
            </a:r>
            <a:r>
              <a:rPr lang="tr-TR" b="1" dirty="0"/>
              <a:t>son şekli verilen taslak düzenlemeler </a:t>
            </a:r>
            <a:r>
              <a:rPr lang="tr-TR" b="1" u="sng" dirty="0"/>
              <a:t>üst yöneticinin onayına </a:t>
            </a:r>
            <a:r>
              <a:rPr lang="tr-TR" b="1" dirty="0" smtClean="0"/>
              <a:t>sunulur. Onay </a:t>
            </a:r>
            <a:r>
              <a:rPr lang="tr-TR" b="1" dirty="0"/>
              <a:t>sonrası yürürlüğe konulur ve uygulanır.</a:t>
            </a:r>
          </a:p>
          <a:p>
            <a:endParaRPr lang="tr-TR" b="1" dirty="0"/>
          </a:p>
          <a:p>
            <a:pPr marL="285750" indent="-285750">
              <a:buFont typeface="Wingdings" panose="05000000000000000000" pitchFamily="2" charset="2"/>
              <a:buChar char="ü"/>
            </a:pPr>
            <a:r>
              <a:rPr lang="tr-TR" b="1" dirty="0" smtClean="0"/>
              <a:t>Eylem </a:t>
            </a:r>
            <a:r>
              <a:rPr lang="tr-TR" b="1" dirty="0"/>
              <a:t>Planında öngörülen faaliyet ve düzenlemelerin </a:t>
            </a:r>
            <a:r>
              <a:rPr lang="tr-TR" b="1" dirty="0">
                <a:solidFill>
                  <a:srgbClr val="FF0000"/>
                </a:solidFill>
              </a:rPr>
              <a:t>gerçekleşme sonuçları</a:t>
            </a:r>
            <a:r>
              <a:rPr lang="tr-TR" b="1" dirty="0"/>
              <a:t>, idarelerin </a:t>
            </a:r>
            <a:r>
              <a:rPr lang="tr-TR" b="1" dirty="0">
                <a:solidFill>
                  <a:srgbClr val="FF0000"/>
                </a:solidFill>
              </a:rPr>
              <a:t>strateji geliştirme birimleri tarafından en az altı ayda bir olmak üzere </a:t>
            </a:r>
            <a:r>
              <a:rPr lang="tr-TR" b="1" dirty="0"/>
              <a:t>düzenli olarak izlenir, değerlendirilir ve </a:t>
            </a:r>
            <a:r>
              <a:rPr lang="tr-TR" b="1" dirty="0">
                <a:solidFill>
                  <a:srgbClr val="FF0000"/>
                </a:solidFill>
              </a:rPr>
              <a:t>eylem planı </a:t>
            </a:r>
            <a:r>
              <a:rPr lang="tr-TR" b="1" dirty="0" smtClean="0">
                <a:solidFill>
                  <a:srgbClr val="FF0000"/>
                </a:solidFill>
              </a:rPr>
              <a:t>formatında </a:t>
            </a:r>
            <a:r>
              <a:rPr lang="tr-TR" b="1" dirty="0" smtClean="0">
                <a:solidFill>
                  <a:srgbClr val="0070C0"/>
                </a:solidFill>
              </a:rPr>
              <a:t>(?)</a:t>
            </a:r>
            <a:r>
              <a:rPr lang="tr-TR" b="1" dirty="0" smtClean="0">
                <a:solidFill>
                  <a:srgbClr val="FF0000"/>
                </a:solidFill>
              </a:rPr>
              <a:t> </a:t>
            </a:r>
            <a:r>
              <a:rPr lang="tr-TR" b="1" dirty="0"/>
              <a:t>üst yöneticiye raporlanır</a:t>
            </a:r>
            <a:r>
              <a:rPr lang="tr-TR" b="1" dirty="0" smtClean="0"/>
              <a:t>.</a:t>
            </a:r>
          </a:p>
          <a:p>
            <a:pPr marL="285750" indent="-285750">
              <a:buFont typeface="Wingdings" panose="05000000000000000000" pitchFamily="2" charset="2"/>
              <a:buChar char="ü"/>
            </a:pPr>
            <a:endParaRPr lang="tr-TR" b="1" dirty="0"/>
          </a:p>
          <a:p>
            <a:pPr marL="285750" indent="-285750">
              <a:buFont typeface="Wingdings" panose="05000000000000000000" pitchFamily="2" charset="2"/>
              <a:buChar char="ü"/>
            </a:pPr>
            <a:r>
              <a:rPr lang="tr-TR" b="1" dirty="0" smtClean="0"/>
              <a:t>İç </a:t>
            </a:r>
            <a:r>
              <a:rPr lang="tr-TR" b="1" dirty="0"/>
              <a:t>kontrol sistemine ilişkin yürürlüğe konulan düzenlemelerin, </a:t>
            </a:r>
            <a:r>
              <a:rPr lang="tr-TR" b="1" dirty="0" smtClean="0"/>
              <a:t>üst </a:t>
            </a:r>
            <a:r>
              <a:rPr lang="tr-TR" b="1" dirty="0"/>
              <a:t>yöneticinin </a:t>
            </a:r>
            <a:r>
              <a:rPr lang="tr-TR" b="1" dirty="0">
                <a:solidFill>
                  <a:srgbClr val="FF0000"/>
                </a:solidFill>
              </a:rPr>
              <a:t>onayını izleyen on işgünü </a:t>
            </a:r>
            <a:r>
              <a:rPr lang="tr-TR" b="1" dirty="0"/>
              <a:t>içinde Bakanlığımıza (Bütçe ve Mali Kontrol Genel Müdürlüğü) gönderilmesi gerekmektedir.</a:t>
            </a:r>
          </a:p>
        </p:txBody>
      </p:sp>
    </p:spTree>
    <p:extLst>
      <p:ext uri="{BB962C8B-B14F-4D97-AF65-F5344CB8AC3E}">
        <p14:creationId xmlns:p14="http://schemas.microsoft.com/office/powerpoint/2010/main" val="428987298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Standartlarına Uyum Eylem Planı Yazısı ve Rehberi (Şubat 2009)</a:t>
            </a:r>
          </a:p>
        </p:txBody>
      </p:sp>
      <p:graphicFrame>
        <p:nvGraphicFramePr>
          <p:cNvPr id="5" name="Group 4"/>
          <p:cNvGraphicFramePr>
            <a:graphicFrameLocks noGrp="1"/>
          </p:cNvGraphicFramePr>
          <p:nvPr>
            <p:extLst>
              <p:ext uri="{D42A27DB-BD31-4B8C-83A1-F6EECF244321}">
                <p14:modId xmlns:p14="http://schemas.microsoft.com/office/powerpoint/2010/main" val="2835191970"/>
              </p:ext>
            </p:extLst>
          </p:nvPr>
        </p:nvGraphicFramePr>
        <p:xfrm>
          <a:off x="132313" y="1628800"/>
          <a:ext cx="8964486" cy="5027612"/>
        </p:xfrm>
        <a:graphic>
          <a:graphicData uri="http://schemas.openxmlformats.org/drawingml/2006/table">
            <a:tbl>
              <a:tblPr/>
              <a:tblGrid>
                <a:gridCol w="767279"/>
                <a:gridCol w="936104"/>
                <a:gridCol w="792088"/>
                <a:gridCol w="720080"/>
                <a:gridCol w="1008112"/>
                <a:gridCol w="936104"/>
                <a:gridCol w="936104"/>
                <a:gridCol w="720080"/>
                <a:gridCol w="1224136"/>
                <a:gridCol w="924399"/>
              </a:tblGrid>
              <a:tr h="809278">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Standart Kod No</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Kamu İç Kontrol Standardı ve Genel Şartı</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Mevcut Durum</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Eylem Kod No</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Öngörülen Eylem veya Eylemler</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Sorumlu Birim veya Çalışma grubu üyeleri</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İşbirliği Yapılacak Birim</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Çıktı/ Sonuç</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Tamamlanma Tarihi</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l-PL" altLang="tr-TR" sz="1400" b="1" i="0" u="none" strike="noStrike" cap="none" normalizeH="0" baseline="0" dirty="0" smtClean="0">
                          <a:ln>
                            <a:noFill/>
                          </a:ln>
                          <a:solidFill>
                            <a:schemeClr val="tx1"/>
                          </a:solidFill>
                          <a:effectLst/>
                          <a:latin typeface="+mj-lt"/>
                          <a:cs typeface="Times New Roman" pitchFamily="18" charset="0"/>
                        </a:rPr>
                        <a:t>Açıklama</a:t>
                      </a:r>
                      <a:endParaRPr kumimoji="0" lang="pl-PL" altLang="tr-TR" sz="14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656012">
                <a:tc>
                  <a:txBody>
                    <a:bodyPr/>
                    <a:lstStyle>
                      <a:lvl1pPr algn="l">
                        <a:spcBef>
                          <a:spcPct val="20000"/>
                        </a:spcBef>
                        <a:buClr>
                          <a:schemeClr val="tx2"/>
                        </a:buClr>
                        <a:buFont typeface="Wingdings" pitchFamily="2" charset="2"/>
                        <a:defRPr sz="2800">
                          <a:solidFill>
                            <a:schemeClr val="tx1"/>
                          </a:solidFill>
                          <a:latin typeface="Bookman Old Style" pitchFamily="18" charset="0"/>
                        </a:defRPr>
                      </a:lvl1pPr>
                      <a:lvl2pPr algn="l">
                        <a:spcBef>
                          <a:spcPct val="20000"/>
                        </a:spcBef>
                        <a:buClr>
                          <a:schemeClr val="accent1"/>
                        </a:buClr>
                        <a:buFont typeface="Wingdings" pitchFamily="2" charset="2"/>
                        <a:defRPr sz="2400">
                          <a:solidFill>
                            <a:schemeClr val="tx1"/>
                          </a:solidFill>
                          <a:latin typeface="Bookman Old Style" pitchFamily="18" charset="0"/>
                        </a:defRPr>
                      </a:lvl2pPr>
                      <a:lvl3pPr algn="l">
                        <a:spcBef>
                          <a:spcPct val="20000"/>
                        </a:spcBef>
                        <a:buClr>
                          <a:schemeClr val="tx1"/>
                        </a:buClr>
                        <a:defRPr sz="2000">
                          <a:solidFill>
                            <a:schemeClr val="tx1"/>
                          </a:solidFill>
                          <a:latin typeface="Bookman Old Style" pitchFamily="18" charset="0"/>
                        </a:defRPr>
                      </a:lvl3pPr>
                      <a:lvl4pPr algn="l">
                        <a:spcBef>
                          <a:spcPct val="20000"/>
                        </a:spcBef>
                        <a:defRPr>
                          <a:solidFill>
                            <a:schemeClr val="tx1"/>
                          </a:solidFill>
                          <a:latin typeface="Bookman Old Style" pitchFamily="18" charset="0"/>
                        </a:defRPr>
                      </a:lvl4pPr>
                      <a:lvl5pPr algn="l">
                        <a:spcBef>
                          <a:spcPct val="20000"/>
                        </a:spcBef>
                        <a:defRPr>
                          <a:solidFill>
                            <a:schemeClr val="tx1"/>
                          </a:solidFill>
                          <a:latin typeface="Bookman Old Style" pitchFamily="18" charset="0"/>
                        </a:defRPr>
                      </a:lvl5pPr>
                      <a:lvl6pPr eaLnBrk="0" fontAlgn="base" hangingPunct="0">
                        <a:spcBef>
                          <a:spcPct val="20000"/>
                        </a:spcBef>
                        <a:spcAft>
                          <a:spcPct val="0"/>
                        </a:spcAft>
                        <a:defRPr>
                          <a:solidFill>
                            <a:schemeClr val="tx1"/>
                          </a:solidFill>
                          <a:latin typeface="Bookman Old Style" pitchFamily="18" charset="0"/>
                        </a:defRPr>
                      </a:lvl6pPr>
                      <a:lvl7pPr eaLnBrk="0" fontAlgn="base" hangingPunct="0">
                        <a:spcBef>
                          <a:spcPct val="20000"/>
                        </a:spcBef>
                        <a:spcAft>
                          <a:spcPct val="0"/>
                        </a:spcAft>
                        <a:defRPr>
                          <a:solidFill>
                            <a:schemeClr val="tx1"/>
                          </a:solidFill>
                          <a:latin typeface="Bookman Old Style" pitchFamily="18" charset="0"/>
                        </a:defRPr>
                      </a:lvl7pPr>
                      <a:lvl8pPr eaLnBrk="0" fontAlgn="base" hangingPunct="0">
                        <a:spcBef>
                          <a:spcPct val="20000"/>
                        </a:spcBef>
                        <a:spcAft>
                          <a:spcPct val="0"/>
                        </a:spcAft>
                        <a:defRPr>
                          <a:solidFill>
                            <a:schemeClr val="tx1"/>
                          </a:solidFill>
                          <a:latin typeface="Bookman Old Style" pitchFamily="18" charset="0"/>
                        </a:defRPr>
                      </a:lvl8pPr>
                      <a:lvl9pPr eaLnBrk="0" fontAlgn="base" hangingPunct="0">
                        <a:spcBef>
                          <a:spcPct val="20000"/>
                        </a:spcBef>
                        <a:spcAft>
                          <a:spcPct val="0"/>
                        </a:spcAft>
                        <a:defRPr>
                          <a:solidFill>
                            <a:schemeClr val="tx1"/>
                          </a:solidFill>
                          <a:latin typeface="Bookman Old Style" pitchFamily="18"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l-PL" altLang="tr-TR" sz="1200" b="0" i="0" u="none" strike="noStrike" cap="none" normalizeH="0" baseline="0" dirty="0" smtClean="0">
                          <a:ln>
                            <a:noFill/>
                          </a:ln>
                          <a:solidFill>
                            <a:schemeClr val="tx1"/>
                          </a:solidFill>
                          <a:effectLst/>
                          <a:latin typeface="+mj-lt"/>
                          <a:cs typeface="Times New Roman" pitchFamily="18" charset="0"/>
                        </a:rPr>
                        <a:t>KOS </a:t>
                      </a:r>
                      <a:r>
                        <a:rPr kumimoji="0" lang="tr-TR" altLang="tr-TR" sz="1200" b="0" i="0" u="none" strike="noStrike" cap="none" normalizeH="0" baseline="0" dirty="0" smtClean="0">
                          <a:ln>
                            <a:noFill/>
                          </a:ln>
                          <a:solidFill>
                            <a:schemeClr val="tx1"/>
                          </a:solidFill>
                          <a:effectLst/>
                          <a:latin typeface="+mj-lt"/>
                          <a:cs typeface="Times New Roman" pitchFamily="18" charset="0"/>
                        </a:rPr>
                        <a:t>3</a:t>
                      </a:r>
                      <a:r>
                        <a:rPr kumimoji="0" lang="pl-PL" altLang="tr-TR" sz="1200" b="0" i="0" u="none" strike="noStrike" cap="none" normalizeH="0" baseline="0" dirty="0" smtClean="0">
                          <a:ln>
                            <a:noFill/>
                          </a:ln>
                          <a:solidFill>
                            <a:schemeClr val="tx1"/>
                          </a:solidFill>
                          <a:effectLst/>
                          <a:latin typeface="+mj-lt"/>
                          <a:cs typeface="Times New Roman" pitchFamily="18" charset="0"/>
                        </a:rPr>
                        <a:t>.</a:t>
                      </a:r>
                      <a:r>
                        <a:rPr kumimoji="0" lang="tr-TR" altLang="tr-TR" sz="1200" b="0" i="0" u="none" strike="noStrike" cap="none" normalizeH="0" baseline="0" dirty="0" smtClean="0">
                          <a:ln>
                            <a:noFill/>
                          </a:ln>
                          <a:solidFill>
                            <a:schemeClr val="tx1"/>
                          </a:solidFill>
                          <a:effectLst/>
                          <a:latin typeface="+mj-lt"/>
                          <a:cs typeface="Times New Roman" pitchFamily="18" charset="0"/>
                        </a:rPr>
                        <a:t>1</a:t>
                      </a:r>
                      <a:endParaRPr kumimoji="0" lang="pl-PL" altLang="tr-TR" sz="12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mj-lt"/>
                        </a:rPr>
                        <a:t>3.1. İnsan kaynakları yönetimi, idarenin amaç ve hedeflerinin gerçekleşmesini sağlamaya yönelik olmalıdır.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mj-lt"/>
                        </a:rPr>
                        <a:t>Her yıl personel ihtiyacı gözden geçirilmektedir.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mj-lt"/>
                        </a:rPr>
                        <a:t>KOS3.1.1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000" b="0" i="0" u="none" strike="noStrike" dirty="0">
                          <a:solidFill>
                            <a:srgbClr val="000000"/>
                          </a:solidFill>
                          <a:effectLst/>
                          <a:latin typeface="Calibri"/>
                        </a:rPr>
                        <a:t> Rektör Yardımcısı Başkanlığında; Başhekim, Genel Sekreter, Personel Daire Başkanı, Strateji Geliştirme Daire Başkanı ve İdari ve Mali İşler Daire Başkanı tarafından kurulacak komisyon ilgili şartın gerçekleşmesi yönünde çalışmalar yapılacaktır</a:t>
                      </a:r>
                      <a:r>
                        <a:rPr lang="tr-TR" sz="1200" b="0" i="0" u="none" strike="noStrike" dirty="0">
                          <a:solidFill>
                            <a:srgbClr val="000000"/>
                          </a:solidFill>
                          <a:effectLst/>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Calibri"/>
                        </a:rPr>
                        <a:t>Üst Yönetim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Calibri"/>
                        </a:rPr>
                        <a:t>Genel </a:t>
                      </a:r>
                      <a:r>
                        <a:rPr lang="tr-TR" sz="1200" b="0" i="0" u="none" strike="noStrike" dirty="0" err="1">
                          <a:solidFill>
                            <a:srgbClr val="000000"/>
                          </a:solidFill>
                          <a:effectLst/>
                          <a:latin typeface="Calibri"/>
                        </a:rPr>
                        <a:t>Sekretelik</a:t>
                      </a:r>
                      <a:endParaRPr lang="tr-TR" sz="12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Calibri"/>
                        </a:rPr>
                        <a:t>Toplantı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Calibri"/>
                        </a:rPr>
                        <a:t>Haziran 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200" b="0" i="0" u="none" strike="noStrike" dirty="0">
                          <a:solidFill>
                            <a:srgbClr val="000000"/>
                          </a:solidFill>
                          <a:effectLst/>
                          <a:latin typeface="Calibri"/>
                        </a:rPr>
                        <a:t>Tamamlanma tarihi Haziran 2016 tarihine ertelenmiştir.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3779406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9344" y="0"/>
            <a:ext cx="5867400" cy="864096"/>
          </a:xfrm>
        </p:spPr>
        <p:txBody>
          <a:bodyPr>
            <a:noAutofit/>
          </a:bodyPr>
          <a:lstStyle/>
          <a:p>
            <a:pPr>
              <a:spcBef>
                <a:spcPts val="0"/>
              </a:spcBef>
            </a:pPr>
            <a:r>
              <a:rPr lang="tr-TR" sz="4000" b="0" cap="none" dirty="0">
                <a:solidFill>
                  <a:prstClr val="black">
                    <a:lumMod val="50000"/>
                    <a:lumOff val="50000"/>
                  </a:prstClr>
                </a:solidFill>
              </a:rPr>
              <a:t>TARİHSEL GELİŞİM</a:t>
            </a:r>
            <a:endParaRPr lang="tr-TR" sz="2800" dirty="0"/>
          </a:p>
        </p:txBody>
      </p:sp>
      <p:sp>
        <p:nvSpPr>
          <p:cNvPr id="5" name="Text Placeholder 4"/>
          <p:cNvSpPr>
            <a:spLocks noGrp="1"/>
          </p:cNvSpPr>
          <p:nvPr>
            <p:ph type="body" idx="1"/>
          </p:nvPr>
        </p:nvSpPr>
        <p:spPr>
          <a:xfrm>
            <a:off x="3119344" y="1268760"/>
            <a:ext cx="5917152" cy="4752528"/>
          </a:xfrm>
        </p:spPr>
        <p:txBody>
          <a:bodyPr>
            <a:normAutofit/>
          </a:bodyPr>
          <a:lstStyle/>
          <a:p>
            <a:pPr marL="342900" lvl="0" indent="-342900" algn="just">
              <a:spcBef>
                <a:spcPts val="0"/>
              </a:spcBef>
              <a:buFont typeface="Wingdings" panose="05000000000000000000" pitchFamily="2" charset="2"/>
              <a:buChar char="q"/>
            </a:pPr>
            <a:r>
              <a:rPr lang="tr-TR" sz="2000" b="1" dirty="0" smtClean="0">
                <a:solidFill>
                  <a:schemeClr val="tx1"/>
                </a:solidFill>
              </a:rPr>
              <a:t>SEC </a:t>
            </a:r>
            <a:r>
              <a:rPr lang="tr-TR" sz="2000" b="1" dirty="0">
                <a:solidFill>
                  <a:schemeClr val="tx1"/>
                </a:solidFill>
              </a:rPr>
              <a:t>Denetim Prosedürleri Komitesi (CAP), </a:t>
            </a:r>
            <a:r>
              <a:rPr lang="tr-TR" sz="2000" b="1" dirty="0" smtClean="0">
                <a:solidFill>
                  <a:schemeClr val="tx1"/>
                </a:solidFill>
              </a:rPr>
              <a:t>iç </a:t>
            </a:r>
            <a:r>
              <a:rPr lang="tr-TR" sz="2000" b="1" dirty="0">
                <a:solidFill>
                  <a:schemeClr val="tx1"/>
                </a:solidFill>
              </a:rPr>
              <a:t>kontrolün, muhasebe ve yönetim kontrolleri olarak sınıflandırabileceğini </a:t>
            </a:r>
            <a:r>
              <a:rPr lang="tr-TR" sz="2000" b="1" dirty="0" smtClean="0">
                <a:solidFill>
                  <a:schemeClr val="tx1"/>
                </a:solidFill>
              </a:rPr>
              <a:t>belirtmiştir. (1958)</a:t>
            </a:r>
          </a:p>
          <a:p>
            <a:pPr lvl="0" algn="just">
              <a:spcBef>
                <a:spcPts val="0"/>
              </a:spcBef>
            </a:pPr>
            <a:endParaRPr lang="tr-TR" sz="2000" b="1" dirty="0" smtClean="0">
              <a:solidFill>
                <a:schemeClr val="tx1"/>
              </a:solidFill>
            </a:endParaRPr>
          </a:p>
          <a:p>
            <a:pPr lvl="0" algn="just">
              <a:spcBef>
                <a:spcPts val="0"/>
              </a:spcBef>
            </a:pPr>
            <a:r>
              <a:rPr lang="tr-TR" sz="2000" b="1" dirty="0" smtClean="0">
                <a:solidFill>
                  <a:schemeClr val="tx1"/>
                </a:solidFill>
              </a:rPr>
              <a:t>… Yönetim </a:t>
            </a:r>
            <a:r>
              <a:rPr lang="tr-TR" sz="2000" b="1" dirty="0">
                <a:solidFill>
                  <a:schemeClr val="tx1"/>
                </a:solidFill>
              </a:rPr>
              <a:t>Kontrolleri </a:t>
            </a:r>
            <a:r>
              <a:rPr lang="tr-TR" sz="2000" b="1" dirty="0" smtClean="0">
                <a:solidFill>
                  <a:schemeClr val="tx1"/>
                </a:solidFill>
              </a:rPr>
              <a:t>ise, mali </a:t>
            </a:r>
            <a:r>
              <a:rPr lang="tr-TR" sz="2000" b="1" dirty="0">
                <a:solidFill>
                  <a:schemeClr val="tx1"/>
                </a:solidFill>
              </a:rPr>
              <a:t>kayıtlarla doğrudan ilgili olmayan </a:t>
            </a:r>
            <a:r>
              <a:rPr lang="tr-TR" sz="2000" b="1" dirty="0">
                <a:solidFill>
                  <a:srgbClr val="FF0000"/>
                </a:solidFill>
              </a:rPr>
              <a:t>istatistiksel analizler, performans raporları,</a:t>
            </a:r>
            <a:r>
              <a:rPr lang="tr-TR" sz="2000" b="1" dirty="0">
                <a:solidFill>
                  <a:schemeClr val="tx1"/>
                </a:solidFill>
              </a:rPr>
              <a:t> </a:t>
            </a:r>
            <a:r>
              <a:rPr lang="tr-TR" sz="2000" b="1" dirty="0">
                <a:solidFill>
                  <a:srgbClr val="FF0000"/>
                </a:solidFill>
              </a:rPr>
              <a:t>insan kaynakları eğitim programları ve kalite kontrol gibi yöntem ve prosedürlerden</a:t>
            </a:r>
            <a:r>
              <a:rPr lang="tr-TR" sz="2000" b="1" dirty="0">
                <a:solidFill>
                  <a:schemeClr val="tx1"/>
                </a:solidFill>
              </a:rPr>
              <a:t> oluşmaktadır</a:t>
            </a:r>
            <a:r>
              <a:rPr lang="tr-TR" sz="2000" b="1" dirty="0" smtClean="0">
                <a:solidFill>
                  <a:schemeClr val="tx1"/>
                </a:solidFill>
              </a:rPr>
              <a:t>.</a:t>
            </a:r>
          </a:p>
          <a:p>
            <a:pPr lvl="0" algn="just">
              <a:spcBef>
                <a:spcPts val="0"/>
              </a:spcBef>
            </a:pPr>
            <a:endParaRPr lang="tr-TR" sz="2000" b="1" dirty="0" smtClean="0">
              <a:solidFill>
                <a:schemeClr val="tx1"/>
              </a:solidFill>
            </a:endParaRPr>
          </a:p>
          <a:p>
            <a:pPr marL="342900" lvl="0" indent="-342900" algn="just">
              <a:spcBef>
                <a:spcPts val="0"/>
              </a:spcBef>
              <a:buFont typeface="Wingdings" panose="05000000000000000000" pitchFamily="2" charset="2"/>
              <a:buChar char="q"/>
            </a:pPr>
            <a:r>
              <a:rPr lang="tr-TR" sz="2000" b="1" dirty="0" smtClean="0">
                <a:solidFill>
                  <a:schemeClr val="tx1"/>
                </a:solidFill>
              </a:rPr>
              <a:t>1973 </a:t>
            </a:r>
            <a:r>
              <a:rPr lang="tr-TR" sz="2000" b="1" dirty="0">
                <a:solidFill>
                  <a:schemeClr val="tx1"/>
                </a:solidFill>
              </a:rPr>
              <a:t>yılında, </a:t>
            </a:r>
            <a:r>
              <a:rPr lang="tr-TR" sz="2000" b="1" dirty="0" smtClean="0">
                <a:solidFill>
                  <a:schemeClr val="tx1"/>
                </a:solidFill>
              </a:rPr>
              <a:t>muhasebe </a:t>
            </a:r>
            <a:r>
              <a:rPr lang="tr-TR" sz="2000" b="1" dirty="0">
                <a:solidFill>
                  <a:schemeClr val="tx1"/>
                </a:solidFill>
              </a:rPr>
              <a:t>ve yönetim kontrollerinin tanımları revize edilmiştir. </a:t>
            </a:r>
            <a:endParaRPr lang="tr-TR" sz="2000" b="1" dirty="0" smtClean="0">
              <a:solidFill>
                <a:schemeClr val="tx1"/>
              </a:solidFill>
            </a:endParaRPr>
          </a:p>
          <a:p>
            <a:pPr lvl="0" algn="just">
              <a:spcBef>
                <a:spcPts val="0"/>
              </a:spcBef>
            </a:pPr>
            <a:endParaRPr lang="tr-TR" sz="2000" b="1" dirty="0" smtClean="0">
              <a:solidFill>
                <a:schemeClr val="tx1"/>
              </a:solidFill>
            </a:endParaRPr>
          </a:p>
          <a:p>
            <a:pPr lvl="0" algn="ctr">
              <a:spcBef>
                <a:spcPts val="0"/>
              </a:spcBef>
            </a:pPr>
            <a:r>
              <a:rPr lang="tr-TR" sz="2000" b="1" i="1" u="sng" dirty="0" smtClean="0">
                <a:solidFill>
                  <a:schemeClr val="tx1"/>
                </a:solidFill>
                <a:latin typeface="+mj-lt"/>
              </a:rPr>
              <a:t>Etkin </a:t>
            </a:r>
            <a:r>
              <a:rPr lang="tr-TR" sz="2000" b="1" i="1" u="sng" dirty="0">
                <a:solidFill>
                  <a:schemeClr val="tx1"/>
                </a:solidFill>
                <a:latin typeface="+mj-lt"/>
              </a:rPr>
              <a:t>muhasebe </a:t>
            </a:r>
            <a:r>
              <a:rPr lang="tr-TR" sz="2000" b="1" i="1" u="sng" dirty="0" smtClean="0">
                <a:solidFill>
                  <a:schemeClr val="tx1"/>
                </a:solidFill>
                <a:latin typeface="+mj-lt"/>
              </a:rPr>
              <a:t>kontrolleri ancak </a:t>
            </a:r>
            <a:r>
              <a:rPr lang="tr-TR" sz="2000" b="1" i="1" u="sng" dirty="0">
                <a:solidFill>
                  <a:schemeClr val="tx1"/>
                </a:solidFill>
                <a:latin typeface="+mj-lt"/>
              </a:rPr>
              <a:t>etkin bir yönetim kontrolleriyle birlikte </a:t>
            </a:r>
            <a:r>
              <a:rPr lang="tr-TR" sz="2000" b="1" i="1" u="sng" dirty="0" smtClean="0">
                <a:solidFill>
                  <a:schemeClr val="tx1"/>
                </a:solidFill>
                <a:latin typeface="+mj-lt"/>
              </a:rPr>
              <a:t>sağlanabilir.</a:t>
            </a:r>
            <a:endParaRPr lang="tr-TR" sz="2000" b="1" i="1" u="sng" dirty="0">
              <a:solidFill>
                <a:schemeClr val="tx1"/>
              </a:solidFill>
              <a:latin typeface="+mj-lt"/>
            </a:endParaRPr>
          </a:p>
        </p:txBody>
      </p:sp>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559" y="1935052"/>
            <a:ext cx="2507785" cy="2232248"/>
          </a:xfrm>
          <a:prstGeom prst="rect">
            <a:avLst/>
          </a:prstGeom>
        </p:spPr>
      </p:pic>
      <p:sp>
        <p:nvSpPr>
          <p:cNvPr id="6" name="Title 3"/>
          <p:cNvSpPr txBox="1">
            <a:spLocks/>
          </p:cNvSpPr>
          <p:nvPr/>
        </p:nvSpPr>
        <p:spPr>
          <a:xfrm>
            <a:off x="3271744" y="152400"/>
            <a:ext cx="5867400"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tr-TR" sz="3000" b="1" kern="1200" cap="all">
                <a:solidFill>
                  <a:schemeClr val="tx1"/>
                </a:solidFill>
                <a:latin typeface="+mj-lt"/>
                <a:ea typeface="+mj-ea"/>
                <a:cs typeface="+mj-cs"/>
              </a:defRPr>
            </a:lvl1pPr>
          </a:lstStyle>
          <a:p>
            <a:pPr>
              <a:spcBef>
                <a:spcPts val="0"/>
              </a:spcBef>
            </a:pPr>
            <a:endParaRPr lang="tr-TR" sz="2800" dirty="0"/>
          </a:p>
        </p:txBody>
      </p:sp>
    </p:spTree>
    <p:extLst>
      <p:ext uri="{BB962C8B-B14F-4D97-AF65-F5344CB8AC3E}">
        <p14:creationId xmlns:p14="http://schemas.microsoft.com/office/powerpoint/2010/main" val="2114762481"/>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646331"/>
          </a:xfrm>
          <a:prstGeom prst="rect">
            <a:avLst/>
          </a:prstGeom>
          <a:noFill/>
        </p:spPr>
        <p:txBody>
          <a:bodyPr wrap="square" rtlCol="0">
            <a:spAutoFit/>
          </a:bodyPr>
          <a:lstStyle/>
          <a:p>
            <a:pPr algn="ctr"/>
            <a:r>
              <a:rPr lang="tr-TR" b="1" dirty="0"/>
              <a:t>Kamu İç Kontrol Standartlarına Uyum Genelgesi </a:t>
            </a:r>
            <a:r>
              <a:rPr lang="tr-TR" b="1" dirty="0">
                <a:solidFill>
                  <a:srgbClr val="0070C0"/>
                </a:solidFill>
              </a:rPr>
              <a:t>(Aralık 2013</a:t>
            </a:r>
            <a:r>
              <a:rPr lang="tr-TR" b="1" dirty="0" smtClean="0">
                <a:solidFill>
                  <a:srgbClr val="0070C0"/>
                </a:solidFill>
              </a:rPr>
              <a:t>)</a:t>
            </a:r>
          </a:p>
          <a:p>
            <a:pPr algn="ctr"/>
            <a:r>
              <a:rPr lang="tr-TR" b="1" dirty="0" smtClean="0">
                <a:solidFill>
                  <a:srgbClr val="0070C0"/>
                </a:solidFill>
              </a:rPr>
              <a:t>5 yıl sonra </a:t>
            </a:r>
            <a:endParaRPr lang="tr-TR" b="1" dirty="0">
              <a:solidFill>
                <a:srgbClr val="0070C0"/>
              </a:solidFill>
            </a:endParaRPr>
          </a:p>
        </p:txBody>
      </p:sp>
      <p:sp>
        <p:nvSpPr>
          <p:cNvPr id="3" name="Metin kutusu 2"/>
          <p:cNvSpPr txBox="1"/>
          <p:nvPr/>
        </p:nvSpPr>
        <p:spPr>
          <a:xfrm>
            <a:off x="341796" y="2132856"/>
            <a:ext cx="8545518" cy="4247317"/>
          </a:xfrm>
          <a:prstGeom prst="rect">
            <a:avLst/>
          </a:prstGeom>
          <a:noFill/>
          <a:ln>
            <a:noFill/>
          </a:ln>
        </p:spPr>
        <p:txBody>
          <a:bodyPr wrap="square" rtlCol="0">
            <a:spAutoFit/>
          </a:bodyPr>
          <a:lstStyle/>
          <a:p>
            <a:pPr marL="285750" indent="-285750" algn="just">
              <a:buFont typeface="Wingdings" panose="05000000000000000000" pitchFamily="2" charset="2"/>
              <a:buChar char="§"/>
            </a:pPr>
            <a:r>
              <a:rPr lang="tr-TR" b="1" dirty="0" smtClean="0"/>
              <a:t>İlk </a:t>
            </a:r>
            <a:r>
              <a:rPr lang="tr-TR" b="1" dirty="0"/>
              <a:t>defa veya yeniden hazırlanacak eylem planlarının dönemi </a:t>
            </a:r>
            <a:r>
              <a:rPr lang="tr-TR" b="1" dirty="0">
                <a:solidFill>
                  <a:srgbClr val="FF0000"/>
                </a:solidFill>
              </a:rPr>
              <a:t>iki yılı geçmemek </a:t>
            </a:r>
            <a:r>
              <a:rPr lang="tr-TR" b="1" dirty="0"/>
              <a:t>üzere idareler tarafından belirlenecektir</a:t>
            </a:r>
            <a:r>
              <a:rPr lang="tr-TR" b="1" dirty="0" smtClean="0"/>
              <a:t>.</a:t>
            </a:r>
          </a:p>
          <a:p>
            <a:pPr algn="just"/>
            <a:endParaRPr lang="tr-TR" b="1" dirty="0" smtClean="0"/>
          </a:p>
          <a:p>
            <a:pPr marL="285750" indent="-285750" algn="just">
              <a:buFont typeface="Wingdings" panose="05000000000000000000" pitchFamily="2" charset="2"/>
              <a:buChar char="§"/>
            </a:pPr>
            <a:r>
              <a:rPr lang="tr-TR" b="1" dirty="0" smtClean="0"/>
              <a:t>Bakanlığımıza </a:t>
            </a:r>
            <a:r>
              <a:rPr lang="tr-TR" b="1" dirty="0"/>
              <a:t>eylem planı göndermeyen kamu idareleri ile eylem planlarını yeniden hazırlayacak kamu idareleri eylem planlarını, </a:t>
            </a:r>
            <a:r>
              <a:rPr lang="tr-TR" b="1" dirty="0" smtClean="0"/>
              <a:t>genelgede </a:t>
            </a:r>
            <a:r>
              <a:rPr lang="tr-TR" b="1" dirty="0"/>
              <a:t>yer alan açıklamalar, www.bumko.gov.tr/kontrol adresinde yer alan tespit ve öneriler ve Kamu İç Kontrol Standartlarına Uyum Eylem Planı Rehberi çerçevesinde </a:t>
            </a:r>
            <a:r>
              <a:rPr lang="tr-TR" b="1" dirty="0">
                <a:solidFill>
                  <a:srgbClr val="FF0000"/>
                </a:solidFill>
              </a:rPr>
              <a:t>en geç 31/12/2014 </a:t>
            </a:r>
            <a:r>
              <a:rPr lang="tr-TR" b="1" dirty="0"/>
              <a:t>tarihine kadar hazırlayacaklar ve üst yöneticinin </a:t>
            </a:r>
            <a:r>
              <a:rPr lang="tr-TR" b="1" dirty="0" smtClean="0"/>
              <a:t>onayını </a:t>
            </a:r>
            <a:r>
              <a:rPr lang="tr-TR" b="1" dirty="0">
                <a:solidFill>
                  <a:srgbClr val="FF0000"/>
                </a:solidFill>
              </a:rPr>
              <a:t>müteakip on işgünü </a:t>
            </a:r>
            <a:r>
              <a:rPr lang="tr-TR" b="1" dirty="0"/>
              <a:t>içinde </a:t>
            </a:r>
            <a:r>
              <a:rPr lang="tr-TR" b="1" dirty="0" smtClean="0"/>
              <a:t>Maliye </a:t>
            </a:r>
            <a:r>
              <a:rPr lang="tr-TR" b="1" dirty="0" smtClean="0"/>
              <a:t>Bakanlığına </a:t>
            </a:r>
            <a:r>
              <a:rPr lang="tr-TR" b="1" dirty="0" smtClean="0"/>
              <a:t>göndereceklerdir.</a:t>
            </a:r>
          </a:p>
          <a:p>
            <a:pPr algn="just"/>
            <a:endParaRPr lang="tr-TR" b="1" dirty="0"/>
          </a:p>
          <a:p>
            <a:pPr marL="285750" indent="-285750" algn="just">
              <a:buFont typeface="Wingdings" panose="05000000000000000000" pitchFamily="2" charset="2"/>
              <a:buChar char="§"/>
            </a:pPr>
            <a:r>
              <a:rPr lang="tr-TR" b="1" dirty="0" smtClean="0"/>
              <a:t>İdareler </a:t>
            </a:r>
            <a:r>
              <a:rPr lang="tr-TR" b="1" dirty="0"/>
              <a:t>tarafından hazırlanan eylem planlarında öngörülen eylemlerin gerçekleşme </a:t>
            </a:r>
            <a:r>
              <a:rPr lang="tr-TR" b="1" dirty="0" smtClean="0"/>
              <a:t>sonuçları, </a:t>
            </a:r>
            <a:r>
              <a:rPr lang="tr-TR" b="1" dirty="0"/>
              <a:t>idarelerin strateji geliştirme birimleri tarafından her yılın </a:t>
            </a:r>
            <a:r>
              <a:rPr lang="tr-TR" b="1" dirty="0">
                <a:solidFill>
                  <a:srgbClr val="FF0000"/>
                </a:solidFill>
              </a:rPr>
              <a:t>Haziran ve Aralık ayı </a:t>
            </a:r>
            <a:r>
              <a:rPr lang="tr-TR" b="1" dirty="0"/>
              <a:t>sonu itibarıyla iki dönem halinde ve </a:t>
            </a:r>
            <a:r>
              <a:rPr lang="tr-TR" b="1" dirty="0">
                <a:solidFill>
                  <a:srgbClr val="FF0000"/>
                </a:solidFill>
              </a:rPr>
              <a:t>eylem planı formatında </a:t>
            </a:r>
            <a:r>
              <a:rPr lang="tr-TR" b="1" dirty="0"/>
              <a:t>üst yöneticiye sunulacak ve birer nüshası bilgi için </a:t>
            </a:r>
            <a:r>
              <a:rPr lang="tr-TR" b="1" dirty="0">
                <a:solidFill>
                  <a:srgbClr val="FF0000"/>
                </a:solidFill>
              </a:rPr>
              <a:t>on iş günü içerisinde </a:t>
            </a:r>
            <a:r>
              <a:rPr lang="tr-TR" b="1" dirty="0" smtClean="0"/>
              <a:t>Maliye Bakanlığına </a:t>
            </a:r>
            <a:r>
              <a:rPr lang="tr-TR" b="1" dirty="0">
                <a:solidFill>
                  <a:srgbClr val="FF0000"/>
                </a:solidFill>
              </a:rPr>
              <a:t>gönderilecektir</a:t>
            </a:r>
            <a:r>
              <a:rPr lang="tr-TR" b="1" dirty="0" smtClean="0">
                <a:solidFill>
                  <a:srgbClr val="FF0000"/>
                </a:solidFill>
              </a:rPr>
              <a:t>.</a:t>
            </a:r>
            <a:endParaRPr lang="tr-TR" sz="1400" dirty="0"/>
          </a:p>
        </p:txBody>
      </p:sp>
    </p:spTree>
    <p:extLst>
      <p:ext uri="{BB962C8B-B14F-4D97-AF65-F5344CB8AC3E}">
        <p14:creationId xmlns:p14="http://schemas.microsoft.com/office/powerpoint/2010/main" val="217125873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2" name="Metin kutusu 1"/>
          <p:cNvSpPr txBox="1"/>
          <p:nvPr/>
        </p:nvSpPr>
        <p:spPr>
          <a:xfrm>
            <a:off x="132312" y="1041846"/>
            <a:ext cx="8755002" cy="369332"/>
          </a:xfrm>
          <a:prstGeom prst="rect">
            <a:avLst/>
          </a:prstGeom>
          <a:noFill/>
        </p:spPr>
        <p:txBody>
          <a:bodyPr wrap="square" rtlCol="0">
            <a:spAutoFit/>
          </a:bodyPr>
          <a:lstStyle/>
          <a:p>
            <a:pPr algn="ctr"/>
            <a:r>
              <a:rPr lang="tr-TR" b="1" dirty="0"/>
              <a:t>Kamu İç Kontrol Rehberi (Şubat 2014 - </a:t>
            </a:r>
            <a:r>
              <a:rPr lang="tr-TR" b="1" dirty="0" err="1"/>
              <a:t>Version</a:t>
            </a:r>
            <a:r>
              <a:rPr lang="tr-TR" b="1" dirty="0"/>
              <a:t> 1.0)</a:t>
            </a:r>
          </a:p>
        </p:txBody>
      </p:sp>
      <p:sp>
        <p:nvSpPr>
          <p:cNvPr id="3" name="Metin kutusu 2"/>
          <p:cNvSpPr txBox="1"/>
          <p:nvPr/>
        </p:nvSpPr>
        <p:spPr>
          <a:xfrm>
            <a:off x="341796" y="1628800"/>
            <a:ext cx="8545518" cy="923330"/>
          </a:xfrm>
          <a:prstGeom prst="rect">
            <a:avLst/>
          </a:prstGeom>
          <a:noFill/>
          <a:ln>
            <a:noFill/>
          </a:ln>
        </p:spPr>
        <p:txBody>
          <a:bodyPr wrap="square" rtlCol="0">
            <a:spAutoFit/>
          </a:bodyPr>
          <a:lstStyle/>
          <a:p>
            <a:r>
              <a:rPr lang="tr-TR" b="1" i="1" dirty="0" smtClean="0">
                <a:solidFill>
                  <a:srgbClr val="FF0000"/>
                </a:solidFill>
              </a:rPr>
              <a:t>Rehber</a:t>
            </a:r>
            <a:r>
              <a:rPr lang="tr-TR" b="1" dirty="0">
                <a:solidFill>
                  <a:srgbClr val="FF0000"/>
                </a:solidFill>
              </a:rPr>
              <a:t>, </a:t>
            </a:r>
            <a:r>
              <a:rPr lang="tr-TR" b="1" dirty="0"/>
              <a:t>iç kontrol standartlarının uygulanmasına ışık tutmak üzere iç kontrolün temel unsurlarını tüm paydaşların kullanabilecekleri </a:t>
            </a:r>
            <a:r>
              <a:rPr lang="tr-TR" b="1" dirty="0">
                <a:solidFill>
                  <a:srgbClr val="FF0000"/>
                </a:solidFill>
              </a:rPr>
              <a:t>yöntem, araç ve örneklerle </a:t>
            </a:r>
            <a:r>
              <a:rPr lang="tr-TR" b="1" dirty="0"/>
              <a:t>açıklayan bir yol gösterici olarak tasarlanmıştır. </a:t>
            </a:r>
            <a:r>
              <a:rPr lang="tr-TR" b="1" dirty="0" smtClean="0">
                <a:solidFill>
                  <a:srgbClr val="0070C0"/>
                </a:solidFill>
              </a:rPr>
              <a:t>(2005-2014 ?)</a:t>
            </a:r>
            <a:endParaRPr lang="tr-TR" b="1" dirty="0">
              <a:solidFill>
                <a:srgbClr val="0070C0"/>
              </a:solidFill>
            </a:endParaRPr>
          </a:p>
        </p:txBody>
      </p:sp>
      <p:pic>
        <p:nvPicPr>
          <p:cNvPr id="1026" name="Picture 2" descr="C:\Documents and Settings\WindowsXP\Desktop\kamuic_kontrolrehberi1versiyon_12resim.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83295" y="2492896"/>
            <a:ext cx="3010571" cy="425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4995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26" y="980727"/>
            <a:ext cx="8206658" cy="46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Yuvarlatılmış Dikdörtgen 3"/>
          <p:cNvSpPr/>
          <p:nvPr/>
        </p:nvSpPr>
        <p:spPr>
          <a:xfrm>
            <a:off x="379412" y="1628800"/>
            <a:ext cx="4048572"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solidFill>
                  <a:schemeClr val="tx1"/>
                </a:solidFill>
              </a:rPr>
              <a:t>İç Kontrol Eylem Planı Rehberine uygun olarak gerekli çalışmalar Üst Yöneticinin onayı ile başladı.</a:t>
            </a:r>
            <a:endParaRPr lang="tr-TR" dirty="0">
              <a:solidFill>
                <a:schemeClr val="tx1"/>
              </a:solidFill>
            </a:endParaRPr>
          </a:p>
        </p:txBody>
      </p:sp>
      <p:sp>
        <p:nvSpPr>
          <p:cNvPr id="9" name="Yuvarlatılmış Dikdörtgen 8"/>
          <p:cNvSpPr/>
          <p:nvPr/>
        </p:nvSpPr>
        <p:spPr>
          <a:xfrm>
            <a:off x="379412" y="2622411"/>
            <a:ext cx="4048572" cy="5905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solidFill>
                  <a:schemeClr val="tx1"/>
                </a:solidFill>
              </a:rPr>
              <a:t>Rektör Yrd. </a:t>
            </a:r>
            <a:r>
              <a:rPr lang="tr-TR" dirty="0" err="1" smtClean="0">
                <a:solidFill>
                  <a:schemeClr val="tx1"/>
                </a:solidFill>
              </a:rPr>
              <a:t>Prof.Dr</a:t>
            </a:r>
            <a:r>
              <a:rPr lang="tr-TR" dirty="0" smtClean="0">
                <a:solidFill>
                  <a:schemeClr val="tx1"/>
                </a:solidFill>
              </a:rPr>
              <a:t>. Atila TANYELİ görevlendirildi.</a:t>
            </a:r>
            <a:endParaRPr lang="tr-TR" dirty="0">
              <a:solidFill>
                <a:schemeClr val="tx1"/>
              </a:solidFill>
            </a:endParaRPr>
          </a:p>
        </p:txBody>
      </p:sp>
      <p:sp>
        <p:nvSpPr>
          <p:cNvPr id="10" name="Yuvarlatılmış Dikdörtgen 9"/>
          <p:cNvSpPr/>
          <p:nvPr/>
        </p:nvSpPr>
        <p:spPr>
          <a:xfrm>
            <a:off x="354320" y="3365377"/>
            <a:ext cx="4048572" cy="5905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‘‘İç Kontrol İzleme ve Yönlendirme Kurulu’’ oluşturuldu.</a:t>
            </a:r>
            <a:endParaRPr lang="tr-TR" dirty="0"/>
          </a:p>
        </p:txBody>
      </p:sp>
      <p:sp>
        <p:nvSpPr>
          <p:cNvPr id="11" name="Yuvarlatılmış Dikdörtgen 10"/>
          <p:cNvSpPr/>
          <p:nvPr/>
        </p:nvSpPr>
        <p:spPr>
          <a:xfrm>
            <a:off x="345850" y="4108342"/>
            <a:ext cx="4048572" cy="76081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smtClean="0"/>
              <a:t>‘‘Kamu İç Kontrol Standartlarına Uyum Eylem Planı Hazırlama Grubu’’ oluşturuldu.</a:t>
            </a:r>
            <a:endParaRPr lang="tr-TR" dirty="0"/>
          </a:p>
        </p:txBody>
      </p:sp>
      <p:sp>
        <p:nvSpPr>
          <p:cNvPr id="12" name="Yuvarlatılmış Dikdörtgen 11"/>
          <p:cNvSpPr/>
          <p:nvPr/>
        </p:nvSpPr>
        <p:spPr>
          <a:xfrm>
            <a:off x="344654" y="5043070"/>
            <a:ext cx="4048572" cy="7608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solidFill>
                  <a:schemeClr val="tx1"/>
                </a:solidFill>
              </a:rPr>
              <a:t>Birimlerde iç kontrolün benimsetilmesi ve eylem planının hazırlanması çalışmaları başlatıldı.</a:t>
            </a:r>
            <a:endParaRPr lang="tr-TR" dirty="0">
              <a:solidFill>
                <a:schemeClr val="tx1"/>
              </a:solidFill>
            </a:endParaRPr>
          </a:p>
        </p:txBody>
      </p:sp>
      <p:sp>
        <p:nvSpPr>
          <p:cNvPr id="13" name="Yuvarlatılmış Dikdörtgen 12"/>
          <p:cNvSpPr/>
          <p:nvPr/>
        </p:nvSpPr>
        <p:spPr>
          <a:xfrm>
            <a:off x="325960" y="5956287"/>
            <a:ext cx="4048572" cy="7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İç kontrol ile ilgili olarak birimlere bilgilendirme eğitimleri/seminerleri verildi.</a:t>
            </a:r>
            <a:endParaRPr lang="tr-TR" dirty="0">
              <a:solidFill>
                <a:schemeClr val="tx1"/>
              </a:solidFill>
            </a:endParaRPr>
          </a:p>
        </p:txBody>
      </p:sp>
      <p:sp>
        <p:nvSpPr>
          <p:cNvPr id="5" name="Akış Çizelgesi: Belge 4"/>
          <p:cNvSpPr/>
          <p:nvPr/>
        </p:nvSpPr>
        <p:spPr>
          <a:xfrm>
            <a:off x="5932403" y="3300618"/>
            <a:ext cx="2592288" cy="161544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‘‘Üniversitemiz İç Kontrol Uyum Eylem Planı Taslağı’’ hazırlandı.</a:t>
            </a:r>
            <a:endParaRPr lang="tr-TR" b="1" dirty="0">
              <a:solidFill>
                <a:schemeClr val="tx1"/>
              </a:solidFill>
            </a:endParaRPr>
          </a:p>
        </p:txBody>
      </p:sp>
      <p:sp>
        <p:nvSpPr>
          <p:cNvPr id="7" name="Sağ Ayraç 6"/>
          <p:cNvSpPr/>
          <p:nvPr/>
        </p:nvSpPr>
        <p:spPr>
          <a:xfrm>
            <a:off x="4614555" y="1754394"/>
            <a:ext cx="1181581" cy="470789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6" name="Metin kutusu 15"/>
          <p:cNvSpPr txBox="1"/>
          <p:nvPr/>
        </p:nvSpPr>
        <p:spPr>
          <a:xfrm>
            <a:off x="5748935" y="1444942"/>
            <a:ext cx="3347864" cy="2308324"/>
          </a:xfrm>
          <a:prstGeom prst="rect">
            <a:avLst/>
          </a:prstGeom>
          <a:noFill/>
        </p:spPr>
        <p:txBody>
          <a:bodyPr wrap="square" rtlCol="0">
            <a:spAutoFit/>
          </a:bodyPr>
          <a:lstStyle/>
          <a:p>
            <a:pPr algn="ctr"/>
            <a:r>
              <a:rPr lang="tr-TR" b="1" dirty="0"/>
              <a:t>Kamu İç Kontrol Standartları Tebliği (Aralık 2007)</a:t>
            </a:r>
          </a:p>
          <a:p>
            <a:pPr algn="ctr"/>
            <a:endParaRPr lang="tr-TR" b="1" dirty="0" smtClean="0"/>
          </a:p>
          <a:p>
            <a:pPr algn="ctr"/>
            <a:r>
              <a:rPr lang="tr-TR" b="1" dirty="0" smtClean="0"/>
              <a:t>Kamu </a:t>
            </a:r>
            <a:r>
              <a:rPr lang="tr-TR" b="1" dirty="0"/>
              <a:t>iç Kontrol Standartlarına Uyum Eylem Planı Yazısı ve Rehberi (Şubat 2009</a:t>
            </a:r>
            <a:r>
              <a:rPr lang="tr-TR" b="1" dirty="0" smtClean="0"/>
              <a:t>)</a:t>
            </a:r>
          </a:p>
          <a:p>
            <a:pPr algn="ctr"/>
            <a:endParaRPr lang="tr-TR" b="1" dirty="0"/>
          </a:p>
          <a:p>
            <a:pPr algn="ctr"/>
            <a:endParaRPr lang="tr-TR" dirty="0"/>
          </a:p>
        </p:txBody>
      </p:sp>
    </p:spTree>
    <p:extLst>
      <p:ext uri="{BB962C8B-B14F-4D97-AF65-F5344CB8AC3E}">
        <p14:creationId xmlns:p14="http://schemas.microsoft.com/office/powerpoint/2010/main" val="357372862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26" y="980728"/>
            <a:ext cx="8206658" cy="46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Yuvarlatılmış Dikdörtgen 3"/>
          <p:cNvSpPr/>
          <p:nvPr/>
        </p:nvSpPr>
        <p:spPr>
          <a:xfrm>
            <a:off x="379412" y="1628800"/>
            <a:ext cx="4048572" cy="8640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solidFill>
                  <a:schemeClr val="tx1"/>
                </a:solidFill>
              </a:rPr>
              <a:t>Birimlerin de katılımını sağlamak amacı ile ‘‘İç kontrol eylem planı otomasyon programı’’ hazırlandı.</a:t>
            </a:r>
            <a:endParaRPr lang="tr-TR" dirty="0">
              <a:solidFill>
                <a:schemeClr val="tx1"/>
              </a:solidFill>
            </a:endParaRPr>
          </a:p>
        </p:txBody>
      </p:sp>
      <p:sp>
        <p:nvSpPr>
          <p:cNvPr id="9" name="Yuvarlatılmış Dikdörtgen 8"/>
          <p:cNvSpPr/>
          <p:nvPr/>
        </p:nvSpPr>
        <p:spPr>
          <a:xfrm>
            <a:off x="379412" y="2622411"/>
            <a:ext cx="4048572" cy="59056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solidFill>
                  <a:schemeClr val="tx1"/>
                </a:solidFill>
              </a:rPr>
              <a:t>Birimler taslağa eklemek istedikleri eylemleri programa girdi.</a:t>
            </a:r>
            <a:endParaRPr lang="tr-TR" dirty="0">
              <a:solidFill>
                <a:schemeClr val="tx1"/>
              </a:solidFill>
            </a:endParaRPr>
          </a:p>
        </p:txBody>
      </p:sp>
      <p:sp>
        <p:nvSpPr>
          <p:cNvPr id="10" name="Yuvarlatılmış Dikdörtgen 9"/>
          <p:cNvSpPr/>
          <p:nvPr/>
        </p:nvSpPr>
        <p:spPr>
          <a:xfrm>
            <a:off x="354320" y="3365376"/>
            <a:ext cx="4048572" cy="8557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Birim önerileri de dikkate alınarak eylem planında yer alan eylemlere son şekli verildi.</a:t>
            </a:r>
            <a:endParaRPr lang="tr-TR" dirty="0"/>
          </a:p>
        </p:txBody>
      </p:sp>
      <p:sp>
        <p:nvSpPr>
          <p:cNvPr id="11" name="Yuvarlatılmış Dikdörtgen 10"/>
          <p:cNvSpPr/>
          <p:nvPr/>
        </p:nvSpPr>
        <p:spPr>
          <a:xfrm>
            <a:off x="345850" y="4365104"/>
            <a:ext cx="4048572" cy="7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Eylemlerin sorumluları/İşbirliği yapılacak birimler/Tamamlanma tarihleri belirlendi.</a:t>
            </a:r>
            <a:endParaRPr lang="tr-TR" dirty="0">
              <a:solidFill>
                <a:schemeClr val="tx1"/>
              </a:solidFill>
            </a:endParaRPr>
          </a:p>
        </p:txBody>
      </p:sp>
      <p:sp>
        <p:nvSpPr>
          <p:cNvPr id="12" name="Yuvarlatılmış Dikdörtgen 11"/>
          <p:cNvSpPr/>
          <p:nvPr/>
        </p:nvSpPr>
        <p:spPr>
          <a:xfrm>
            <a:off x="344654" y="5301208"/>
            <a:ext cx="4048572" cy="7608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solidFill>
                  <a:schemeClr val="tx1"/>
                </a:solidFill>
              </a:rPr>
              <a:t>Süreç tablosuna, gereken ön bilgiler ilave edilerek ‘‘Ç.Ü. İç Kontrol Eylem Planı’’ hazırlandı.</a:t>
            </a:r>
            <a:endParaRPr lang="tr-TR" dirty="0">
              <a:solidFill>
                <a:schemeClr val="tx1"/>
              </a:solidFill>
            </a:endParaRPr>
          </a:p>
        </p:txBody>
      </p:sp>
      <p:sp>
        <p:nvSpPr>
          <p:cNvPr id="5" name="Akış Çizelgesi: Belge 4"/>
          <p:cNvSpPr/>
          <p:nvPr/>
        </p:nvSpPr>
        <p:spPr>
          <a:xfrm>
            <a:off x="5932403" y="3130066"/>
            <a:ext cx="2592288" cy="161544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‘‘Üniversitemiz İç Kontrol Eylem Planı ’’</a:t>
            </a:r>
            <a:endParaRPr lang="tr-TR" b="1" dirty="0">
              <a:solidFill>
                <a:schemeClr val="tx1"/>
              </a:solidFill>
            </a:endParaRPr>
          </a:p>
        </p:txBody>
      </p:sp>
      <p:sp>
        <p:nvSpPr>
          <p:cNvPr id="7" name="Sağ Ayraç 6"/>
          <p:cNvSpPr/>
          <p:nvPr/>
        </p:nvSpPr>
        <p:spPr>
          <a:xfrm>
            <a:off x="4614555" y="1444943"/>
            <a:ext cx="1181581" cy="470789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5" name="Metin kutusu 14"/>
          <p:cNvSpPr txBox="1"/>
          <p:nvPr/>
        </p:nvSpPr>
        <p:spPr>
          <a:xfrm>
            <a:off x="5748935" y="1444942"/>
            <a:ext cx="3347864" cy="2308324"/>
          </a:xfrm>
          <a:prstGeom prst="rect">
            <a:avLst/>
          </a:prstGeom>
          <a:noFill/>
        </p:spPr>
        <p:txBody>
          <a:bodyPr wrap="square" rtlCol="0">
            <a:spAutoFit/>
          </a:bodyPr>
          <a:lstStyle/>
          <a:p>
            <a:pPr algn="ctr"/>
            <a:r>
              <a:rPr lang="tr-TR" b="1" dirty="0"/>
              <a:t>Kamu İç Kontrol Standartları Tebliği (Aralık 2007)</a:t>
            </a:r>
          </a:p>
          <a:p>
            <a:pPr algn="ctr"/>
            <a:endParaRPr lang="tr-TR" b="1" dirty="0" smtClean="0"/>
          </a:p>
          <a:p>
            <a:pPr algn="ctr"/>
            <a:r>
              <a:rPr lang="tr-TR" b="1" dirty="0" smtClean="0"/>
              <a:t>Kamu </a:t>
            </a:r>
            <a:r>
              <a:rPr lang="tr-TR" b="1" dirty="0"/>
              <a:t>iç Kontrol Standartlarına Uyum Eylem Planı Yazısı ve Rehberi (Şubat 2009</a:t>
            </a:r>
            <a:r>
              <a:rPr lang="tr-TR" b="1" dirty="0" smtClean="0"/>
              <a:t>)</a:t>
            </a:r>
          </a:p>
          <a:p>
            <a:pPr algn="ctr"/>
            <a:endParaRPr lang="tr-TR" b="1" dirty="0"/>
          </a:p>
          <a:p>
            <a:pPr algn="ctr"/>
            <a:endParaRPr lang="tr-TR" dirty="0"/>
          </a:p>
        </p:txBody>
      </p:sp>
    </p:spTree>
    <p:extLst>
      <p:ext uri="{BB962C8B-B14F-4D97-AF65-F5344CB8AC3E}">
        <p14:creationId xmlns:p14="http://schemas.microsoft.com/office/powerpoint/2010/main" val="31783162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26" y="980728"/>
            <a:ext cx="8206658" cy="46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Yuvarlatılmış Dikdörtgen 3"/>
          <p:cNvSpPr/>
          <p:nvPr/>
        </p:nvSpPr>
        <p:spPr>
          <a:xfrm>
            <a:off x="379412" y="1628800"/>
            <a:ext cx="4048572" cy="8640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t>Eylem planı İç Kontrol İzleme ve Yönlendirme Kurulu’na sunularak onay alındı.</a:t>
            </a:r>
            <a:endParaRPr lang="tr-TR" b="1" dirty="0"/>
          </a:p>
        </p:txBody>
      </p:sp>
      <p:sp>
        <p:nvSpPr>
          <p:cNvPr id="10" name="Yuvarlatılmış Dikdörtgen 9"/>
          <p:cNvSpPr/>
          <p:nvPr/>
        </p:nvSpPr>
        <p:spPr>
          <a:xfrm>
            <a:off x="354320" y="3365376"/>
            <a:ext cx="4048572" cy="8557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dirty="0" smtClean="0">
                <a:solidFill>
                  <a:schemeClr val="tx1"/>
                </a:solidFill>
              </a:rPr>
              <a:t>Eylem planı Rektör Prof. Dr. Alper </a:t>
            </a:r>
            <a:r>
              <a:rPr lang="tr-TR" b="1" dirty="0" err="1" smtClean="0">
                <a:solidFill>
                  <a:schemeClr val="tx1"/>
                </a:solidFill>
              </a:rPr>
              <a:t>AKINOĞLU’na</a:t>
            </a:r>
            <a:r>
              <a:rPr lang="tr-TR" b="1" dirty="0" smtClean="0">
                <a:solidFill>
                  <a:schemeClr val="tx1"/>
                </a:solidFill>
              </a:rPr>
              <a:t> sunularak onay alındı.</a:t>
            </a:r>
            <a:endParaRPr lang="tr-TR" b="1" dirty="0">
              <a:solidFill>
                <a:schemeClr val="tx1"/>
              </a:solidFill>
            </a:endParaRPr>
          </a:p>
        </p:txBody>
      </p:sp>
      <p:sp>
        <p:nvSpPr>
          <p:cNvPr id="11" name="Yuvarlatılmış Dikdörtgen 10"/>
          <p:cNvSpPr/>
          <p:nvPr/>
        </p:nvSpPr>
        <p:spPr>
          <a:xfrm>
            <a:off x="345850" y="4916064"/>
            <a:ext cx="4048572" cy="76081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b="1" dirty="0" smtClean="0">
                <a:solidFill>
                  <a:schemeClr val="tx1"/>
                </a:solidFill>
              </a:rPr>
              <a:t>Onaylanan eylem planı Maliye Bakanlığına gönderildi.</a:t>
            </a:r>
            <a:endParaRPr lang="tr-TR" b="1" dirty="0">
              <a:solidFill>
                <a:schemeClr val="tx1"/>
              </a:solidFill>
            </a:endParaRPr>
          </a:p>
        </p:txBody>
      </p:sp>
      <p:sp>
        <p:nvSpPr>
          <p:cNvPr id="5" name="Akış Çizelgesi: Belge 4"/>
          <p:cNvSpPr/>
          <p:nvPr/>
        </p:nvSpPr>
        <p:spPr>
          <a:xfrm>
            <a:off x="5932403" y="3300618"/>
            <a:ext cx="2592288" cy="1615446"/>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b="1" dirty="0" smtClean="0">
                <a:solidFill>
                  <a:schemeClr val="tx1"/>
                </a:solidFill>
              </a:rPr>
              <a:t>‘‘2009 </a:t>
            </a:r>
          </a:p>
          <a:p>
            <a:pPr algn="ctr"/>
            <a:r>
              <a:rPr lang="tr-TR" b="1" dirty="0" smtClean="0">
                <a:solidFill>
                  <a:schemeClr val="tx1"/>
                </a:solidFill>
              </a:rPr>
              <a:t>Üniversitemiz İç Kontrol Eylem Planı ’’ uygulaması başlatıldı.</a:t>
            </a:r>
            <a:endParaRPr lang="tr-TR" b="1" dirty="0">
              <a:solidFill>
                <a:schemeClr val="tx1"/>
              </a:solidFill>
            </a:endParaRPr>
          </a:p>
        </p:txBody>
      </p:sp>
      <p:sp>
        <p:nvSpPr>
          <p:cNvPr id="7" name="Sağ Ayraç 6"/>
          <p:cNvSpPr/>
          <p:nvPr/>
        </p:nvSpPr>
        <p:spPr>
          <a:xfrm>
            <a:off x="4614555" y="1453692"/>
            <a:ext cx="1181581" cy="470789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5" name="Metin kutusu 14"/>
          <p:cNvSpPr txBox="1"/>
          <p:nvPr/>
        </p:nvSpPr>
        <p:spPr>
          <a:xfrm>
            <a:off x="5748935" y="1444942"/>
            <a:ext cx="3347864" cy="2308324"/>
          </a:xfrm>
          <a:prstGeom prst="rect">
            <a:avLst/>
          </a:prstGeom>
          <a:noFill/>
        </p:spPr>
        <p:txBody>
          <a:bodyPr wrap="square" rtlCol="0">
            <a:spAutoFit/>
          </a:bodyPr>
          <a:lstStyle/>
          <a:p>
            <a:pPr algn="ctr"/>
            <a:r>
              <a:rPr lang="tr-TR" b="1" dirty="0"/>
              <a:t>Kamu İç Kontrol Standartları Tebliği (Aralık 2007)</a:t>
            </a:r>
          </a:p>
          <a:p>
            <a:pPr algn="ctr"/>
            <a:endParaRPr lang="tr-TR" b="1" dirty="0" smtClean="0"/>
          </a:p>
          <a:p>
            <a:pPr algn="ctr"/>
            <a:r>
              <a:rPr lang="tr-TR" b="1" dirty="0" smtClean="0"/>
              <a:t>Kamu </a:t>
            </a:r>
            <a:r>
              <a:rPr lang="tr-TR" b="1" dirty="0"/>
              <a:t>iç Kontrol Standartlarına Uyum Eylem Planı Yazısı ve Rehberi (Şubat 2009</a:t>
            </a:r>
            <a:r>
              <a:rPr lang="tr-TR" b="1" dirty="0" smtClean="0"/>
              <a:t>)</a:t>
            </a:r>
          </a:p>
          <a:p>
            <a:pPr algn="ctr"/>
            <a:endParaRPr lang="tr-TR" b="1" dirty="0"/>
          </a:p>
          <a:p>
            <a:pPr algn="ctr"/>
            <a:endParaRPr lang="tr-TR" dirty="0"/>
          </a:p>
        </p:txBody>
      </p:sp>
      <p:sp>
        <p:nvSpPr>
          <p:cNvPr id="8" name="Oval 7"/>
          <p:cNvSpPr/>
          <p:nvPr/>
        </p:nvSpPr>
        <p:spPr>
          <a:xfrm>
            <a:off x="6156176" y="5619159"/>
            <a:ext cx="2232248" cy="1084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133 Eylem</a:t>
            </a:r>
            <a:endParaRPr lang="tr-TR" b="1" dirty="0"/>
          </a:p>
        </p:txBody>
      </p:sp>
      <p:sp>
        <p:nvSpPr>
          <p:cNvPr id="13" name="Aşağı Ok 12"/>
          <p:cNvSpPr/>
          <p:nvPr/>
        </p:nvSpPr>
        <p:spPr>
          <a:xfrm>
            <a:off x="7020272" y="4916064"/>
            <a:ext cx="504056" cy="601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6118160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smtClean="0">
                <a:solidFill>
                  <a:prstClr val="black">
                    <a:lumMod val="50000"/>
                    <a:lumOff val="50000"/>
                  </a:prstClr>
                </a:solidFill>
              </a:rPr>
              <a:t>MEVZUAT ANALİZİ VE KAVRAMSAL BAKIŞ</a:t>
            </a:r>
            <a:endParaRPr lang="tr-TR" sz="2800" dirty="0"/>
          </a:p>
        </p:txBody>
      </p:sp>
      <p:sp>
        <p:nvSpPr>
          <p:cNvPr id="4" name="Yuvarlatılmış Dikdörtgen 3"/>
          <p:cNvSpPr/>
          <p:nvPr/>
        </p:nvSpPr>
        <p:spPr>
          <a:xfrm>
            <a:off x="379412" y="1628800"/>
            <a:ext cx="4048572" cy="19442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700" b="1" dirty="0">
                <a:solidFill>
                  <a:schemeClr val="tx1"/>
                </a:solidFill>
              </a:rPr>
              <a:t>Üniversitemiz İç Kontrol Standartları Uyum Eylem Planı revize çalışmaları 28/02/2014 tarih ve 53493149-211 sayılı Rektörlük Makamı Oluru ile İç Kontrol İzleme ve Yönlendirme Kurulu oluşturularak başlamıştır.</a:t>
            </a:r>
          </a:p>
        </p:txBody>
      </p:sp>
      <p:sp>
        <p:nvSpPr>
          <p:cNvPr id="10" name="Yuvarlatılmış Dikdörtgen 9"/>
          <p:cNvSpPr/>
          <p:nvPr/>
        </p:nvSpPr>
        <p:spPr>
          <a:xfrm>
            <a:off x="354320" y="3933056"/>
            <a:ext cx="4048572" cy="20589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700" b="1" dirty="0">
                <a:solidFill>
                  <a:schemeClr val="tx1"/>
                </a:solidFill>
              </a:rPr>
              <a:t>Oluşturulan komisyon tarafından çeşitli tarih ve zamanlarda gerçekleştirilen toplantılar, bilgilendirmeler ve birimlerden gelen bilgiler doğrultusunda Üniversitemiz İç Kontrol Standartları Uyum Eylem Planı revize</a:t>
            </a:r>
          </a:p>
          <a:p>
            <a:pPr algn="ctr"/>
            <a:r>
              <a:rPr lang="tr-TR" sz="1700" b="1" dirty="0">
                <a:solidFill>
                  <a:schemeClr val="tx1"/>
                </a:solidFill>
              </a:rPr>
              <a:t>edilmiştir.</a:t>
            </a:r>
          </a:p>
        </p:txBody>
      </p:sp>
      <p:sp>
        <p:nvSpPr>
          <p:cNvPr id="5" name="Akış Çizelgesi: Belge 4"/>
          <p:cNvSpPr/>
          <p:nvPr/>
        </p:nvSpPr>
        <p:spPr>
          <a:xfrm>
            <a:off x="5932403" y="3300618"/>
            <a:ext cx="2592288" cy="1615446"/>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b="1" dirty="0" smtClean="0">
              <a:solidFill>
                <a:schemeClr val="tx1"/>
              </a:solidFill>
            </a:endParaRPr>
          </a:p>
          <a:p>
            <a:pPr algn="ctr"/>
            <a:r>
              <a:rPr lang="tr-TR" b="1" dirty="0" smtClean="0">
                <a:solidFill>
                  <a:schemeClr val="tx1"/>
                </a:solidFill>
              </a:rPr>
              <a:t>‘‘Üniversitemiz İç Kontrol Uyum Eylem Planı ’’ uygulaması başlatıldı.</a:t>
            </a:r>
          </a:p>
          <a:p>
            <a:pPr algn="ctr"/>
            <a:r>
              <a:rPr lang="tr-TR" b="1" dirty="0">
                <a:solidFill>
                  <a:schemeClr val="tx1"/>
                </a:solidFill>
              </a:rPr>
              <a:t>(31.12.2014-31.12.2016)</a:t>
            </a:r>
          </a:p>
          <a:p>
            <a:pPr algn="ctr"/>
            <a:endParaRPr lang="tr-TR" b="1" dirty="0">
              <a:solidFill>
                <a:schemeClr val="tx1"/>
              </a:solidFill>
            </a:endParaRPr>
          </a:p>
        </p:txBody>
      </p:sp>
      <p:sp>
        <p:nvSpPr>
          <p:cNvPr id="7" name="Sağ Ayraç 6"/>
          <p:cNvSpPr/>
          <p:nvPr/>
        </p:nvSpPr>
        <p:spPr>
          <a:xfrm>
            <a:off x="4614555" y="1453692"/>
            <a:ext cx="1181581" cy="470789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5" name="Metin kutusu 14"/>
          <p:cNvSpPr txBox="1"/>
          <p:nvPr/>
        </p:nvSpPr>
        <p:spPr>
          <a:xfrm>
            <a:off x="5598368" y="1953706"/>
            <a:ext cx="3347864" cy="646331"/>
          </a:xfrm>
          <a:prstGeom prst="rect">
            <a:avLst/>
          </a:prstGeom>
          <a:noFill/>
        </p:spPr>
        <p:txBody>
          <a:bodyPr wrap="square" rtlCol="0">
            <a:spAutoFit/>
          </a:bodyPr>
          <a:lstStyle/>
          <a:p>
            <a:pPr algn="ctr"/>
            <a:r>
              <a:rPr lang="tr-TR" b="1" dirty="0"/>
              <a:t>Kamu İç Kontrol Standartlarına Uyum Genelgesi (Aralık 2013</a:t>
            </a:r>
            <a:r>
              <a:rPr lang="tr-TR" b="1" dirty="0" smtClean="0"/>
              <a:t>)</a:t>
            </a:r>
            <a:endParaRPr lang="tr-TR" b="1" dirty="0"/>
          </a:p>
        </p:txBody>
      </p:sp>
      <p:sp>
        <p:nvSpPr>
          <p:cNvPr id="8" name="Oval 7"/>
          <p:cNvSpPr/>
          <p:nvPr/>
        </p:nvSpPr>
        <p:spPr>
          <a:xfrm>
            <a:off x="6156176" y="5619159"/>
            <a:ext cx="2232248" cy="1084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18 Standart</a:t>
            </a:r>
          </a:p>
          <a:p>
            <a:pPr algn="ctr"/>
            <a:r>
              <a:rPr lang="tr-TR" b="1" dirty="0" smtClean="0"/>
              <a:t>79 Genel Şart</a:t>
            </a:r>
          </a:p>
          <a:p>
            <a:pPr algn="ctr"/>
            <a:r>
              <a:rPr lang="tr-TR" b="1" dirty="0" smtClean="0"/>
              <a:t>125 Eylem</a:t>
            </a:r>
            <a:endParaRPr lang="tr-TR" b="1" dirty="0"/>
          </a:p>
        </p:txBody>
      </p:sp>
      <p:sp>
        <p:nvSpPr>
          <p:cNvPr id="13" name="Aşağı Ok 12"/>
          <p:cNvSpPr/>
          <p:nvPr/>
        </p:nvSpPr>
        <p:spPr>
          <a:xfrm>
            <a:off x="7020272" y="4916064"/>
            <a:ext cx="504056" cy="601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1475656" y="980728"/>
            <a:ext cx="691276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b="1" dirty="0" smtClean="0"/>
              <a:t>Ç.Ü. İÇ KONTROL UYUM EYLEM PLANI REVİZE (31.12.2014-31.12.2016)</a:t>
            </a:r>
            <a:endParaRPr lang="tr-TR" b="1" dirty="0"/>
          </a:p>
        </p:txBody>
      </p:sp>
    </p:spTree>
    <p:extLst>
      <p:ext uri="{BB962C8B-B14F-4D97-AF65-F5344CB8AC3E}">
        <p14:creationId xmlns:p14="http://schemas.microsoft.com/office/powerpoint/2010/main" val="31772948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solidFill>
            <a:srgbClr val="FF0000"/>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tr-TR" sz="17000" b="1" dirty="0" smtClean="0">
                <a:solidFill>
                  <a:srgbClr val="65B131">
                    <a:alpha val="64000"/>
                  </a:srgbClr>
                </a:solidFill>
                <a:cs typeface="Arial" pitchFamily="34" charset="0"/>
              </a:rPr>
              <a:t>4</a:t>
            </a:r>
            <a:endParaRPr lang="tr-TR"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tr-TR" sz="4000" b="0" cap="none" dirty="0" smtClean="0">
                <a:solidFill>
                  <a:prstClr val="black">
                    <a:lumMod val="50000"/>
                    <a:lumOff val="50000"/>
                  </a:prstClr>
                </a:solidFill>
              </a:rPr>
              <a:t>KAMU İÇ KONTROL STANDARTLARI</a:t>
            </a:r>
            <a:endParaRPr lang="tr-TR" sz="2800" dirty="0"/>
          </a:p>
        </p:txBody>
      </p:sp>
    </p:spTree>
    <p:extLst>
      <p:ext uri="{BB962C8B-B14F-4D97-AF65-F5344CB8AC3E}">
        <p14:creationId xmlns:p14="http://schemas.microsoft.com/office/powerpoint/2010/main" val="350906604"/>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pic>
        <p:nvPicPr>
          <p:cNvPr id="7" name="Resim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137" y="977661"/>
            <a:ext cx="8856440" cy="5688632"/>
          </a:xfrm>
          <a:prstGeom prst="rect">
            <a:avLst/>
          </a:prstGeom>
          <a:noFill/>
          <a:ln>
            <a:noFill/>
          </a:ln>
        </p:spPr>
      </p:pic>
    </p:spTree>
    <p:extLst>
      <p:ext uri="{BB962C8B-B14F-4D97-AF65-F5344CB8AC3E}">
        <p14:creationId xmlns:p14="http://schemas.microsoft.com/office/powerpoint/2010/main" val="330640210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ORTAMI</a:t>
            </a:r>
            <a:endParaRPr lang="tr-TR" b="1" dirty="0"/>
          </a:p>
        </p:txBody>
      </p:sp>
      <p:sp>
        <p:nvSpPr>
          <p:cNvPr id="4" name="Yuvarlatılmış Dikdörtgen 3"/>
          <p:cNvSpPr/>
          <p:nvPr/>
        </p:nvSpPr>
        <p:spPr>
          <a:xfrm>
            <a:off x="251520" y="1412776"/>
            <a:ext cx="1800200"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1.Etik değerler ve dürüstlük</a:t>
            </a:r>
            <a:endParaRPr lang="tr-TR" b="1" dirty="0"/>
          </a:p>
        </p:txBody>
      </p:sp>
      <p:sp>
        <p:nvSpPr>
          <p:cNvPr id="5" name="Yuvarlatılmış Dikdörtgen 4"/>
          <p:cNvSpPr/>
          <p:nvPr/>
        </p:nvSpPr>
        <p:spPr>
          <a:xfrm>
            <a:off x="2339752" y="1416288"/>
            <a:ext cx="5472608"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Personel davranışlarını belirleyen kuralların personel tarafından bilinmesi sağlanmalıdır</a:t>
            </a:r>
            <a:r>
              <a:rPr lang="tr-TR" b="1" dirty="0" smtClean="0"/>
              <a:t>.</a:t>
            </a:r>
            <a:endParaRPr lang="tr-TR" b="1" dirty="0"/>
          </a:p>
        </p:txBody>
      </p:sp>
      <p:sp>
        <p:nvSpPr>
          <p:cNvPr id="9" name="Yuvarlatılmış Dikdörtgen 8"/>
          <p:cNvSpPr/>
          <p:nvPr/>
        </p:nvSpPr>
        <p:spPr>
          <a:xfrm>
            <a:off x="8028384" y="1416288"/>
            <a:ext cx="936104" cy="80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6 GENEL ŞART</a:t>
            </a:r>
            <a:endParaRPr lang="tr-TR" dirty="0"/>
          </a:p>
        </p:txBody>
      </p:sp>
      <p:sp>
        <p:nvSpPr>
          <p:cNvPr id="10" name="Dikdörtgen 9"/>
          <p:cNvSpPr/>
          <p:nvPr/>
        </p:nvSpPr>
        <p:spPr>
          <a:xfrm>
            <a:off x="251520" y="2276872"/>
            <a:ext cx="8712968"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b="1" dirty="0" smtClean="0">
                <a:solidFill>
                  <a:schemeClr val="tx1"/>
                </a:solidFill>
              </a:rPr>
              <a:t>İç </a:t>
            </a:r>
            <a:r>
              <a:rPr lang="tr-TR" b="1" dirty="0">
                <a:solidFill>
                  <a:schemeClr val="tx1"/>
                </a:solidFill>
              </a:rPr>
              <a:t>kontrol </a:t>
            </a:r>
            <a:r>
              <a:rPr lang="tr-TR" b="1" dirty="0" smtClean="0">
                <a:solidFill>
                  <a:schemeClr val="tx1"/>
                </a:solidFill>
              </a:rPr>
              <a:t>tüm personel tarafından </a:t>
            </a:r>
            <a:r>
              <a:rPr lang="tr-TR" b="1" dirty="0" smtClean="0">
                <a:solidFill>
                  <a:srgbClr val="FF0000"/>
                </a:solidFill>
              </a:rPr>
              <a:t>sahiplenilmeli </a:t>
            </a:r>
            <a:r>
              <a:rPr lang="tr-TR" b="1" dirty="0">
                <a:solidFill>
                  <a:srgbClr val="FF0000"/>
                </a:solidFill>
              </a:rPr>
              <a:t>ve </a:t>
            </a:r>
            <a:r>
              <a:rPr lang="tr-TR" b="1" dirty="0" smtClean="0">
                <a:solidFill>
                  <a:srgbClr val="FF0000"/>
                </a:solidFill>
              </a:rPr>
              <a:t>desteklenmeli.</a:t>
            </a:r>
          </a:p>
          <a:p>
            <a:r>
              <a:rPr lang="tr-TR" b="1" dirty="0" smtClean="0">
                <a:solidFill>
                  <a:srgbClr val="0070C0"/>
                </a:solidFill>
              </a:rPr>
              <a:t>KOS1.1.2 </a:t>
            </a:r>
            <a:r>
              <a:rPr lang="tr-TR" b="1" dirty="0" smtClean="0">
                <a:solidFill>
                  <a:srgbClr val="0070C0"/>
                </a:solidFill>
              </a:rPr>
              <a:t>Hizmet </a:t>
            </a:r>
            <a:r>
              <a:rPr lang="tr-TR" b="1" dirty="0">
                <a:solidFill>
                  <a:srgbClr val="0070C0"/>
                </a:solidFill>
              </a:rPr>
              <a:t>içi eğitim ve görevde </a:t>
            </a:r>
            <a:r>
              <a:rPr lang="tr-TR" b="1" dirty="0" smtClean="0">
                <a:solidFill>
                  <a:srgbClr val="0070C0"/>
                </a:solidFill>
              </a:rPr>
              <a:t>yükselme programları</a:t>
            </a:r>
          </a:p>
          <a:p>
            <a:pPr marL="342900" indent="-342900">
              <a:buFont typeface="Wingdings" panose="05000000000000000000" pitchFamily="2" charset="2"/>
              <a:buChar char="Ø"/>
            </a:pPr>
            <a:endParaRPr lang="tr-TR" b="1" dirty="0">
              <a:solidFill>
                <a:schemeClr val="tx1"/>
              </a:solidFill>
            </a:endParaRPr>
          </a:p>
          <a:p>
            <a:pPr marL="342900" indent="-342900">
              <a:buFont typeface="Wingdings" panose="05000000000000000000" pitchFamily="2" charset="2"/>
              <a:buChar char="Ø"/>
            </a:pPr>
            <a:r>
              <a:rPr lang="tr-TR" b="1" dirty="0" smtClean="0">
                <a:solidFill>
                  <a:schemeClr val="tx1"/>
                </a:solidFill>
              </a:rPr>
              <a:t>Uygulamada tüm yöneticiler personele </a:t>
            </a:r>
            <a:r>
              <a:rPr lang="tr-TR" b="1" dirty="0">
                <a:solidFill>
                  <a:srgbClr val="FF0000"/>
                </a:solidFill>
              </a:rPr>
              <a:t>örnek </a:t>
            </a:r>
            <a:r>
              <a:rPr lang="tr-TR" b="1" dirty="0" smtClean="0">
                <a:solidFill>
                  <a:srgbClr val="FF0000"/>
                </a:solidFill>
              </a:rPr>
              <a:t>olmalı.</a:t>
            </a:r>
          </a:p>
          <a:p>
            <a:pPr marL="342900" indent="-342900">
              <a:buFont typeface="Wingdings" panose="05000000000000000000" pitchFamily="2" charset="2"/>
              <a:buChar char="Ø"/>
            </a:pPr>
            <a:endParaRPr lang="tr-TR" b="1" dirty="0">
              <a:solidFill>
                <a:schemeClr val="tx1"/>
              </a:solidFill>
            </a:endParaRPr>
          </a:p>
          <a:p>
            <a:pPr marL="342900" indent="-342900">
              <a:buFont typeface="Wingdings" panose="05000000000000000000" pitchFamily="2" charset="2"/>
              <a:buChar char="Ø"/>
            </a:pPr>
            <a:r>
              <a:rPr lang="tr-TR" b="1" dirty="0" smtClean="0">
                <a:solidFill>
                  <a:srgbClr val="FF0000"/>
                </a:solidFill>
              </a:rPr>
              <a:t>Etik </a:t>
            </a:r>
            <a:r>
              <a:rPr lang="tr-TR" b="1" dirty="0">
                <a:solidFill>
                  <a:srgbClr val="FF0000"/>
                </a:solidFill>
              </a:rPr>
              <a:t>kurallar </a:t>
            </a:r>
            <a:r>
              <a:rPr lang="tr-TR" b="1" dirty="0" smtClean="0">
                <a:solidFill>
                  <a:schemeClr val="tx1"/>
                </a:solidFill>
              </a:rPr>
              <a:t>bilinmeli, uyulmalı.</a:t>
            </a:r>
          </a:p>
          <a:p>
            <a:r>
              <a:rPr lang="tr-TR" b="1" dirty="0" smtClean="0">
                <a:solidFill>
                  <a:srgbClr val="0070C0"/>
                </a:solidFill>
              </a:rPr>
              <a:t>KOS1.3.2 Üniversitemiz etik </a:t>
            </a:r>
            <a:r>
              <a:rPr lang="tr-TR" b="1" dirty="0">
                <a:solidFill>
                  <a:srgbClr val="0070C0"/>
                </a:solidFill>
              </a:rPr>
              <a:t>davranış </a:t>
            </a:r>
            <a:r>
              <a:rPr lang="tr-TR" b="1" dirty="0" smtClean="0">
                <a:solidFill>
                  <a:srgbClr val="0070C0"/>
                </a:solidFill>
              </a:rPr>
              <a:t>ilkelerinin duyurulması.</a:t>
            </a:r>
          </a:p>
          <a:p>
            <a:endParaRPr lang="tr-TR" b="1" dirty="0">
              <a:solidFill>
                <a:schemeClr val="tx1"/>
              </a:solidFill>
            </a:endParaRPr>
          </a:p>
          <a:p>
            <a:pPr marL="342900" indent="-342900">
              <a:buFont typeface="Wingdings" panose="05000000000000000000" pitchFamily="2" charset="2"/>
              <a:buChar char="Ø"/>
            </a:pPr>
            <a:r>
              <a:rPr lang="tr-TR" b="1" dirty="0" smtClean="0">
                <a:solidFill>
                  <a:schemeClr val="tx1"/>
                </a:solidFill>
              </a:rPr>
              <a:t>Faaliyetlerde </a:t>
            </a:r>
            <a:r>
              <a:rPr lang="tr-TR" b="1" dirty="0">
                <a:solidFill>
                  <a:srgbClr val="FF0000"/>
                </a:solidFill>
              </a:rPr>
              <a:t>dürüstlük, saydamlık ve hesap verebilirlik</a:t>
            </a:r>
            <a:r>
              <a:rPr lang="tr-TR" b="1" dirty="0">
                <a:solidFill>
                  <a:schemeClr val="tx1"/>
                </a:solidFill>
              </a:rPr>
              <a:t> </a:t>
            </a:r>
            <a:r>
              <a:rPr lang="tr-TR" b="1" dirty="0" smtClean="0">
                <a:solidFill>
                  <a:schemeClr val="tx1"/>
                </a:solidFill>
              </a:rPr>
              <a:t>sağlanmalı.</a:t>
            </a:r>
          </a:p>
          <a:p>
            <a:pPr marL="342900" indent="-342900">
              <a:buFont typeface="Wingdings" panose="05000000000000000000" pitchFamily="2" charset="2"/>
              <a:buChar char="Ø"/>
            </a:pPr>
            <a:endParaRPr lang="tr-TR" b="1" dirty="0">
              <a:solidFill>
                <a:schemeClr val="tx1"/>
              </a:solidFill>
            </a:endParaRPr>
          </a:p>
          <a:p>
            <a:pPr marL="342900" indent="-342900">
              <a:buFont typeface="Wingdings" panose="05000000000000000000" pitchFamily="2" charset="2"/>
              <a:buChar char="Ø"/>
            </a:pPr>
            <a:r>
              <a:rPr lang="tr-TR" b="1" dirty="0" smtClean="0">
                <a:solidFill>
                  <a:schemeClr val="tx1"/>
                </a:solidFill>
              </a:rPr>
              <a:t>Herkese </a:t>
            </a:r>
            <a:r>
              <a:rPr lang="tr-TR" b="1" dirty="0" smtClean="0">
                <a:solidFill>
                  <a:srgbClr val="FF0000"/>
                </a:solidFill>
              </a:rPr>
              <a:t>adil </a:t>
            </a:r>
            <a:r>
              <a:rPr lang="tr-TR" b="1" dirty="0">
                <a:solidFill>
                  <a:srgbClr val="FF0000"/>
                </a:solidFill>
              </a:rPr>
              <a:t>ve eşit </a:t>
            </a:r>
            <a:r>
              <a:rPr lang="tr-TR" b="1" dirty="0" smtClean="0">
                <a:solidFill>
                  <a:schemeClr val="tx1"/>
                </a:solidFill>
              </a:rPr>
              <a:t>davranılmalı.</a:t>
            </a:r>
          </a:p>
          <a:p>
            <a:pPr marL="342900" indent="-342900">
              <a:buFont typeface="Wingdings" panose="05000000000000000000" pitchFamily="2" charset="2"/>
              <a:buChar char="Ø"/>
            </a:pPr>
            <a:endParaRPr lang="tr-TR" b="1" dirty="0" smtClean="0">
              <a:solidFill>
                <a:schemeClr val="tx1"/>
              </a:solidFill>
            </a:endParaRPr>
          </a:p>
          <a:p>
            <a:pPr marL="342900" indent="-342900">
              <a:buFont typeface="Wingdings" panose="05000000000000000000" pitchFamily="2" charset="2"/>
              <a:buChar char="Ø"/>
            </a:pPr>
            <a:r>
              <a:rPr lang="tr-TR" b="1" dirty="0" smtClean="0">
                <a:solidFill>
                  <a:schemeClr val="tx1"/>
                </a:solidFill>
              </a:rPr>
              <a:t>Faaliyetlere </a:t>
            </a:r>
            <a:r>
              <a:rPr lang="tr-TR" b="1" dirty="0">
                <a:solidFill>
                  <a:schemeClr val="tx1"/>
                </a:solidFill>
              </a:rPr>
              <a:t>ilişkin tüm bilgi ve belgeler </a:t>
            </a:r>
            <a:r>
              <a:rPr lang="tr-TR" b="1" dirty="0">
                <a:solidFill>
                  <a:srgbClr val="FF0000"/>
                </a:solidFill>
              </a:rPr>
              <a:t>doğru, tam ve güvenilir </a:t>
            </a:r>
            <a:r>
              <a:rPr lang="tr-TR" b="1" dirty="0" smtClean="0">
                <a:solidFill>
                  <a:schemeClr val="tx1"/>
                </a:solidFill>
              </a:rPr>
              <a:t>olmalı.</a:t>
            </a:r>
          </a:p>
          <a:p>
            <a:r>
              <a:rPr lang="tr-TR" b="1" dirty="0" smtClean="0">
                <a:solidFill>
                  <a:srgbClr val="0070C0"/>
                </a:solidFill>
              </a:rPr>
              <a:t>KOS1.4.4 İdare </a:t>
            </a:r>
            <a:r>
              <a:rPr lang="tr-TR" b="1" dirty="0">
                <a:solidFill>
                  <a:srgbClr val="0070C0"/>
                </a:solidFill>
              </a:rPr>
              <a:t>Faaliyet Raporu, Kamu İdarelerince </a:t>
            </a:r>
            <a:r>
              <a:rPr lang="tr-TR" b="1" dirty="0" smtClean="0">
                <a:solidFill>
                  <a:srgbClr val="0070C0"/>
                </a:solidFill>
              </a:rPr>
              <a:t>Hazırlanacak Faaliyet </a:t>
            </a:r>
            <a:r>
              <a:rPr lang="tr-TR" b="1" dirty="0">
                <a:solidFill>
                  <a:srgbClr val="0070C0"/>
                </a:solidFill>
              </a:rPr>
              <a:t>Raporları Hakkında Yönetmelik </a:t>
            </a:r>
            <a:r>
              <a:rPr lang="tr-TR" b="1" dirty="0" smtClean="0">
                <a:solidFill>
                  <a:srgbClr val="0070C0"/>
                </a:solidFill>
              </a:rPr>
              <a:t>hükümleri kapsamında </a:t>
            </a:r>
            <a:r>
              <a:rPr lang="tr-TR" b="1" dirty="0">
                <a:solidFill>
                  <a:srgbClr val="0070C0"/>
                </a:solidFill>
              </a:rPr>
              <a:t>düzenlenecektir.</a:t>
            </a:r>
          </a:p>
        </p:txBody>
      </p:sp>
    </p:spTree>
    <p:extLst>
      <p:ext uri="{BB962C8B-B14F-4D97-AF65-F5344CB8AC3E}">
        <p14:creationId xmlns:p14="http://schemas.microsoft.com/office/powerpoint/2010/main" val="24410677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ORTAMI</a:t>
            </a:r>
            <a:endParaRPr lang="tr-TR" b="1" dirty="0"/>
          </a:p>
        </p:txBody>
      </p:sp>
      <p:sp>
        <p:nvSpPr>
          <p:cNvPr id="4" name="Yuvarlatılmış Dikdörtgen 3"/>
          <p:cNvSpPr/>
          <p:nvPr/>
        </p:nvSpPr>
        <p:spPr>
          <a:xfrm>
            <a:off x="251520" y="1412776"/>
            <a:ext cx="1800200"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1.Etik değerler ve dürüstlük</a:t>
            </a:r>
            <a:endParaRPr lang="tr-TR" b="1" dirty="0"/>
          </a:p>
        </p:txBody>
      </p:sp>
      <p:sp>
        <p:nvSpPr>
          <p:cNvPr id="5" name="Yuvarlatılmış Dikdörtgen 4"/>
          <p:cNvSpPr/>
          <p:nvPr/>
        </p:nvSpPr>
        <p:spPr>
          <a:xfrm>
            <a:off x="2339752" y="1416288"/>
            <a:ext cx="5472608"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Personel davranışlarını belirleyen kuralların personel tarafından bilinmesi sağlanmalıdır</a:t>
            </a:r>
            <a:r>
              <a:rPr lang="tr-TR" b="1" dirty="0" smtClean="0"/>
              <a:t>.</a:t>
            </a:r>
            <a:endParaRPr lang="tr-TR" b="1" dirty="0"/>
          </a:p>
        </p:txBody>
      </p:sp>
      <p:sp>
        <p:nvSpPr>
          <p:cNvPr id="9" name="Yuvarlatılmış Dikdörtgen 8"/>
          <p:cNvSpPr/>
          <p:nvPr/>
        </p:nvSpPr>
        <p:spPr>
          <a:xfrm>
            <a:off x="8028384" y="1416288"/>
            <a:ext cx="936104" cy="80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6 GENEL ŞART</a:t>
            </a:r>
            <a:endParaRPr lang="tr-TR" dirty="0"/>
          </a:p>
        </p:txBody>
      </p:sp>
      <p:sp>
        <p:nvSpPr>
          <p:cNvPr id="2" name="Oval 1"/>
          <p:cNvSpPr/>
          <p:nvPr/>
        </p:nvSpPr>
        <p:spPr>
          <a:xfrm>
            <a:off x="1259632" y="2788534"/>
            <a:ext cx="1584176" cy="93610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b="1" dirty="0" smtClean="0">
                <a:solidFill>
                  <a:schemeClr val="tx1"/>
                </a:solidFill>
              </a:rPr>
              <a:t>Dürüstlük ve tarafsızlık</a:t>
            </a:r>
            <a:endParaRPr lang="tr-TR" sz="1400" b="1" dirty="0">
              <a:solidFill>
                <a:schemeClr val="tx1"/>
              </a:solidFill>
            </a:endParaRPr>
          </a:p>
        </p:txBody>
      </p:sp>
      <p:sp>
        <p:nvSpPr>
          <p:cNvPr id="11" name="Oval 10"/>
          <p:cNvSpPr/>
          <p:nvPr/>
        </p:nvSpPr>
        <p:spPr>
          <a:xfrm>
            <a:off x="3565122" y="2320482"/>
            <a:ext cx="1584176" cy="9361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1400" b="1" dirty="0" smtClean="0">
                <a:solidFill>
                  <a:schemeClr val="tx1"/>
                </a:solidFill>
              </a:rPr>
              <a:t>Mal bildiriminde bulunma</a:t>
            </a:r>
            <a:endParaRPr lang="tr-TR" sz="1400" b="1" dirty="0">
              <a:solidFill>
                <a:schemeClr val="tx1"/>
              </a:solidFill>
            </a:endParaRPr>
          </a:p>
        </p:txBody>
      </p:sp>
      <p:sp>
        <p:nvSpPr>
          <p:cNvPr id="12" name="Oval 11"/>
          <p:cNvSpPr/>
          <p:nvPr/>
        </p:nvSpPr>
        <p:spPr>
          <a:xfrm>
            <a:off x="451315" y="4394448"/>
            <a:ext cx="1584176" cy="9361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b="1" dirty="0" smtClean="0">
                <a:solidFill>
                  <a:schemeClr val="tx1"/>
                </a:solidFill>
              </a:rPr>
              <a:t>Saygınlık ve güven</a:t>
            </a:r>
            <a:endParaRPr lang="tr-TR" sz="1400" b="1" dirty="0">
              <a:solidFill>
                <a:schemeClr val="tx1"/>
              </a:solidFill>
            </a:endParaRPr>
          </a:p>
        </p:txBody>
      </p:sp>
      <p:sp>
        <p:nvSpPr>
          <p:cNvPr id="13" name="Oval 12"/>
          <p:cNvSpPr/>
          <p:nvPr/>
        </p:nvSpPr>
        <p:spPr>
          <a:xfrm>
            <a:off x="6588224" y="3976666"/>
            <a:ext cx="1584176" cy="9361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400" b="1" dirty="0" smtClean="0">
                <a:solidFill>
                  <a:schemeClr val="tx1"/>
                </a:solidFill>
              </a:rPr>
              <a:t>Hediye alma ve menfaat sağlama yasağı</a:t>
            </a:r>
            <a:endParaRPr lang="tr-TR" sz="1400" b="1" dirty="0">
              <a:solidFill>
                <a:schemeClr val="tx1"/>
              </a:solidFill>
            </a:endParaRPr>
          </a:p>
        </p:txBody>
      </p:sp>
      <p:sp>
        <p:nvSpPr>
          <p:cNvPr id="14" name="Oval 13"/>
          <p:cNvSpPr/>
          <p:nvPr/>
        </p:nvSpPr>
        <p:spPr>
          <a:xfrm>
            <a:off x="5888902" y="2679406"/>
            <a:ext cx="1584176" cy="9361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400" b="1" dirty="0" smtClean="0">
                <a:solidFill>
                  <a:schemeClr val="tx1"/>
                </a:solidFill>
              </a:rPr>
              <a:t>Yetkili makamlara bildirim</a:t>
            </a:r>
            <a:endParaRPr lang="tr-TR" sz="1400" b="1" dirty="0">
              <a:solidFill>
                <a:schemeClr val="tx1"/>
              </a:solidFill>
            </a:endParaRPr>
          </a:p>
        </p:txBody>
      </p:sp>
      <p:sp>
        <p:nvSpPr>
          <p:cNvPr id="15" name="Oval 14"/>
          <p:cNvSpPr/>
          <p:nvPr/>
        </p:nvSpPr>
        <p:spPr>
          <a:xfrm>
            <a:off x="2035490" y="5632850"/>
            <a:ext cx="1744422"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b="1" dirty="0" smtClean="0">
                <a:solidFill>
                  <a:schemeClr val="tx1"/>
                </a:solidFill>
              </a:rPr>
              <a:t>Hizmet standartlarına uyma</a:t>
            </a:r>
            <a:endParaRPr lang="tr-TR" sz="1400" b="1" dirty="0">
              <a:solidFill>
                <a:schemeClr val="tx1"/>
              </a:solidFill>
            </a:endParaRPr>
          </a:p>
        </p:txBody>
      </p:sp>
      <p:sp>
        <p:nvSpPr>
          <p:cNvPr id="17" name="Oval 16"/>
          <p:cNvSpPr/>
          <p:nvPr/>
        </p:nvSpPr>
        <p:spPr>
          <a:xfrm>
            <a:off x="5076056" y="5661992"/>
            <a:ext cx="158417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Yöneticilerin hesap verme sorumluluğu</a:t>
            </a:r>
            <a:endParaRPr lang="tr-TR" sz="1400" b="1" dirty="0">
              <a:solidFill>
                <a:schemeClr val="tx1"/>
              </a:solidFill>
            </a:endParaRPr>
          </a:p>
        </p:txBody>
      </p:sp>
      <p:sp>
        <p:nvSpPr>
          <p:cNvPr id="18" name="Oval 17"/>
          <p:cNvSpPr/>
          <p:nvPr/>
        </p:nvSpPr>
        <p:spPr>
          <a:xfrm>
            <a:off x="3638364" y="3861048"/>
            <a:ext cx="1437692" cy="136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solidFill>
                  <a:schemeClr val="bg1"/>
                </a:solidFill>
              </a:rPr>
              <a:t>Etik davranış ilkeleri</a:t>
            </a:r>
            <a:endParaRPr lang="tr-TR" b="1" dirty="0">
              <a:solidFill>
                <a:schemeClr val="bg1"/>
              </a:solidFill>
            </a:endParaRPr>
          </a:p>
        </p:txBody>
      </p:sp>
      <p:cxnSp>
        <p:nvCxnSpPr>
          <p:cNvPr id="16" name="Düz Ok Bağlayıcısı 15"/>
          <p:cNvCxnSpPr>
            <a:stCxn id="18" idx="7"/>
            <a:endCxn id="14" idx="3"/>
          </p:cNvCxnSpPr>
          <p:nvPr/>
        </p:nvCxnSpPr>
        <p:spPr>
          <a:xfrm flipV="1">
            <a:off x="4865511" y="3478421"/>
            <a:ext cx="1255388" cy="582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a:stCxn id="18" idx="6"/>
            <a:endCxn id="13" idx="2"/>
          </p:cNvCxnSpPr>
          <p:nvPr/>
        </p:nvCxnSpPr>
        <p:spPr>
          <a:xfrm flipV="1">
            <a:off x="5076056" y="4444718"/>
            <a:ext cx="1512168" cy="100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a:stCxn id="18" idx="5"/>
            <a:endCxn id="17" idx="1"/>
          </p:cNvCxnSpPr>
          <p:nvPr/>
        </p:nvCxnSpPr>
        <p:spPr>
          <a:xfrm>
            <a:off x="4865511" y="5028839"/>
            <a:ext cx="442542" cy="770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a:stCxn id="18" idx="3"/>
            <a:endCxn id="15" idx="7"/>
          </p:cNvCxnSpPr>
          <p:nvPr/>
        </p:nvCxnSpPr>
        <p:spPr>
          <a:xfrm flipH="1">
            <a:off x="3524447" y="5028839"/>
            <a:ext cx="324462" cy="74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a:stCxn id="18" idx="2"/>
            <a:endCxn id="12" idx="6"/>
          </p:cNvCxnSpPr>
          <p:nvPr/>
        </p:nvCxnSpPr>
        <p:spPr>
          <a:xfrm flipH="1">
            <a:off x="2035491" y="4545124"/>
            <a:ext cx="1602873" cy="317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a:stCxn id="18" idx="1"/>
            <a:endCxn id="2" idx="5"/>
          </p:cNvCxnSpPr>
          <p:nvPr/>
        </p:nvCxnSpPr>
        <p:spPr>
          <a:xfrm flipH="1" flipV="1">
            <a:off x="2611811" y="3587549"/>
            <a:ext cx="1237098" cy="473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a:stCxn id="18" idx="0"/>
            <a:endCxn id="11" idx="4"/>
          </p:cNvCxnSpPr>
          <p:nvPr/>
        </p:nvCxnSpPr>
        <p:spPr>
          <a:xfrm flipV="1">
            <a:off x="4357210" y="3256586"/>
            <a:ext cx="0" cy="60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81278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9344" y="0"/>
            <a:ext cx="5867400" cy="864096"/>
          </a:xfrm>
        </p:spPr>
        <p:txBody>
          <a:bodyPr>
            <a:noAutofit/>
          </a:bodyPr>
          <a:lstStyle/>
          <a:p>
            <a:pPr>
              <a:spcBef>
                <a:spcPts val="0"/>
              </a:spcBef>
            </a:pPr>
            <a:r>
              <a:rPr lang="tr-TR" sz="4000" b="0" cap="none" dirty="0">
                <a:solidFill>
                  <a:prstClr val="black">
                    <a:lumMod val="50000"/>
                    <a:lumOff val="50000"/>
                  </a:prstClr>
                </a:solidFill>
              </a:rPr>
              <a:t>TARİHSEL GELİŞİM</a:t>
            </a:r>
            <a:endParaRPr lang="tr-TR" sz="2800" dirty="0"/>
          </a:p>
        </p:txBody>
      </p:sp>
      <p:sp>
        <p:nvSpPr>
          <p:cNvPr id="5" name="Text Placeholder 4"/>
          <p:cNvSpPr>
            <a:spLocks noGrp="1"/>
          </p:cNvSpPr>
          <p:nvPr>
            <p:ph type="body" idx="1"/>
          </p:nvPr>
        </p:nvSpPr>
        <p:spPr>
          <a:xfrm>
            <a:off x="2903321" y="1124744"/>
            <a:ext cx="6133175" cy="4896544"/>
          </a:xfrm>
        </p:spPr>
        <p:txBody>
          <a:bodyPr>
            <a:noAutofit/>
          </a:bodyPr>
          <a:lstStyle/>
          <a:p>
            <a:pPr marL="285750" lvl="0" indent="-285750" algn="just">
              <a:spcBef>
                <a:spcPts val="0"/>
              </a:spcBef>
              <a:buFont typeface="Wingdings" panose="05000000000000000000" pitchFamily="2" charset="2"/>
              <a:buChar char="q"/>
            </a:pPr>
            <a:r>
              <a:rPr lang="tr-TR" sz="2000" b="1" dirty="0" smtClean="0">
                <a:solidFill>
                  <a:schemeClr val="tx1"/>
                </a:solidFill>
              </a:rPr>
              <a:t>ABD’de yüksek </a:t>
            </a:r>
            <a:r>
              <a:rPr lang="tr-TR" sz="2000" b="1" dirty="0">
                <a:solidFill>
                  <a:schemeClr val="tx1"/>
                </a:solidFill>
              </a:rPr>
              <a:t>enflasyon ve </a:t>
            </a:r>
            <a:r>
              <a:rPr lang="tr-TR" sz="2000" b="1" dirty="0" smtClean="0">
                <a:solidFill>
                  <a:schemeClr val="tx1"/>
                </a:solidFill>
              </a:rPr>
              <a:t>yüksek </a:t>
            </a:r>
            <a:r>
              <a:rPr lang="tr-TR" sz="2000" b="1" dirty="0">
                <a:solidFill>
                  <a:schemeClr val="tx1"/>
                </a:solidFill>
              </a:rPr>
              <a:t>enerji maliyetleri nedeniyle birçok büyük şirket için sıkıntılı bir dönem olmuştur. </a:t>
            </a:r>
            <a:r>
              <a:rPr lang="tr-TR" sz="2000" b="1" dirty="0" smtClean="0">
                <a:solidFill>
                  <a:schemeClr val="tx1"/>
                </a:solidFill>
              </a:rPr>
              <a:t>(1970-1980)</a:t>
            </a:r>
          </a:p>
          <a:p>
            <a:pPr lvl="0" algn="just">
              <a:spcBef>
                <a:spcPts val="0"/>
              </a:spcBef>
            </a:pPr>
            <a:endParaRPr lang="tr-TR" sz="2000" b="1" dirty="0" smtClean="0">
              <a:solidFill>
                <a:schemeClr val="tx1"/>
              </a:solidFill>
            </a:endParaRPr>
          </a:p>
          <a:p>
            <a:pPr marL="285750" indent="-285750" algn="just">
              <a:spcBef>
                <a:spcPts val="0"/>
              </a:spcBef>
              <a:buFont typeface="Wingdings" panose="05000000000000000000" pitchFamily="2" charset="2"/>
              <a:buChar char="q"/>
            </a:pPr>
            <a:r>
              <a:rPr lang="tr-TR" sz="2000" b="1" dirty="0">
                <a:solidFill>
                  <a:schemeClr val="tx1"/>
                </a:solidFill>
              </a:rPr>
              <a:t>“Yabancı Ülkelerde </a:t>
            </a:r>
            <a:r>
              <a:rPr lang="tr-TR" sz="2000" b="1" dirty="0">
                <a:solidFill>
                  <a:srgbClr val="FF0000"/>
                </a:solidFill>
              </a:rPr>
              <a:t>Yolsuzluk</a:t>
            </a:r>
            <a:r>
              <a:rPr lang="tr-TR" sz="2000" b="1" dirty="0">
                <a:solidFill>
                  <a:schemeClr val="tx1"/>
                </a:solidFill>
              </a:rPr>
              <a:t> Uygulamaları Kanunu (FCPA)” Kanunda muhasebe sistemine ilişkin </a:t>
            </a:r>
            <a:r>
              <a:rPr lang="tr-TR" sz="2000" b="1" dirty="0">
                <a:solidFill>
                  <a:srgbClr val="FF0000"/>
                </a:solidFill>
              </a:rPr>
              <a:t>kontrollerin yetersizliğinin</a:t>
            </a:r>
            <a:r>
              <a:rPr lang="tr-TR" sz="2000" b="1" dirty="0">
                <a:solidFill>
                  <a:schemeClr val="tx1"/>
                </a:solidFill>
              </a:rPr>
              <a:t> </a:t>
            </a:r>
            <a:r>
              <a:rPr lang="tr-TR" sz="2000" b="1" dirty="0">
                <a:solidFill>
                  <a:srgbClr val="FF0000"/>
                </a:solidFill>
              </a:rPr>
              <a:t>yolsuzluk işlemlerine neden olması </a:t>
            </a:r>
            <a:r>
              <a:rPr lang="tr-TR" sz="2000" b="1" dirty="0">
                <a:solidFill>
                  <a:schemeClr val="tx1"/>
                </a:solidFill>
              </a:rPr>
              <a:t>durumunda, halka açık şirketlerin yöneticileri ve yetkilileri hakkında </a:t>
            </a:r>
            <a:r>
              <a:rPr lang="tr-TR" sz="2000" b="1" dirty="0">
                <a:solidFill>
                  <a:srgbClr val="FF0000"/>
                </a:solidFill>
              </a:rPr>
              <a:t>hapis cezası </a:t>
            </a:r>
            <a:r>
              <a:rPr lang="tr-TR" sz="2000" b="1" dirty="0">
                <a:solidFill>
                  <a:schemeClr val="tx1"/>
                </a:solidFill>
              </a:rPr>
              <a:t>gibi cezalar öngörülüyor. </a:t>
            </a:r>
          </a:p>
          <a:p>
            <a:pPr lvl="0" algn="just">
              <a:spcBef>
                <a:spcPts val="0"/>
              </a:spcBef>
            </a:pPr>
            <a:endParaRPr lang="tr-TR" sz="2000" b="1" dirty="0" smtClean="0">
              <a:solidFill>
                <a:schemeClr val="tx1"/>
              </a:solidFill>
            </a:endParaRPr>
          </a:p>
          <a:p>
            <a:pPr marL="800100" lvl="1" indent="-342900" algn="just">
              <a:spcBef>
                <a:spcPts val="0"/>
              </a:spcBef>
              <a:buFont typeface="Arial" panose="020B0604020202020204" pitchFamily="34" charset="0"/>
              <a:buChar char="•"/>
            </a:pPr>
            <a:r>
              <a:rPr lang="tr-TR" sz="2000" b="1" dirty="0" smtClean="0">
                <a:solidFill>
                  <a:schemeClr val="tx1"/>
                </a:solidFill>
              </a:rPr>
              <a:t>Şirketlerin </a:t>
            </a:r>
            <a:r>
              <a:rPr lang="tr-TR" sz="2000" b="1" dirty="0">
                <a:solidFill>
                  <a:srgbClr val="FF0000"/>
                </a:solidFill>
              </a:rPr>
              <a:t>iç kontrol sistemleri </a:t>
            </a:r>
            <a:r>
              <a:rPr lang="tr-TR" sz="2000" b="1" dirty="0">
                <a:solidFill>
                  <a:schemeClr val="tx1"/>
                </a:solidFill>
              </a:rPr>
              <a:t>yoğun bir </a:t>
            </a:r>
            <a:r>
              <a:rPr lang="tr-TR" sz="2000" b="1" dirty="0">
                <a:solidFill>
                  <a:srgbClr val="FF0000"/>
                </a:solidFill>
              </a:rPr>
              <a:t>gözetim</a:t>
            </a:r>
            <a:r>
              <a:rPr lang="tr-TR" sz="2000" b="1" dirty="0">
                <a:solidFill>
                  <a:schemeClr val="tx1"/>
                </a:solidFill>
              </a:rPr>
              <a:t> altına </a:t>
            </a:r>
            <a:r>
              <a:rPr lang="tr-TR" sz="2000" b="1" dirty="0" smtClean="0">
                <a:solidFill>
                  <a:schemeClr val="tx1"/>
                </a:solidFill>
              </a:rPr>
              <a:t>alınmıştır. </a:t>
            </a:r>
          </a:p>
          <a:p>
            <a:pPr marL="800100" lvl="1" indent="-342900" algn="just">
              <a:spcBef>
                <a:spcPts val="0"/>
              </a:spcBef>
              <a:buFont typeface="Arial" panose="020B0604020202020204" pitchFamily="34" charset="0"/>
              <a:buChar char="•"/>
            </a:pPr>
            <a:r>
              <a:rPr lang="tr-TR" sz="2000" b="1" dirty="0" smtClean="0">
                <a:solidFill>
                  <a:schemeClr val="tx1"/>
                </a:solidFill>
              </a:rPr>
              <a:t>Gerek </a:t>
            </a:r>
            <a:r>
              <a:rPr lang="tr-TR" sz="2000" b="1" dirty="0">
                <a:solidFill>
                  <a:schemeClr val="tx1"/>
                </a:solidFill>
              </a:rPr>
              <a:t>şirketler gerekse muhasebe örgütleri iç kontrolün </a:t>
            </a:r>
            <a:r>
              <a:rPr lang="tr-TR" sz="2000" b="1" dirty="0" smtClean="0">
                <a:solidFill>
                  <a:schemeClr val="tx1"/>
                </a:solidFill>
              </a:rPr>
              <a:t>değerlendirilmesine </a:t>
            </a:r>
            <a:r>
              <a:rPr lang="tr-TR" sz="2000" b="1" dirty="0">
                <a:solidFill>
                  <a:schemeClr val="tx1"/>
                </a:solidFill>
              </a:rPr>
              <a:t>ilişkin </a:t>
            </a:r>
            <a:r>
              <a:rPr lang="tr-TR" sz="2000" b="1" dirty="0">
                <a:solidFill>
                  <a:srgbClr val="FF0000"/>
                </a:solidFill>
              </a:rPr>
              <a:t>rehberler ve kriterler</a:t>
            </a:r>
            <a:r>
              <a:rPr lang="tr-TR" sz="2000" b="1" dirty="0">
                <a:solidFill>
                  <a:schemeClr val="tx1"/>
                </a:solidFill>
              </a:rPr>
              <a:t> geliştirmeye </a:t>
            </a:r>
            <a:r>
              <a:rPr lang="tr-TR" sz="2000" b="1" dirty="0" smtClean="0">
                <a:solidFill>
                  <a:schemeClr val="tx1"/>
                </a:solidFill>
              </a:rPr>
              <a:t>başlamıştır.</a:t>
            </a:r>
            <a:endParaRPr lang="tr-TR" sz="2000" b="1" dirty="0">
              <a:solidFill>
                <a:schemeClr val="tx1"/>
              </a:solidFill>
            </a:endParaRPr>
          </a:p>
        </p:txBody>
      </p:sp>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1935052"/>
            <a:ext cx="2507785" cy="2232248"/>
          </a:xfrm>
          <a:prstGeom prst="rect">
            <a:avLst/>
          </a:prstGeom>
        </p:spPr>
      </p:pic>
    </p:spTree>
    <p:extLst>
      <p:ext uri="{BB962C8B-B14F-4D97-AF65-F5344CB8AC3E}">
        <p14:creationId xmlns:p14="http://schemas.microsoft.com/office/powerpoint/2010/main" val="398745786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ORTAMI</a:t>
            </a:r>
            <a:endParaRPr lang="tr-TR" b="1" dirty="0"/>
          </a:p>
        </p:txBody>
      </p:sp>
      <p:sp>
        <p:nvSpPr>
          <p:cNvPr id="4" name="Yuvarlatılmış Dikdörtgen 3"/>
          <p:cNvSpPr/>
          <p:nvPr/>
        </p:nvSpPr>
        <p:spPr>
          <a:xfrm>
            <a:off x="251520" y="1412776"/>
            <a:ext cx="19442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2.Misyon, organizasyon yapısı ve görevler</a:t>
            </a:r>
          </a:p>
        </p:txBody>
      </p:sp>
      <p:sp>
        <p:nvSpPr>
          <p:cNvPr id="5" name="Yuvarlatılmış Dikdörtgen 4"/>
          <p:cNvSpPr/>
          <p:nvPr/>
        </p:nvSpPr>
        <p:spPr>
          <a:xfrm>
            <a:off x="2339752" y="1416288"/>
            <a:ext cx="55446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a:t>İdarelerin misyonu ile birimlerin ve personelin görev tanımları yazılı olarak belirlenmeli, personele duyurulmalı ve idarede uygun bir organizasyon yapısı oluşturulmalıdır. </a:t>
            </a:r>
          </a:p>
        </p:txBody>
      </p:sp>
      <p:sp>
        <p:nvSpPr>
          <p:cNvPr id="9" name="Yuvarlatılmış Dikdörtgen 8"/>
          <p:cNvSpPr/>
          <p:nvPr/>
        </p:nvSpPr>
        <p:spPr>
          <a:xfrm>
            <a:off x="8028384" y="1416288"/>
            <a:ext cx="936104" cy="80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7 GENEL ŞART</a:t>
            </a:r>
            <a:endParaRPr lang="tr-TR" dirty="0"/>
          </a:p>
        </p:txBody>
      </p:sp>
      <p:sp>
        <p:nvSpPr>
          <p:cNvPr id="10" name="Dikdörtgen 9"/>
          <p:cNvSpPr/>
          <p:nvPr/>
        </p:nvSpPr>
        <p:spPr>
          <a:xfrm>
            <a:off x="251520" y="2276872"/>
            <a:ext cx="8712968"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b="1" dirty="0" smtClean="0">
                <a:solidFill>
                  <a:srgbClr val="FF0000"/>
                </a:solidFill>
              </a:rPr>
              <a:t>Misyon</a:t>
            </a:r>
            <a:r>
              <a:rPr lang="tr-TR" b="1" dirty="0" smtClean="0">
                <a:solidFill>
                  <a:schemeClr val="tx1"/>
                </a:solidFill>
              </a:rPr>
              <a:t> </a:t>
            </a:r>
            <a:r>
              <a:rPr lang="tr-TR" b="1" dirty="0">
                <a:solidFill>
                  <a:schemeClr val="tx1"/>
                </a:solidFill>
              </a:rPr>
              <a:t>belirlenmeli, duyurulmalı ve </a:t>
            </a:r>
            <a:r>
              <a:rPr lang="tr-TR" b="1" dirty="0" smtClean="0">
                <a:solidFill>
                  <a:schemeClr val="tx1"/>
                </a:solidFill>
              </a:rPr>
              <a:t>benimsenmeli</a:t>
            </a:r>
          </a:p>
          <a:p>
            <a:r>
              <a:rPr lang="tr-TR" b="1" dirty="0" smtClean="0">
                <a:solidFill>
                  <a:srgbClr val="0070C0"/>
                </a:solidFill>
              </a:rPr>
              <a:t>KOS2.1.2 Üniversitemiz </a:t>
            </a:r>
            <a:r>
              <a:rPr lang="tr-TR" b="1" dirty="0">
                <a:solidFill>
                  <a:srgbClr val="0070C0"/>
                </a:solidFill>
              </a:rPr>
              <a:t>misyonu, yılda iki kez </a:t>
            </a:r>
            <a:r>
              <a:rPr lang="tr-TR" b="1" dirty="0" smtClean="0">
                <a:solidFill>
                  <a:srgbClr val="0070C0"/>
                </a:solidFill>
              </a:rPr>
              <a:t>üniversite personelinin </a:t>
            </a:r>
            <a:r>
              <a:rPr lang="tr-TR" b="1" dirty="0">
                <a:solidFill>
                  <a:srgbClr val="0070C0"/>
                </a:solidFill>
              </a:rPr>
              <a:t>kurumsal e-posta adresine bilgilendirme amacıyla </a:t>
            </a:r>
            <a:r>
              <a:rPr lang="tr-TR" b="1" dirty="0" smtClean="0">
                <a:solidFill>
                  <a:srgbClr val="0070C0"/>
                </a:solidFill>
              </a:rPr>
              <a:t>gönderilecektir.</a:t>
            </a:r>
          </a:p>
          <a:p>
            <a:endParaRPr lang="tr-TR" b="1" dirty="0" smtClean="0">
              <a:solidFill>
                <a:schemeClr val="tx1"/>
              </a:solidFill>
            </a:endParaRPr>
          </a:p>
          <a:p>
            <a:pPr marL="342900" indent="-342900">
              <a:buFont typeface="Wingdings" panose="05000000000000000000" pitchFamily="2" charset="2"/>
              <a:buChar char="Ø"/>
            </a:pPr>
            <a:r>
              <a:rPr lang="tr-TR" b="1" dirty="0" smtClean="0">
                <a:solidFill>
                  <a:srgbClr val="FF0000"/>
                </a:solidFill>
              </a:rPr>
              <a:t>Görevler</a:t>
            </a:r>
            <a:r>
              <a:rPr lang="tr-TR" b="1" dirty="0" smtClean="0">
                <a:solidFill>
                  <a:schemeClr val="tx1"/>
                </a:solidFill>
              </a:rPr>
              <a:t> </a:t>
            </a:r>
            <a:r>
              <a:rPr lang="tr-TR" b="1" dirty="0">
                <a:solidFill>
                  <a:schemeClr val="tx1"/>
                </a:solidFill>
              </a:rPr>
              <a:t>yazılı olarak tanımlanmalı ve </a:t>
            </a:r>
            <a:r>
              <a:rPr lang="tr-TR" b="1" dirty="0" smtClean="0">
                <a:solidFill>
                  <a:schemeClr val="tx1"/>
                </a:solidFill>
              </a:rPr>
              <a:t>duyurulmalı</a:t>
            </a:r>
          </a:p>
          <a:p>
            <a:r>
              <a:rPr lang="tr-TR" b="1" dirty="0" smtClean="0">
                <a:solidFill>
                  <a:srgbClr val="0070C0"/>
                </a:solidFill>
              </a:rPr>
              <a:t>KOS2.3.1 Görev tanım formu</a:t>
            </a:r>
          </a:p>
          <a:p>
            <a:endParaRPr lang="tr-TR" b="1" dirty="0">
              <a:solidFill>
                <a:schemeClr val="tx1"/>
              </a:solidFill>
            </a:endParaRPr>
          </a:p>
          <a:p>
            <a:pPr marL="342900" indent="-342900">
              <a:buFont typeface="Wingdings" panose="05000000000000000000" pitchFamily="2" charset="2"/>
              <a:buChar char="Ø"/>
            </a:pPr>
            <a:r>
              <a:rPr lang="tr-TR" b="1" dirty="0" smtClean="0">
                <a:solidFill>
                  <a:srgbClr val="FF0000"/>
                </a:solidFill>
              </a:rPr>
              <a:t>Görev </a:t>
            </a:r>
            <a:r>
              <a:rPr lang="tr-TR" b="1" dirty="0">
                <a:solidFill>
                  <a:srgbClr val="FF0000"/>
                </a:solidFill>
              </a:rPr>
              <a:t>dağılım çizelgesi </a:t>
            </a:r>
            <a:r>
              <a:rPr lang="tr-TR" b="1" dirty="0">
                <a:solidFill>
                  <a:schemeClr val="tx1"/>
                </a:solidFill>
              </a:rPr>
              <a:t>oluşturulmalı ve personele bildirilmelidir. (Görev, Yetki ve </a:t>
            </a:r>
            <a:r>
              <a:rPr lang="tr-TR" b="1" dirty="0" smtClean="0">
                <a:solidFill>
                  <a:schemeClr val="tx1"/>
                </a:solidFill>
              </a:rPr>
              <a:t>Sorumluluk)</a:t>
            </a:r>
          </a:p>
          <a:p>
            <a:pPr marL="342900" indent="-342900">
              <a:buFont typeface="Wingdings" panose="05000000000000000000" pitchFamily="2" charset="2"/>
              <a:buChar char="Ø"/>
            </a:pPr>
            <a:r>
              <a:rPr lang="tr-TR" b="1" dirty="0" smtClean="0">
                <a:solidFill>
                  <a:srgbClr val="FF0000"/>
                </a:solidFill>
              </a:rPr>
              <a:t>Teşkilat </a:t>
            </a:r>
            <a:r>
              <a:rPr lang="tr-TR" b="1" dirty="0">
                <a:solidFill>
                  <a:srgbClr val="FF0000"/>
                </a:solidFill>
              </a:rPr>
              <a:t>şeması </a:t>
            </a:r>
            <a:r>
              <a:rPr lang="tr-TR" b="1" dirty="0">
                <a:solidFill>
                  <a:schemeClr val="tx1"/>
                </a:solidFill>
              </a:rPr>
              <a:t>olmalı (temel yetki ve sorumluluk dağılımı, hesap verebilirlik ve uygun raporlama ilişkisini gösterecek şekilde) , f</a:t>
            </a:r>
            <a:r>
              <a:rPr lang="tr-TR" b="1" dirty="0" smtClean="0">
                <a:solidFill>
                  <a:schemeClr val="tx1"/>
                </a:solidFill>
              </a:rPr>
              <a:t>onksiyonel </a:t>
            </a:r>
            <a:r>
              <a:rPr lang="tr-TR" b="1" dirty="0">
                <a:solidFill>
                  <a:schemeClr val="tx1"/>
                </a:solidFill>
              </a:rPr>
              <a:t>görev dağılımı belirlenmeli </a:t>
            </a:r>
            <a:endParaRPr lang="tr-TR" b="1" dirty="0" smtClean="0">
              <a:solidFill>
                <a:schemeClr val="tx1"/>
              </a:solidFill>
            </a:endParaRPr>
          </a:p>
          <a:p>
            <a:pPr marL="1257300" lvl="2" indent="-342900">
              <a:buFont typeface="Wingdings" panose="05000000000000000000" pitchFamily="2" charset="2"/>
              <a:buChar char="Ø"/>
            </a:pPr>
            <a:endParaRPr lang="tr-TR" b="1" dirty="0" smtClean="0">
              <a:solidFill>
                <a:schemeClr val="tx1"/>
              </a:solidFill>
            </a:endParaRPr>
          </a:p>
          <a:p>
            <a:pPr marL="342900" indent="-342900">
              <a:buFont typeface="Wingdings" panose="05000000000000000000" pitchFamily="2" charset="2"/>
              <a:buChar char="Ø"/>
            </a:pPr>
            <a:r>
              <a:rPr lang="tr-TR" b="1" dirty="0" smtClean="0">
                <a:solidFill>
                  <a:srgbClr val="FF0000"/>
                </a:solidFill>
              </a:rPr>
              <a:t>Hassas </a:t>
            </a:r>
            <a:r>
              <a:rPr lang="tr-TR" b="1" dirty="0">
                <a:solidFill>
                  <a:srgbClr val="FF0000"/>
                </a:solidFill>
              </a:rPr>
              <a:t>görevlere </a:t>
            </a:r>
            <a:r>
              <a:rPr lang="tr-TR" b="1" dirty="0">
                <a:solidFill>
                  <a:schemeClr val="tx1"/>
                </a:solidFill>
              </a:rPr>
              <a:t>ilişkin prosedürleri belirlemeli ve personele duyurmalıdır. </a:t>
            </a:r>
            <a:endParaRPr lang="tr-TR" b="1" dirty="0" smtClean="0">
              <a:solidFill>
                <a:schemeClr val="tx1"/>
              </a:solidFill>
            </a:endParaRPr>
          </a:p>
          <a:p>
            <a:r>
              <a:rPr lang="tr-TR" b="1" dirty="0" smtClean="0">
                <a:solidFill>
                  <a:srgbClr val="0070C0"/>
                </a:solidFill>
              </a:rPr>
              <a:t>KOS2.6.1 Hassas görev tanım formu</a:t>
            </a:r>
            <a:endParaRPr lang="tr-TR" b="1" dirty="0">
              <a:solidFill>
                <a:srgbClr val="0070C0"/>
              </a:solidFill>
            </a:endParaRPr>
          </a:p>
        </p:txBody>
      </p:sp>
    </p:spTree>
    <p:extLst>
      <p:ext uri="{BB962C8B-B14F-4D97-AF65-F5344CB8AC3E}">
        <p14:creationId xmlns:p14="http://schemas.microsoft.com/office/powerpoint/2010/main" val="316798973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ORTAMI</a:t>
            </a:r>
            <a:endParaRPr lang="tr-TR" b="1" dirty="0"/>
          </a:p>
        </p:txBody>
      </p:sp>
      <p:sp>
        <p:nvSpPr>
          <p:cNvPr id="4" name="Yuvarlatılmış Dikdörtgen 3"/>
          <p:cNvSpPr/>
          <p:nvPr/>
        </p:nvSpPr>
        <p:spPr>
          <a:xfrm>
            <a:off x="251520" y="1412776"/>
            <a:ext cx="19442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2.Misyon, organizasyon yapısı ve görevler</a:t>
            </a:r>
          </a:p>
        </p:txBody>
      </p:sp>
      <p:sp>
        <p:nvSpPr>
          <p:cNvPr id="5" name="Yuvarlatılmış Dikdörtgen 4"/>
          <p:cNvSpPr/>
          <p:nvPr/>
        </p:nvSpPr>
        <p:spPr>
          <a:xfrm>
            <a:off x="2339752" y="1416288"/>
            <a:ext cx="55446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a:t>İdarelerin misyonu ile birimlerin ve personelin görev tanımları yazılı olarak belirlenmeli, personele duyurulmalı ve idarede uygun bir organizasyon yapısı oluşturulmalıdır. </a:t>
            </a:r>
          </a:p>
        </p:txBody>
      </p:sp>
      <p:sp>
        <p:nvSpPr>
          <p:cNvPr id="9" name="Yuvarlatılmış Dikdörtgen 8"/>
          <p:cNvSpPr/>
          <p:nvPr/>
        </p:nvSpPr>
        <p:spPr>
          <a:xfrm>
            <a:off x="8028384" y="1416288"/>
            <a:ext cx="936104" cy="80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7 GENEL ŞART</a:t>
            </a:r>
            <a:endParaRPr lang="tr-T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187" y="2568110"/>
            <a:ext cx="459797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241" y="5949281"/>
            <a:ext cx="6924675" cy="83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32311" y="3564632"/>
            <a:ext cx="1806622" cy="369332"/>
          </a:xfrm>
          <a:prstGeom prst="rect">
            <a:avLst/>
          </a:prstGeom>
          <a:noFill/>
        </p:spPr>
        <p:txBody>
          <a:bodyPr wrap="square" rtlCol="0">
            <a:spAutoFit/>
          </a:bodyPr>
          <a:lstStyle/>
          <a:p>
            <a:pPr algn="ctr"/>
            <a:r>
              <a:rPr lang="tr-TR" b="1" dirty="0" smtClean="0"/>
              <a:t>Görev Tanımları</a:t>
            </a:r>
            <a:endParaRPr lang="tr-TR" b="1" dirty="0"/>
          </a:p>
        </p:txBody>
      </p:sp>
      <p:sp>
        <p:nvSpPr>
          <p:cNvPr id="12" name="Metin kutusu 11"/>
          <p:cNvSpPr txBox="1"/>
          <p:nvPr/>
        </p:nvSpPr>
        <p:spPr>
          <a:xfrm>
            <a:off x="-43755" y="6181896"/>
            <a:ext cx="2016224" cy="369332"/>
          </a:xfrm>
          <a:prstGeom prst="rect">
            <a:avLst/>
          </a:prstGeom>
          <a:noFill/>
        </p:spPr>
        <p:txBody>
          <a:bodyPr wrap="square" rtlCol="0">
            <a:spAutoFit/>
          </a:bodyPr>
          <a:lstStyle/>
          <a:p>
            <a:pPr algn="ctr"/>
            <a:r>
              <a:rPr lang="tr-TR" b="1" dirty="0" smtClean="0"/>
              <a:t>Hassas Görevler</a:t>
            </a:r>
            <a:endParaRPr lang="tr-TR" b="1" dirty="0"/>
          </a:p>
        </p:txBody>
      </p:sp>
      <p:sp>
        <p:nvSpPr>
          <p:cNvPr id="6" name="Metin kutusu 5"/>
          <p:cNvSpPr txBox="1"/>
          <p:nvPr/>
        </p:nvSpPr>
        <p:spPr>
          <a:xfrm>
            <a:off x="7020272" y="4080278"/>
            <a:ext cx="194421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b="1" dirty="0" smtClean="0"/>
              <a:t>Mali değeri yüksek olan iş ve işlemler, yolsuzluk </a:t>
            </a:r>
            <a:r>
              <a:rPr lang="tr-TR" b="1" dirty="0"/>
              <a:t>riski, gizli bilgilerin açığa çıkması </a:t>
            </a:r>
            <a:r>
              <a:rPr lang="tr-TR" b="1" dirty="0" smtClean="0"/>
              <a:t>vb.</a:t>
            </a:r>
            <a:endParaRPr lang="tr-TR" b="1" dirty="0"/>
          </a:p>
        </p:txBody>
      </p:sp>
    </p:spTree>
    <p:extLst>
      <p:ext uri="{BB962C8B-B14F-4D97-AF65-F5344CB8AC3E}">
        <p14:creationId xmlns:p14="http://schemas.microsoft.com/office/powerpoint/2010/main" val="271919701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ORTAMI</a:t>
            </a:r>
            <a:endParaRPr lang="tr-TR" b="1" dirty="0"/>
          </a:p>
        </p:txBody>
      </p:sp>
      <p:sp>
        <p:nvSpPr>
          <p:cNvPr id="4" name="Yuvarlatılmış Dikdörtgen 3"/>
          <p:cNvSpPr/>
          <p:nvPr/>
        </p:nvSpPr>
        <p:spPr>
          <a:xfrm>
            <a:off x="251520" y="1412776"/>
            <a:ext cx="19442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3.Personelin yeterliliği ve performansı</a:t>
            </a:r>
          </a:p>
        </p:txBody>
      </p:sp>
      <p:sp>
        <p:nvSpPr>
          <p:cNvPr id="5" name="Yuvarlatılmış Dikdörtgen 4"/>
          <p:cNvSpPr/>
          <p:nvPr/>
        </p:nvSpPr>
        <p:spPr>
          <a:xfrm>
            <a:off x="2339752" y="1416288"/>
            <a:ext cx="55446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personelin yeterliliği ve görevleri arasındaki uyumu sağlamalı, performansın değerlendirilmesi ve geliştirilmesine yönelik önlemler almalıdır.</a:t>
            </a:r>
          </a:p>
        </p:txBody>
      </p:sp>
      <p:sp>
        <p:nvSpPr>
          <p:cNvPr id="9" name="Yuvarlatılmış Dikdörtgen 8"/>
          <p:cNvSpPr/>
          <p:nvPr/>
        </p:nvSpPr>
        <p:spPr>
          <a:xfrm>
            <a:off x="8028384" y="1416288"/>
            <a:ext cx="936104" cy="80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8 GENEL ŞART</a:t>
            </a:r>
            <a:endParaRPr lang="tr-TR" dirty="0"/>
          </a:p>
        </p:txBody>
      </p:sp>
      <p:sp>
        <p:nvSpPr>
          <p:cNvPr id="10" name="Dikdörtgen 9"/>
          <p:cNvSpPr/>
          <p:nvPr/>
        </p:nvSpPr>
        <p:spPr>
          <a:xfrm>
            <a:off x="251520" y="2276872"/>
            <a:ext cx="8712968"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tr-TR" b="1" dirty="0">
                <a:solidFill>
                  <a:schemeClr val="tx1"/>
                </a:solidFill>
                <a:latin typeface="Lucida Handwriting" panose="03010101010101010101" pitchFamily="66" charset="0"/>
              </a:rPr>
              <a:t>‘‘İnsanı kazanan işinde de kazanır’’</a:t>
            </a:r>
          </a:p>
          <a:p>
            <a:pPr marL="342900" indent="-342900">
              <a:buFont typeface="Wingdings" panose="05000000000000000000" pitchFamily="2" charset="2"/>
              <a:buChar char="Ø"/>
            </a:pPr>
            <a:r>
              <a:rPr lang="tr-TR" b="1" dirty="0" smtClean="0">
                <a:solidFill>
                  <a:schemeClr val="tx1"/>
                </a:solidFill>
              </a:rPr>
              <a:t>Mesleki </a:t>
            </a:r>
            <a:r>
              <a:rPr lang="tr-TR" b="1" dirty="0">
                <a:solidFill>
                  <a:schemeClr val="tx1"/>
                </a:solidFill>
              </a:rPr>
              <a:t>yeterliliğe önem verilmeli, her görev için </a:t>
            </a:r>
            <a:r>
              <a:rPr lang="tr-TR" b="1" dirty="0">
                <a:solidFill>
                  <a:srgbClr val="FF0000"/>
                </a:solidFill>
              </a:rPr>
              <a:t>en uygun personel </a:t>
            </a:r>
            <a:r>
              <a:rPr lang="tr-TR" b="1" dirty="0">
                <a:solidFill>
                  <a:schemeClr val="tx1"/>
                </a:solidFill>
              </a:rPr>
              <a:t>seçilmeli </a:t>
            </a:r>
            <a:endParaRPr lang="tr-TR" b="1" dirty="0" smtClean="0">
              <a:solidFill>
                <a:schemeClr val="tx1"/>
              </a:solidFill>
            </a:endParaRPr>
          </a:p>
          <a:p>
            <a:r>
              <a:rPr lang="tr-TR" b="1" dirty="0" smtClean="0">
                <a:solidFill>
                  <a:srgbClr val="0070C0"/>
                </a:solidFill>
              </a:rPr>
              <a:t>KOS3.1.1 İnsan kaynakları komisyonu</a:t>
            </a:r>
            <a:endParaRPr lang="tr-TR" b="1" dirty="0">
              <a:solidFill>
                <a:srgbClr val="0070C0"/>
              </a:solidFill>
            </a:endParaRPr>
          </a:p>
          <a:p>
            <a:endParaRPr lang="tr-TR" b="1" dirty="0" smtClean="0">
              <a:solidFill>
                <a:schemeClr val="tx1"/>
              </a:solidFill>
            </a:endParaRPr>
          </a:p>
          <a:p>
            <a:pPr marL="1257300" lvl="2" indent="-342900">
              <a:buFont typeface="Wingdings" panose="05000000000000000000" pitchFamily="2" charset="2"/>
              <a:buChar char="Ø"/>
            </a:pPr>
            <a:r>
              <a:rPr lang="tr-TR" b="1" dirty="0" smtClean="0">
                <a:solidFill>
                  <a:schemeClr val="tx1"/>
                </a:solidFill>
              </a:rPr>
              <a:t>Personelin </a:t>
            </a:r>
            <a:r>
              <a:rPr lang="tr-TR" b="1" dirty="0">
                <a:solidFill>
                  <a:schemeClr val="tx1"/>
                </a:solidFill>
              </a:rPr>
              <a:t>işe alınması ile görevinde ilerleme ve yükselmesinde </a:t>
            </a:r>
            <a:r>
              <a:rPr lang="tr-TR" b="1" dirty="0">
                <a:solidFill>
                  <a:srgbClr val="FF0000"/>
                </a:solidFill>
              </a:rPr>
              <a:t>liyakat</a:t>
            </a:r>
            <a:r>
              <a:rPr lang="tr-TR" b="1" dirty="0">
                <a:solidFill>
                  <a:schemeClr val="tx1"/>
                </a:solidFill>
              </a:rPr>
              <a:t> ilkesine uyulmalı ve </a:t>
            </a:r>
            <a:r>
              <a:rPr lang="tr-TR" b="1" dirty="0">
                <a:solidFill>
                  <a:srgbClr val="FF0000"/>
                </a:solidFill>
              </a:rPr>
              <a:t>bireysel performansı </a:t>
            </a:r>
            <a:r>
              <a:rPr lang="tr-TR" b="1" dirty="0">
                <a:solidFill>
                  <a:schemeClr val="tx1"/>
                </a:solidFill>
              </a:rPr>
              <a:t>göz önünde bulundurulmalı</a:t>
            </a:r>
          </a:p>
          <a:p>
            <a:endParaRPr lang="tr-TR" b="1" dirty="0" smtClean="0">
              <a:solidFill>
                <a:schemeClr val="tx1"/>
              </a:solidFill>
            </a:endParaRPr>
          </a:p>
          <a:p>
            <a:pPr marL="342900" indent="-342900">
              <a:buFont typeface="Wingdings" panose="05000000000000000000" pitchFamily="2" charset="2"/>
              <a:buChar char="Ø"/>
            </a:pPr>
            <a:r>
              <a:rPr lang="tr-TR" b="1" dirty="0" smtClean="0">
                <a:solidFill>
                  <a:schemeClr val="tx1"/>
                </a:solidFill>
              </a:rPr>
              <a:t>Görevler </a:t>
            </a:r>
            <a:r>
              <a:rPr lang="tr-TR" b="1" dirty="0">
                <a:solidFill>
                  <a:schemeClr val="tx1"/>
                </a:solidFill>
              </a:rPr>
              <a:t>için gerekli </a:t>
            </a:r>
            <a:r>
              <a:rPr lang="tr-TR" b="1" dirty="0">
                <a:solidFill>
                  <a:srgbClr val="FF0000"/>
                </a:solidFill>
              </a:rPr>
              <a:t>eğitim ihtiyacı </a:t>
            </a:r>
            <a:r>
              <a:rPr lang="tr-TR" b="1" dirty="0">
                <a:solidFill>
                  <a:schemeClr val="tx1"/>
                </a:solidFill>
              </a:rPr>
              <a:t>belirlenmeli, bu ihtiyacı giderecek eğitim faaliyetleri her yıl planlanarak yürütülmeli. </a:t>
            </a:r>
          </a:p>
          <a:p>
            <a:pPr marL="342900" indent="-342900">
              <a:buFont typeface="Wingdings" panose="05000000000000000000" pitchFamily="2" charset="2"/>
              <a:buChar char="Ø"/>
            </a:pPr>
            <a:endParaRPr lang="tr-TR" b="1" dirty="0" smtClean="0">
              <a:solidFill>
                <a:schemeClr val="tx1"/>
              </a:solidFill>
            </a:endParaRPr>
          </a:p>
          <a:p>
            <a:pPr marL="1257300" lvl="2" indent="-342900">
              <a:buFont typeface="Wingdings" panose="05000000000000000000" pitchFamily="2" charset="2"/>
              <a:buChar char="Ø"/>
            </a:pPr>
            <a:r>
              <a:rPr lang="tr-TR" b="1" dirty="0" smtClean="0">
                <a:solidFill>
                  <a:srgbClr val="FF0000"/>
                </a:solidFill>
              </a:rPr>
              <a:t>Personelin </a:t>
            </a:r>
            <a:r>
              <a:rPr lang="tr-TR" b="1" dirty="0">
                <a:solidFill>
                  <a:srgbClr val="FF0000"/>
                </a:solidFill>
              </a:rPr>
              <a:t>yeterliliği ve performansı</a:t>
            </a:r>
            <a:r>
              <a:rPr lang="tr-TR" b="1" dirty="0">
                <a:solidFill>
                  <a:schemeClr val="tx1"/>
                </a:solidFill>
              </a:rPr>
              <a:t> yöneticisi tarafından en az yılda bir kez değerlendirilmeli ve değerlendirme sonuçları personel ile görüşülmeli. Yetersiz bulunan personelin performansını geliştirmeye yönelik </a:t>
            </a:r>
            <a:r>
              <a:rPr lang="tr-TR" b="1" dirty="0">
                <a:solidFill>
                  <a:srgbClr val="FF0000"/>
                </a:solidFill>
              </a:rPr>
              <a:t>önlemler</a:t>
            </a:r>
            <a:r>
              <a:rPr lang="tr-TR" b="1" dirty="0">
                <a:solidFill>
                  <a:schemeClr val="tx1"/>
                </a:solidFill>
              </a:rPr>
              <a:t> alınmalı, yüksek performans gösteren personel için </a:t>
            </a:r>
            <a:r>
              <a:rPr lang="tr-TR" b="1" dirty="0">
                <a:solidFill>
                  <a:srgbClr val="FF0000"/>
                </a:solidFill>
              </a:rPr>
              <a:t>ödüllendirme mekanizmaları </a:t>
            </a:r>
            <a:r>
              <a:rPr lang="tr-TR" b="1" dirty="0">
                <a:solidFill>
                  <a:schemeClr val="tx1"/>
                </a:solidFill>
              </a:rPr>
              <a:t>geliştirilmeli</a:t>
            </a:r>
            <a:r>
              <a:rPr lang="tr-TR" b="1" dirty="0" smtClean="0">
                <a:solidFill>
                  <a:schemeClr val="tx1"/>
                </a:solidFill>
              </a:rPr>
              <a:t>.</a:t>
            </a:r>
          </a:p>
        </p:txBody>
      </p:sp>
    </p:spTree>
    <p:extLst>
      <p:ext uri="{BB962C8B-B14F-4D97-AF65-F5344CB8AC3E}">
        <p14:creationId xmlns:p14="http://schemas.microsoft.com/office/powerpoint/2010/main" val="37747779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KONTROL ORTAMI</a:t>
            </a:r>
            <a:endParaRPr lang="tr-TR" b="1" dirty="0">
              <a:solidFill>
                <a:schemeClr val="bg1"/>
              </a:solidFill>
            </a:endParaRPr>
          </a:p>
        </p:txBody>
      </p:sp>
      <p:sp>
        <p:nvSpPr>
          <p:cNvPr id="4" name="Yuvarlatılmış Dikdörtgen 3"/>
          <p:cNvSpPr/>
          <p:nvPr/>
        </p:nvSpPr>
        <p:spPr>
          <a:xfrm>
            <a:off x="251520" y="1412776"/>
            <a:ext cx="19442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rPr>
              <a:t>4.Yetki Devri</a:t>
            </a:r>
          </a:p>
        </p:txBody>
      </p:sp>
      <p:sp>
        <p:nvSpPr>
          <p:cNvPr id="5" name="Yuvarlatılmış Dikdörtgen 4"/>
          <p:cNvSpPr/>
          <p:nvPr/>
        </p:nvSpPr>
        <p:spPr>
          <a:xfrm>
            <a:off x="2339752" y="1416288"/>
            <a:ext cx="5544616" cy="808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İdarelerde yetkiler ve yetki devrinin sınırları açıkça belirlenmeli ve yazılı olarak bildirilmelidir. Devredilen yetkinin önemi ve riski dikkate alınarak yetki devri yapılmalıdır.</a:t>
            </a:r>
          </a:p>
        </p:txBody>
      </p:sp>
      <p:sp>
        <p:nvSpPr>
          <p:cNvPr id="9" name="Yuvarlatılmış Dikdörtgen 8"/>
          <p:cNvSpPr/>
          <p:nvPr/>
        </p:nvSpPr>
        <p:spPr>
          <a:xfrm>
            <a:off x="8028384" y="1416288"/>
            <a:ext cx="936104" cy="80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a:t>
            </a:r>
            <a:r>
              <a:rPr lang="tr-TR" dirty="0" smtClean="0"/>
              <a:t> GENEL ŞART</a:t>
            </a:r>
            <a:endParaRPr lang="tr-TR" dirty="0"/>
          </a:p>
        </p:txBody>
      </p:sp>
      <p:sp>
        <p:nvSpPr>
          <p:cNvPr id="10" name="Dikdörtgen 9"/>
          <p:cNvSpPr/>
          <p:nvPr/>
        </p:nvSpPr>
        <p:spPr>
          <a:xfrm>
            <a:off x="251520" y="2276872"/>
            <a:ext cx="8712968"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a:solidFill>
                  <a:schemeClr val="tx1"/>
                </a:solidFill>
              </a:rPr>
              <a:t>Yetki devredilen personel, yetkinin kullanımına ilişkin olarak belli dönemlerde yetki devredene bilgi vermeli, yetki devreden ise bu bilgiyi </a:t>
            </a:r>
            <a:r>
              <a:rPr lang="tr-TR" sz="2000" b="1" dirty="0" smtClean="0">
                <a:solidFill>
                  <a:schemeClr val="tx1"/>
                </a:solidFill>
              </a:rPr>
              <a:t>aramalı.</a:t>
            </a:r>
          </a:p>
          <a:p>
            <a:endParaRPr lang="tr-TR" sz="2000" b="1" dirty="0">
              <a:solidFill>
                <a:schemeClr val="tx1"/>
              </a:solidFill>
            </a:endParaRPr>
          </a:p>
          <a:p>
            <a:r>
              <a:rPr lang="tr-TR" sz="2000" b="1" dirty="0" smtClean="0">
                <a:solidFill>
                  <a:srgbClr val="0070C0"/>
                </a:solidFill>
              </a:rPr>
              <a:t>KOS4.5.1 Çukurova </a:t>
            </a:r>
            <a:r>
              <a:rPr lang="tr-TR" sz="2000" b="1" dirty="0">
                <a:solidFill>
                  <a:srgbClr val="0070C0"/>
                </a:solidFill>
              </a:rPr>
              <a:t>Üniversitesi İmza Yetkileri Yönergesi </a:t>
            </a:r>
            <a:r>
              <a:rPr lang="tr-TR" sz="2000" b="1" dirty="0" smtClean="0">
                <a:solidFill>
                  <a:srgbClr val="0070C0"/>
                </a:solidFill>
              </a:rPr>
              <a:t>Eki (</a:t>
            </a:r>
            <a:r>
              <a:rPr lang="tr-TR" sz="2000" b="1" dirty="0">
                <a:solidFill>
                  <a:srgbClr val="0070C0"/>
                </a:solidFill>
              </a:rPr>
              <a:t>Ek:1 Form), imza yetkisi devir formuna </a:t>
            </a:r>
            <a:r>
              <a:rPr lang="tr-TR" sz="2000" b="1" dirty="0" smtClean="0">
                <a:solidFill>
                  <a:srgbClr val="0070C0"/>
                </a:solidFill>
              </a:rPr>
              <a:t>yetki devredene </a:t>
            </a:r>
            <a:r>
              <a:rPr lang="tr-TR" sz="2000" b="1" dirty="0">
                <a:solidFill>
                  <a:srgbClr val="0070C0"/>
                </a:solidFill>
              </a:rPr>
              <a:t>bilgi verme aralığı sütunu eklenecektir</a:t>
            </a:r>
            <a:r>
              <a:rPr lang="tr-TR" sz="2000" b="1" dirty="0" smtClean="0">
                <a:solidFill>
                  <a:srgbClr val="0070C0"/>
                </a:solidFill>
              </a:rPr>
              <a:t>.</a:t>
            </a:r>
          </a:p>
          <a:p>
            <a:pPr marL="342900" indent="-342900">
              <a:buFont typeface="Wingdings" panose="05000000000000000000" pitchFamily="2" charset="2"/>
              <a:buChar char="Ø"/>
            </a:pPr>
            <a:endParaRPr lang="tr-TR" sz="2000" dirty="0">
              <a:solidFill>
                <a:schemeClr val="tx1"/>
              </a:solidFill>
            </a:endParaRPr>
          </a:p>
          <a:p>
            <a:pPr marL="342900" indent="-342900">
              <a:buFont typeface="Wingdings" panose="05000000000000000000" pitchFamily="2" charset="2"/>
              <a:buChar char="Ø"/>
            </a:pPr>
            <a:endParaRPr lang="tr-TR" sz="2000" dirty="0" smtClean="0">
              <a:solidFill>
                <a:schemeClr val="tx1"/>
              </a:solidFill>
            </a:endParaRPr>
          </a:p>
          <a:p>
            <a:endParaRPr lang="tr-TR" sz="2000" dirty="0">
              <a:solidFill>
                <a:schemeClr val="tx1"/>
              </a:solidFill>
            </a:endParaRPr>
          </a:p>
          <a:p>
            <a:pPr marL="342900" indent="-342900">
              <a:buFont typeface="Wingdings" panose="05000000000000000000" pitchFamily="2" charset="2"/>
              <a:buChar char="Ø"/>
            </a:pPr>
            <a:endParaRPr lang="tr-TR" sz="2000" dirty="0" smtClean="0">
              <a:solidFill>
                <a:schemeClr val="tx1"/>
              </a:solidFill>
            </a:endParaRPr>
          </a:p>
          <a:p>
            <a:pPr marL="342900" indent="-342900">
              <a:buFont typeface="Wingdings" panose="05000000000000000000" pitchFamily="2" charset="2"/>
              <a:buChar char="Ø"/>
            </a:pPr>
            <a:endParaRPr lang="tr-TR" sz="2000" dirty="0">
              <a:solidFill>
                <a:schemeClr val="tx1"/>
              </a:solidFill>
            </a:endParaRPr>
          </a:p>
          <a:p>
            <a:pPr marL="342900" indent="-342900">
              <a:buFont typeface="Wingdings" panose="05000000000000000000" pitchFamily="2" charset="2"/>
              <a:buChar char="Ø"/>
            </a:pPr>
            <a:endParaRPr lang="tr-TR" sz="2000" dirty="0">
              <a:solidFill>
                <a:schemeClr val="tx1"/>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63688" y="4532020"/>
            <a:ext cx="4996293" cy="216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96919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RİSK DEĞERLENDİRME</a:t>
            </a:r>
            <a:endParaRPr lang="tr-TR" b="1" dirty="0"/>
          </a:p>
        </p:txBody>
      </p:sp>
      <p:sp>
        <p:nvSpPr>
          <p:cNvPr id="4" name="Yuvarlatılmış Dikdörtgen 3"/>
          <p:cNvSpPr/>
          <p:nvPr/>
        </p:nvSpPr>
        <p:spPr>
          <a:xfrm>
            <a:off x="251520" y="1412776"/>
            <a:ext cx="1944216" cy="80858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5. Planlama ve Programlama</a:t>
            </a:r>
          </a:p>
        </p:txBody>
      </p:sp>
      <p:sp>
        <p:nvSpPr>
          <p:cNvPr id="5" name="Yuvarlatılmış Dikdörtgen 4"/>
          <p:cNvSpPr/>
          <p:nvPr/>
        </p:nvSpPr>
        <p:spPr>
          <a:xfrm>
            <a:off x="2339752" y="1416288"/>
            <a:ext cx="5544616" cy="80858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İdareler, faaliyetlerini, amaç, hedef ve göstergelerini ve bunları gerçekleştirmek için ihtiyaç duydukları kaynakları içeren plan ve programlarını oluşturmalı ve duyurmalı, faaliyetlerinin plan ve programlara uygunluğunu sağlamalıdır.</a:t>
            </a:r>
          </a:p>
        </p:txBody>
      </p:sp>
      <p:sp>
        <p:nvSpPr>
          <p:cNvPr id="9" name="Yuvarlatılmış Dikdörtgen 8"/>
          <p:cNvSpPr/>
          <p:nvPr/>
        </p:nvSpPr>
        <p:spPr>
          <a:xfrm>
            <a:off x="8028384" y="1416288"/>
            <a:ext cx="936104" cy="80507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6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a:solidFill>
                  <a:schemeClr val="tx1"/>
                </a:solidFill>
              </a:rPr>
              <a:t>Katılımcı yöntemlerle </a:t>
            </a:r>
            <a:r>
              <a:rPr lang="tr-TR" sz="2000" b="1" dirty="0">
                <a:solidFill>
                  <a:srgbClr val="FF0000"/>
                </a:solidFill>
              </a:rPr>
              <a:t>stratejik plan </a:t>
            </a:r>
            <a:r>
              <a:rPr lang="tr-TR" sz="2000" b="1" dirty="0">
                <a:solidFill>
                  <a:schemeClr val="tx1"/>
                </a:solidFill>
              </a:rPr>
              <a:t>hazırlamalı.(Misyon, Vizyon, Amaç, Hedef, Performans Göstergesi</a:t>
            </a:r>
            <a:r>
              <a:rPr lang="tr-TR" sz="2000" b="1" dirty="0" smtClean="0">
                <a:solidFill>
                  <a:schemeClr val="tx1"/>
                </a:solidFill>
              </a:rPr>
              <a:t>)</a:t>
            </a:r>
          </a:p>
          <a:p>
            <a:pPr algn="just"/>
            <a:r>
              <a:rPr lang="tr-TR" sz="2000" b="1" dirty="0" smtClean="0">
                <a:solidFill>
                  <a:srgbClr val="0070C0"/>
                </a:solidFill>
              </a:rPr>
              <a:t>RD5.1.1 Kamu </a:t>
            </a:r>
            <a:r>
              <a:rPr lang="tr-TR" sz="2000" b="1" dirty="0">
                <a:solidFill>
                  <a:srgbClr val="0070C0"/>
                </a:solidFill>
              </a:rPr>
              <a:t>İdarelerinde Stratejik Planlamaya İlişkin Usul </a:t>
            </a:r>
            <a:r>
              <a:rPr lang="tr-TR" sz="2000" b="1" dirty="0" smtClean="0">
                <a:solidFill>
                  <a:srgbClr val="0070C0"/>
                </a:solidFill>
              </a:rPr>
              <a:t>ve Esaslar </a:t>
            </a:r>
            <a:r>
              <a:rPr lang="tr-TR" sz="2000" b="1" dirty="0">
                <a:solidFill>
                  <a:srgbClr val="0070C0"/>
                </a:solidFill>
              </a:rPr>
              <a:t>Hakkında Yönetmelik </a:t>
            </a:r>
            <a:r>
              <a:rPr lang="tr-TR" sz="2000" b="1" dirty="0" smtClean="0">
                <a:solidFill>
                  <a:srgbClr val="0070C0"/>
                </a:solidFill>
              </a:rPr>
              <a:t>hükümleri doğrultusunda </a:t>
            </a:r>
            <a:r>
              <a:rPr lang="tr-TR" sz="2000" b="1" dirty="0">
                <a:solidFill>
                  <a:srgbClr val="0070C0"/>
                </a:solidFill>
              </a:rPr>
              <a:t>2014-2018 Dönemi Stratejik </a:t>
            </a:r>
            <a:r>
              <a:rPr lang="tr-TR" sz="2000" b="1" dirty="0" smtClean="0">
                <a:solidFill>
                  <a:srgbClr val="0070C0"/>
                </a:solidFill>
              </a:rPr>
              <a:t>Planı gözden </a:t>
            </a:r>
            <a:r>
              <a:rPr lang="tr-TR" sz="2000" b="1" dirty="0">
                <a:solidFill>
                  <a:srgbClr val="0070C0"/>
                </a:solidFill>
              </a:rPr>
              <a:t>geçirilecektir.</a:t>
            </a:r>
          </a:p>
          <a:p>
            <a:endParaRPr lang="tr-TR" sz="2000" b="1" dirty="0">
              <a:solidFill>
                <a:schemeClr val="tx1"/>
              </a:solidFill>
            </a:endParaRPr>
          </a:p>
          <a:p>
            <a:pPr marL="1257300" lvl="2" indent="-342900">
              <a:buFont typeface="Wingdings" panose="05000000000000000000" pitchFamily="2" charset="2"/>
              <a:buChar char="Ø"/>
            </a:pPr>
            <a:r>
              <a:rPr lang="tr-TR" sz="2000" b="1" dirty="0">
                <a:solidFill>
                  <a:srgbClr val="FF0000"/>
                </a:solidFill>
              </a:rPr>
              <a:t>Performans programı </a:t>
            </a:r>
            <a:r>
              <a:rPr lang="tr-TR" sz="2000" b="1" dirty="0">
                <a:solidFill>
                  <a:schemeClr val="tx1"/>
                </a:solidFill>
              </a:rPr>
              <a:t>hazırlamalı.(Program, Faaliyet, Proje, Kaynak, Performans hedef ve gösterge</a:t>
            </a:r>
            <a:r>
              <a:rPr lang="tr-TR" sz="2000" b="1" dirty="0" smtClean="0">
                <a:solidFill>
                  <a:schemeClr val="tx1"/>
                </a:solidFill>
              </a:rPr>
              <a:t>)</a:t>
            </a:r>
          </a:p>
          <a:p>
            <a:endParaRPr lang="tr-TR" sz="2000" b="1" dirty="0">
              <a:solidFill>
                <a:schemeClr val="tx1"/>
              </a:solidFill>
            </a:endParaRPr>
          </a:p>
          <a:p>
            <a:pPr marL="342900" indent="-342900">
              <a:buFont typeface="Wingdings" panose="05000000000000000000" pitchFamily="2" charset="2"/>
              <a:buChar char="Ø"/>
            </a:pPr>
            <a:r>
              <a:rPr lang="tr-TR" sz="2000" b="1" dirty="0">
                <a:solidFill>
                  <a:srgbClr val="FF0000"/>
                </a:solidFill>
              </a:rPr>
              <a:t>Bütçelerini</a:t>
            </a:r>
            <a:r>
              <a:rPr lang="tr-TR" sz="2000" b="1" dirty="0">
                <a:solidFill>
                  <a:schemeClr val="tx1"/>
                </a:solidFill>
              </a:rPr>
              <a:t> stratejik planlarına ve performans programlarına uygun olarak hazırlamalı.</a:t>
            </a:r>
          </a:p>
        </p:txBody>
      </p:sp>
    </p:spTree>
    <p:extLst>
      <p:ext uri="{BB962C8B-B14F-4D97-AF65-F5344CB8AC3E}">
        <p14:creationId xmlns:p14="http://schemas.microsoft.com/office/powerpoint/2010/main" val="364714820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descr="C:\Documents and Settings\WindowsXP\Desktop\img2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528" y="2363713"/>
            <a:ext cx="2520280" cy="3714750"/>
          </a:xfrm>
          <a:prstGeom prst="rect">
            <a:avLst/>
          </a:prstGeom>
          <a:noFill/>
          <a:extLst>
            <a:ext uri="{909E8E84-426E-40DD-AFC4-6F175D3DCCD1}">
              <a14:hiddenFill xmlns:a14="http://schemas.microsoft.com/office/drawing/2010/main">
                <a:solidFill>
                  <a:srgbClr val="FFFFFF"/>
                </a:solidFill>
              </a14:hiddenFill>
            </a:ext>
          </a:extLst>
        </p:spPr>
      </p:pic>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RİSK DEĞERLENDİRME</a:t>
            </a:r>
            <a:endParaRPr lang="tr-TR" b="1" dirty="0"/>
          </a:p>
        </p:txBody>
      </p:sp>
      <p:sp>
        <p:nvSpPr>
          <p:cNvPr id="4" name="Yuvarlatılmış Dikdörtgen 3"/>
          <p:cNvSpPr/>
          <p:nvPr/>
        </p:nvSpPr>
        <p:spPr>
          <a:xfrm>
            <a:off x="251520" y="1412776"/>
            <a:ext cx="1944216" cy="80858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6. </a:t>
            </a:r>
            <a:r>
              <a:rPr lang="tr-TR" b="1" dirty="0"/>
              <a:t>Risklerin belirlenmesi ve değerlendirilmesi</a:t>
            </a:r>
          </a:p>
        </p:txBody>
      </p:sp>
      <p:sp>
        <p:nvSpPr>
          <p:cNvPr id="5" name="Yuvarlatılmış Dikdörtgen 4"/>
          <p:cNvSpPr/>
          <p:nvPr/>
        </p:nvSpPr>
        <p:spPr>
          <a:xfrm>
            <a:off x="2339752" y="1416288"/>
            <a:ext cx="5544616" cy="80858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t>İdareler, sistemli bir şekilde analizler yaparak amaç ve hedeflerinin gerçekleşmesini engelleyebilecek iç ve dış riskleri tanımlayarak değerlendirmeli ve alınacak önlemleri belirlemelidir. </a:t>
            </a:r>
          </a:p>
        </p:txBody>
      </p:sp>
      <p:sp>
        <p:nvSpPr>
          <p:cNvPr id="9" name="Yuvarlatılmış Dikdörtgen 8"/>
          <p:cNvSpPr/>
          <p:nvPr/>
        </p:nvSpPr>
        <p:spPr>
          <a:xfrm>
            <a:off x="8028384" y="1416288"/>
            <a:ext cx="936104" cy="80507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r>
              <a:rPr lang="tr-TR" dirty="0" smtClean="0"/>
              <a:t> GENEL ŞART</a:t>
            </a:r>
            <a:endParaRPr lang="tr-TR" dirty="0"/>
          </a:p>
        </p:txBody>
      </p:sp>
      <p:sp>
        <p:nvSpPr>
          <p:cNvPr id="2" name="Metin kutusu 1"/>
          <p:cNvSpPr txBox="1"/>
          <p:nvPr/>
        </p:nvSpPr>
        <p:spPr>
          <a:xfrm>
            <a:off x="3396477" y="5961985"/>
            <a:ext cx="5541843" cy="369332"/>
          </a:xfrm>
          <a:prstGeom prst="rect">
            <a:avLst/>
          </a:prstGeom>
          <a:noFill/>
        </p:spPr>
        <p:txBody>
          <a:bodyPr wrap="square" rtlCol="0">
            <a:spAutoFit/>
          </a:bodyPr>
          <a:lstStyle/>
          <a:p>
            <a:r>
              <a:rPr lang="tr-TR" b="1" dirty="0" smtClean="0"/>
              <a:t>Yüksek </a:t>
            </a:r>
            <a:r>
              <a:rPr lang="tr-TR" b="1" dirty="0"/>
              <a:t>bir platformda çalışmak potansiyel bir tehlikedir. </a:t>
            </a:r>
          </a:p>
        </p:txBody>
      </p:sp>
      <p:pic>
        <p:nvPicPr>
          <p:cNvPr id="5123" name="Picture 3" descr="C:\Documents and Settings\WindowsXP\Desktop\img2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99038" y="2363713"/>
            <a:ext cx="5339283"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rot="19479340">
            <a:off x="2380967" y="3499113"/>
            <a:ext cx="1661688" cy="369332"/>
          </a:xfrm>
          <a:prstGeom prst="rect">
            <a:avLst/>
          </a:prstGeom>
          <a:solidFill>
            <a:srgbClr val="FFC000"/>
          </a:solidFill>
        </p:spPr>
        <p:txBody>
          <a:bodyPr wrap="square" rtlCol="0">
            <a:spAutoFit/>
          </a:bodyPr>
          <a:lstStyle/>
          <a:p>
            <a:r>
              <a:rPr lang="tr-TR" b="1" dirty="0" smtClean="0"/>
              <a:t>RİSK NEDİR?</a:t>
            </a:r>
            <a:endParaRPr lang="tr-TR" b="1" dirty="0"/>
          </a:p>
        </p:txBody>
      </p:sp>
    </p:spTree>
    <p:extLst>
      <p:ext uri="{BB962C8B-B14F-4D97-AF65-F5344CB8AC3E}">
        <p14:creationId xmlns:p14="http://schemas.microsoft.com/office/powerpoint/2010/main" val="160083207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RİSK DEĞERLENDİRME</a:t>
            </a:r>
            <a:endParaRPr lang="tr-TR" b="1" dirty="0"/>
          </a:p>
        </p:txBody>
      </p:sp>
      <p:sp>
        <p:nvSpPr>
          <p:cNvPr id="4" name="Yuvarlatılmış Dikdörtgen 3"/>
          <p:cNvSpPr/>
          <p:nvPr/>
        </p:nvSpPr>
        <p:spPr>
          <a:xfrm>
            <a:off x="251520" y="1412776"/>
            <a:ext cx="1944216" cy="80858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6. </a:t>
            </a:r>
            <a:r>
              <a:rPr lang="tr-TR" b="1" dirty="0"/>
              <a:t>Risklerin belirlenmesi ve değerlendirilmesi</a:t>
            </a:r>
          </a:p>
        </p:txBody>
      </p:sp>
      <p:sp>
        <p:nvSpPr>
          <p:cNvPr id="5" name="Yuvarlatılmış Dikdörtgen 4"/>
          <p:cNvSpPr/>
          <p:nvPr/>
        </p:nvSpPr>
        <p:spPr>
          <a:xfrm>
            <a:off x="2339752" y="1416288"/>
            <a:ext cx="5544616" cy="80858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t>İdareler, sistemli bir şekilde analizler yaparak amaç ve hedeflerinin gerçekleşmesini engelleyebilecek iç ve dış riskleri tanımlayarak değerlendirmeli ve alınacak önlemleri belirlemelidir. </a:t>
            </a:r>
          </a:p>
        </p:txBody>
      </p:sp>
      <p:sp>
        <p:nvSpPr>
          <p:cNvPr id="9" name="Yuvarlatılmış Dikdörtgen 8"/>
          <p:cNvSpPr/>
          <p:nvPr/>
        </p:nvSpPr>
        <p:spPr>
          <a:xfrm>
            <a:off x="8028384" y="1416288"/>
            <a:ext cx="936104" cy="80507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r>
              <a:rPr lang="tr-TR" dirty="0" smtClean="0"/>
              <a:t> GENEL ŞART</a:t>
            </a:r>
            <a:endParaRPr lang="tr-TR"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2318427"/>
            <a:ext cx="7056784" cy="446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1439652" y="5877272"/>
            <a:ext cx="1512168" cy="954107"/>
          </a:xfrm>
          <a:prstGeom prst="rect">
            <a:avLst/>
          </a:prstGeom>
          <a:noFill/>
          <a:ln>
            <a:solidFill>
              <a:srgbClr val="00B0F0"/>
            </a:solidFill>
          </a:ln>
        </p:spPr>
        <p:txBody>
          <a:bodyPr wrap="square" rtlCol="0">
            <a:spAutoFit/>
          </a:bodyPr>
          <a:lstStyle/>
          <a:p>
            <a:pPr algn="ctr"/>
            <a:r>
              <a:rPr lang="tr-TR" sz="1400" b="1" dirty="0" smtClean="0"/>
              <a:t>Risklere Karşı </a:t>
            </a:r>
          </a:p>
          <a:p>
            <a:pPr algn="ctr"/>
            <a:r>
              <a:rPr lang="tr-TR" sz="1400" b="1" dirty="0" smtClean="0"/>
              <a:t>Alınacak Önlemler</a:t>
            </a:r>
          </a:p>
          <a:p>
            <a:pPr algn="ctr"/>
            <a:r>
              <a:rPr lang="tr-TR" sz="1400" b="1" dirty="0" smtClean="0"/>
              <a:t>-</a:t>
            </a:r>
            <a:r>
              <a:rPr lang="tr-TR" sz="1400" b="1" dirty="0"/>
              <a:t>E</a:t>
            </a:r>
            <a:r>
              <a:rPr lang="tr-TR" sz="1400" b="1" dirty="0" smtClean="0"/>
              <a:t>ylem Planı</a:t>
            </a:r>
            <a:endParaRPr lang="tr-TR" sz="1400" b="1" dirty="0"/>
          </a:p>
        </p:txBody>
      </p:sp>
      <p:sp>
        <p:nvSpPr>
          <p:cNvPr id="12" name="Metin kutusu 11"/>
          <p:cNvSpPr txBox="1"/>
          <p:nvPr/>
        </p:nvSpPr>
        <p:spPr>
          <a:xfrm>
            <a:off x="2951820" y="3212976"/>
            <a:ext cx="1008112" cy="738664"/>
          </a:xfrm>
          <a:prstGeom prst="rect">
            <a:avLst/>
          </a:prstGeom>
          <a:noFill/>
          <a:ln>
            <a:solidFill>
              <a:srgbClr val="00B0F0"/>
            </a:solidFill>
          </a:ln>
        </p:spPr>
        <p:txBody>
          <a:bodyPr wrap="square" rtlCol="0">
            <a:spAutoFit/>
          </a:bodyPr>
          <a:lstStyle/>
          <a:p>
            <a:pPr algn="ctr"/>
            <a:r>
              <a:rPr lang="tr-TR" sz="1400" b="1" dirty="0" smtClean="0"/>
              <a:t>Amaç</a:t>
            </a:r>
          </a:p>
          <a:p>
            <a:pPr algn="ctr"/>
            <a:r>
              <a:rPr lang="tr-TR" sz="1400" b="1" dirty="0" smtClean="0"/>
              <a:t>ve </a:t>
            </a:r>
            <a:r>
              <a:rPr lang="tr-TR" sz="1400" b="1" dirty="0"/>
              <a:t>Hedefler</a:t>
            </a:r>
          </a:p>
        </p:txBody>
      </p:sp>
      <p:sp>
        <p:nvSpPr>
          <p:cNvPr id="13" name="Metin kutusu 12"/>
          <p:cNvSpPr txBox="1"/>
          <p:nvPr/>
        </p:nvSpPr>
        <p:spPr>
          <a:xfrm>
            <a:off x="6751307" y="4172474"/>
            <a:ext cx="1277077" cy="738664"/>
          </a:xfrm>
          <a:prstGeom prst="rect">
            <a:avLst/>
          </a:prstGeom>
          <a:noFill/>
          <a:ln>
            <a:solidFill>
              <a:srgbClr val="00B0F0"/>
            </a:solidFill>
          </a:ln>
        </p:spPr>
        <p:txBody>
          <a:bodyPr wrap="square" rtlCol="0">
            <a:spAutoFit/>
          </a:bodyPr>
          <a:lstStyle/>
          <a:p>
            <a:pPr algn="ctr"/>
            <a:r>
              <a:rPr lang="tr-TR" sz="1400" b="1" dirty="0"/>
              <a:t>Gerçekleşme Olasılığı-Etkileri</a:t>
            </a:r>
          </a:p>
        </p:txBody>
      </p:sp>
      <p:sp>
        <p:nvSpPr>
          <p:cNvPr id="2" name="Metin kutusu 1"/>
          <p:cNvSpPr txBox="1"/>
          <p:nvPr/>
        </p:nvSpPr>
        <p:spPr>
          <a:xfrm rot="16200000">
            <a:off x="-1601461" y="4228928"/>
            <a:ext cx="4410493" cy="646331"/>
          </a:xfrm>
          <a:prstGeom prst="rect">
            <a:avLst/>
          </a:prstGeom>
          <a:solidFill>
            <a:srgbClr val="00B0F0"/>
          </a:solidFill>
          <a:ln>
            <a:solidFill>
              <a:srgbClr val="0070C0"/>
            </a:solidFill>
          </a:ln>
        </p:spPr>
        <p:txBody>
          <a:bodyPr wrap="square" rtlCol="0">
            <a:spAutoFit/>
          </a:bodyPr>
          <a:lstStyle/>
          <a:p>
            <a:pPr algn="ctr"/>
            <a:r>
              <a:rPr lang="tr-TR" b="1" dirty="0" smtClean="0"/>
              <a:t>RD6.1.1 </a:t>
            </a:r>
            <a:r>
              <a:rPr lang="tr-TR" b="1" dirty="0"/>
              <a:t>Risk Belirleme </a:t>
            </a:r>
            <a:r>
              <a:rPr lang="tr-TR" b="1" dirty="0" smtClean="0"/>
              <a:t>ve Değerlendirme </a:t>
            </a:r>
          </a:p>
          <a:p>
            <a:pPr algn="ctr"/>
            <a:r>
              <a:rPr lang="tr-TR" b="1" dirty="0" smtClean="0"/>
              <a:t>Komisyonu</a:t>
            </a:r>
          </a:p>
        </p:txBody>
      </p:sp>
    </p:spTree>
    <p:extLst>
      <p:ext uri="{BB962C8B-B14F-4D97-AF65-F5344CB8AC3E}">
        <p14:creationId xmlns:p14="http://schemas.microsoft.com/office/powerpoint/2010/main" val="21904472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FAALİYETLERİ</a:t>
            </a:r>
            <a:endParaRPr lang="tr-TR" b="1" dirty="0"/>
          </a:p>
        </p:txBody>
      </p:sp>
      <p:sp>
        <p:nvSpPr>
          <p:cNvPr id="4" name="Yuvarlatılmış Dikdörtgen 3"/>
          <p:cNvSpPr/>
          <p:nvPr/>
        </p:nvSpPr>
        <p:spPr>
          <a:xfrm>
            <a:off x="251520" y="1412776"/>
            <a:ext cx="19442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7. </a:t>
            </a:r>
            <a:r>
              <a:rPr lang="tr-TR" b="1" dirty="0"/>
              <a:t>Kontrol stratejileri ve yöntemleri</a:t>
            </a:r>
          </a:p>
        </p:txBody>
      </p:sp>
      <p:sp>
        <p:nvSpPr>
          <p:cNvPr id="5" name="Yuvarlatılmış Dikdörtgen 4"/>
          <p:cNvSpPr/>
          <p:nvPr/>
        </p:nvSpPr>
        <p:spPr>
          <a:xfrm>
            <a:off x="2339752" y="1416288"/>
            <a:ext cx="55446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hedeflerine ulaşmayı amaçlayan ve riskleri karşılamaya uygun kontrol strateji ve yöntemlerini belirlemeli ve uygulamalıdır.</a:t>
            </a:r>
          </a:p>
        </p:txBody>
      </p:sp>
      <p:sp>
        <p:nvSpPr>
          <p:cNvPr id="9" name="Yuvarlatılmış Dikdörtgen 8"/>
          <p:cNvSpPr/>
          <p:nvPr/>
        </p:nvSpPr>
        <p:spPr>
          <a:xfrm>
            <a:off x="8028384" y="1416288"/>
            <a:ext cx="936104" cy="8050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a:t>
            </a:r>
            <a:r>
              <a:rPr lang="tr-TR" dirty="0" smtClean="0"/>
              <a:t>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smtClean="0">
                <a:solidFill>
                  <a:schemeClr val="tx1"/>
                </a:solidFill>
              </a:rPr>
              <a:t>(</a:t>
            </a:r>
            <a:r>
              <a:rPr lang="tr-TR" sz="2000" b="1" dirty="0" smtClean="0">
                <a:solidFill>
                  <a:srgbClr val="FF0000"/>
                </a:solidFill>
              </a:rPr>
              <a:t>Düzenli </a:t>
            </a:r>
            <a:r>
              <a:rPr lang="tr-TR" sz="2000" b="1" dirty="0">
                <a:solidFill>
                  <a:srgbClr val="FF0000"/>
                </a:solidFill>
              </a:rPr>
              <a:t>gözden geçirme, örnekleme yoluyla kontrol, karşılaştırma, onaylama, raporlama, koordinasyon, doğrulama, analiz etme, yetkilendirme, gözetim, inceleme, izleme </a:t>
            </a:r>
            <a:r>
              <a:rPr lang="tr-TR" sz="2000" b="1" dirty="0" err="1">
                <a:solidFill>
                  <a:srgbClr val="FF0000"/>
                </a:solidFill>
              </a:rPr>
              <a:t>v.b</a:t>
            </a:r>
            <a:r>
              <a:rPr lang="tr-TR" sz="2000" b="1" dirty="0">
                <a:solidFill>
                  <a:srgbClr val="FF0000"/>
                </a:solidFill>
              </a:rPr>
              <a:t>.) </a:t>
            </a:r>
            <a:r>
              <a:rPr lang="tr-TR" sz="2000" b="1" dirty="0">
                <a:solidFill>
                  <a:schemeClr val="tx1"/>
                </a:solidFill>
              </a:rPr>
              <a:t>belirlenmeli ve uygulanmalıdır</a:t>
            </a:r>
            <a:r>
              <a:rPr lang="tr-TR" sz="2000" b="1" dirty="0" smtClean="0">
                <a:solidFill>
                  <a:schemeClr val="tx1"/>
                </a:solidFill>
              </a:rPr>
              <a:t>. </a:t>
            </a:r>
          </a:p>
          <a:p>
            <a:endParaRPr lang="tr-TR" sz="2000" b="1" dirty="0">
              <a:solidFill>
                <a:schemeClr val="tx1"/>
              </a:solidFill>
            </a:endParaRPr>
          </a:p>
          <a:p>
            <a:pPr marL="342900" indent="-342900">
              <a:buFont typeface="Wingdings" panose="05000000000000000000" pitchFamily="2" charset="2"/>
              <a:buChar char="Ø"/>
            </a:pPr>
            <a:r>
              <a:rPr lang="tr-TR" sz="2000" b="1" dirty="0" smtClean="0">
                <a:solidFill>
                  <a:schemeClr val="tx1"/>
                </a:solidFill>
              </a:rPr>
              <a:t>Kontroller</a:t>
            </a:r>
            <a:r>
              <a:rPr lang="tr-TR" sz="2000" b="1" dirty="0">
                <a:solidFill>
                  <a:schemeClr val="tx1"/>
                </a:solidFill>
              </a:rPr>
              <a:t>, </a:t>
            </a:r>
            <a:r>
              <a:rPr lang="tr-TR" sz="2000" b="1" dirty="0">
                <a:solidFill>
                  <a:srgbClr val="FF0000"/>
                </a:solidFill>
              </a:rPr>
              <a:t>işlem öncesi kontrol</a:t>
            </a:r>
            <a:r>
              <a:rPr lang="tr-TR" sz="2000" b="1" dirty="0">
                <a:solidFill>
                  <a:schemeClr val="tx1"/>
                </a:solidFill>
              </a:rPr>
              <a:t>, </a:t>
            </a:r>
            <a:r>
              <a:rPr lang="tr-TR" sz="2000" b="1" dirty="0">
                <a:solidFill>
                  <a:srgbClr val="FF0000"/>
                </a:solidFill>
              </a:rPr>
              <a:t>süreç kontrolü </a:t>
            </a:r>
            <a:r>
              <a:rPr lang="tr-TR" sz="2000" b="1" dirty="0">
                <a:solidFill>
                  <a:schemeClr val="tx1"/>
                </a:solidFill>
              </a:rPr>
              <a:t>ve </a:t>
            </a:r>
            <a:r>
              <a:rPr lang="tr-TR" sz="2000" b="1" dirty="0">
                <a:solidFill>
                  <a:srgbClr val="FF0000"/>
                </a:solidFill>
              </a:rPr>
              <a:t>işlem sonrası kontrolleri </a:t>
            </a:r>
            <a:r>
              <a:rPr lang="tr-TR" sz="2000" b="1" dirty="0">
                <a:solidFill>
                  <a:schemeClr val="tx1"/>
                </a:solidFill>
              </a:rPr>
              <a:t>de </a:t>
            </a:r>
            <a:r>
              <a:rPr lang="tr-TR" sz="2000" b="1" dirty="0" smtClean="0">
                <a:solidFill>
                  <a:schemeClr val="tx1"/>
                </a:solidFill>
              </a:rPr>
              <a:t>kapsamalı.</a:t>
            </a:r>
          </a:p>
          <a:p>
            <a:endParaRPr lang="tr-TR" sz="2000" dirty="0">
              <a:solidFill>
                <a:schemeClr val="tx1"/>
              </a:solidFill>
            </a:endParaRPr>
          </a:p>
          <a:p>
            <a:pPr algn="ctr"/>
            <a:r>
              <a:rPr lang="tr-TR" sz="2000" dirty="0" smtClean="0">
                <a:solidFill>
                  <a:schemeClr val="tx1"/>
                </a:solidFill>
                <a:latin typeface="Lucida Handwriting" panose="03010101010101010101" pitchFamily="66" charset="0"/>
              </a:rPr>
              <a:t>‘‘</a:t>
            </a:r>
            <a:r>
              <a:rPr lang="tr-TR" sz="2000" dirty="0">
                <a:solidFill>
                  <a:schemeClr val="tx1"/>
                </a:solidFill>
                <a:latin typeface="Lucida Handwriting" panose="03010101010101010101" pitchFamily="66" charset="0"/>
              </a:rPr>
              <a:t>Belirlenen kontrol yönteminin maliyeti </a:t>
            </a:r>
            <a:endParaRPr lang="tr-TR" sz="2000" dirty="0" smtClean="0">
              <a:solidFill>
                <a:schemeClr val="tx1"/>
              </a:solidFill>
              <a:latin typeface="Lucida Handwriting" panose="03010101010101010101" pitchFamily="66" charset="0"/>
            </a:endParaRPr>
          </a:p>
          <a:p>
            <a:pPr algn="ctr"/>
            <a:r>
              <a:rPr lang="tr-TR" sz="2000" dirty="0" smtClean="0">
                <a:solidFill>
                  <a:schemeClr val="tx1"/>
                </a:solidFill>
                <a:latin typeface="Lucida Handwriting" panose="03010101010101010101" pitchFamily="66" charset="0"/>
              </a:rPr>
              <a:t>beklenen </a:t>
            </a:r>
            <a:r>
              <a:rPr lang="tr-TR" sz="2000" dirty="0">
                <a:solidFill>
                  <a:schemeClr val="tx1"/>
                </a:solidFill>
                <a:latin typeface="Lucida Handwriting" panose="03010101010101010101" pitchFamily="66" charset="0"/>
              </a:rPr>
              <a:t>faydayı aşmamalıdır.’’</a:t>
            </a:r>
          </a:p>
        </p:txBody>
      </p:sp>
    </p:spTree>
    <p:extLst>
      <p:ext uri="{BB962C8B-B14F-4D97-AF65-F5344CB8AC3E}">
        <p14:creationId xmlns:p14="http://schemas.microsoft.com/office/powerpoint/2010/main" val="2309656539"/>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FAALİYETLERİ</a:t>
            </a:r>
            <a:endParaRPr lang="tr-TR" b="1" dirty="0"/>
          </a:p>
        </p:txBody>
      </p:sp>
      <p:sp>
        <p:nvSpPr>
          <p:cNvPr id="4" name="Yuvarlatılmış Dikdörtgen 3"/>
          <p:cNvSpPr/>
          <p:nvPr/>
        </p:nvSpPr>
        <p:spPr>
          <a:xfrm>
            <a:off x="251520" y="1412776"/>
            <a:ext cx="19442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8. Prosedürlerin belirlenmesi ve belgelendirilmesi</a:t>
            </a:r>
          </a:p>
        </p:txBody>
      </p:sp>
      <p:sp>
        <p:nvSpPr>
          <p:cNvPr id="5" name="Yuvarlatılmış Dikdörtgen 4"/>
          <p:cNvSpPr/>
          <p:nvPr/>
        </p:nvSpPr>
        <p:spPr>
          <a:xfrm>
            <a:off x="2339752" y="1416288"/>
            <a:ext cx="55446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İdareler, faaliyetleri ile mali karar ve işlemleri için gerekli yazılı prosedürleri ve bu alanlara ilişkin düzenlemeleri hazırlamalı, güncellemeli ve ilgili personelin erişimine sunmalıdır. </a:t>
            </a:r>
          </a:p>
        </p:txBody>
      </p:sp>
      <p:sp>
        <p:nvSpPr>
          <p:cNvPr id="9" name="Yuvarlatılmış Dikdörtgen 8"/>
          <p:cNvSpPr/>
          <p:nvPr/>
        </p:nvSpPr>
        <p:spPr>
          <a:xfrm>
            <a:off x="8028384" y="1416288"/>
            <a:ext cx="936104" cy="8050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a:solidFill>
                  <a:srgbClr val="FF0000"/>
                </a:solidFill>
              </a:rPr>
              <a:t>Yazılı prosedürler </a:t>
            </a:r>
            <a:r>
              <a:rPr lang="tr-TR" sz="2000" b="1" dirty="0" smtClean="0">
                <a:solidFill>
                  <a:schemeClr val="tx1"/>
                </a:solidFill>
              </a:rPr>
              <a:t>belirlemeli.</a:t>
            </a:r>
          </a:p>
          <a:p>
            <a:endParaRPr lang="tr-TR" sz="2000" b="1" dirty="0">
              <a:solidFill>
                <a:schemeClr val="tx1"/>
              </a:solidFill>
            </a:endParaRPr>
          </a:p>
          <a:p>
            <a:pPr marL="342900" indent="-342900">
              <a:buFont typeface="Wingdings" panose="05000000000000000000" pitchFamily="2" charset="2"/>
              <a:buChar char="Ø"/>
            </a:pPr>
            <a:r>
              <a:rPr lang="tr-TR" sz="2000" b="1" dirty="0">
                <a:solidFill>
                  <a:schemeClr val="tx1"/>
                </a:solidFill>
              </a:rPr>
              <a:t>Prosedürler ve ilgili dokümanlar, faaliyet veya mali karar ve işlemin </a:t>
            </a:r>
            <a:r>
              <a:rPr lang="tr-TR" sz="2000" b="1" dirty="0">
                <a:solidFill>
                  <a:srgbClr val="FF0000"/>
                </a:solidFill>
              </a:rPr>
              <a:t>başlaması, uygulanması ve sonuçlandırılması </a:t>
            </a:r>
            <a:r>
              <a:rPr lang="tr-TR" sz="2000" b="1" dirty="0">
                <a:solidFill>
                  <a:schemeClr val="tx1"/>
                </a:solidFill>
              </a:rPr>
              <a:t>aşamalarını kapsamalıdır</a:t>
            </a:r>
            <a:r>
              <a:rPr lang="tr-TR" sz="2000" b="1" dirty="0" smtClean="0">
                <a:solidFill>
                  <a:schemeClr val="tx1"/>
                </a:solidFill>
              </a:rPr>
              <a:t>. (İş Akış Şeması)</a:t>
            </a:r>
          </a:p>
          <a:p>
            <a:endParaRPr lang="tr-TR" sz="2000" b="1" dirty="0">
              <a:solidFill>
                <a:schemeClr val="tx1"/>
              </a:solidFill>
            </a:endParaRPr>
          </a:p>
          <a:p>
            <a:pPr marL="342900" indent="-342900">
              <a:buFont typeface="Wingdings" panose="05000000000000000000" pitchFamily="2" charset="2"/>
              <a:buChar char="Ø"/>
            </a:pPr>
            <a:r>
              <a:rPr lang="tr-TR" sz="2000" b="1" dirty="0">
                <a:solidFill>
                  <a:schemeClr val="tx1"/>
                </a:solidFill>
              </a:rPr>
              <a:t>Prosedürler ve ilgili dokümanlar, </a:t>
            </a:r>
            <a:r>
              <a:rPr lang="tr-TR" sz="2000" b="1" dirty="0">
                <a:solidFill>
                  <a:srgbClr val="FF0000"/>
                </a:solidFill>
              </a:rPr>
              <a:t>güncel, kapsamlı, mevzuata uygun ve ilgili personel tarafından anlaşılabilir ve ulaşılabilir </a:t>
            </a:r>
            <a:r>
              <a:rPr lang="tr-TR" sz="2000" b="1" dirty="0">
                <a:solidFill>
                  <a:schemeClr val="tx1"/>
                </a:solidFill>
              </a:rPr>
              <a:t>olmalı. (İş Akış Şeması)</a:t>
            </a:r>
          </a:p>
          <a:p>
            <a:endParaRPr lang="tr-TR" sz="2000" dirty="0">
              <a:solidFill>
                <a:schemeClr val="tx1"/>
              </a:solidFill>
            </a:endParaRPr>
          </a:p>
        </p:txBody>
      </p:sp>
    </p:spTree>
    <p:extLst>
      <p:ext uri="{BB962C8B-B14F-4D97-AF65-F5344CB8AC3E}">
        <p14:creationId xmlns:p14="http://schemas.microsoft.com/office/powerpoint/2010/main" val="387347708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FAALİYETLERİ</a:t>
            </a:r>
            <a:endParaRPr lang="tr-TR" b="1" dirty="0"/>
          </a:p>
        </p:txBody>
      </p:sp>
      <p:sp>
        <p:nvSpPr>
          <p:cNvPr id="4" name="Yuvarlatılmış Dikdörtgen 3"/>
          <p:cNvSpPr/>
          <p:nvPr/>
        </p:nvSpPr>
        <p:spPr>
          <a:xfrm>
            <a:off x="251520" y="1412776"/>
            <a:ext cx="19442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9.</a:t>
            </a:r>
            <a:r>
              <a:rPr lang="tr-TR" b="1" dirty="0"/>
              <a:t> Görevler </a:t>
            </a:r>
            <a:r>
              <a:rPr lang="tr-TR" b="1" dirty="0" smtClean="0"/>
              <a:t>ayrılığı</a:t>
            </a:r>
            <a:endParaRPr lang="tr-TR" b="1" dirty="0"/>
          </a:p>
        </p:txBody>
      </p:sp>
      <p:sp>
        <p:nvSpPr>
          <p:cNvPr id="5" name="Yuvarlatılmış Dikdörtgen 4"/>
          <p:cNvSpPr/>
          <p:nvPr/>
        </p:nvSpPr>
        <p:spPr>
          <a:xfrm>
            <a:off x="2339752" y="1416288"/>
            <a:ext cx="55446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Hata, eksiklik, yanlışlık, usulsüzlük ve yolsuzluk risklerini azaltmak için faaliyetler ile mali karar ve işlemlerin onaylanması, uygulanması, kaydedilmesi ve kontrol edilmesi görevleri personel arasında paylaştırılmalıdır. </a:t>
            </a:r>
          </a:p>
        </p:txBody>
      </p:sp>
      <p:sp>
        <p:nvSpPr>
          <p:cNvPr id="9" name="Yuvarlatılmış Dikdörtgen 8"/>
          <p:cNvSpPr/>
          <p:nvPr/>
        </p:nvSpPr>
        <p:spPr>
          <a:xfrm>
            <a:off x="8028384" y="1416288"/>
            <a:ext cx="936104" cy="8050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tr-TR" sz="2000" b="1" dirty="0" smtClean="0">
                <a:solidFill>
                  <a:schemeClr val="tx1"/>
                </a:solidFill>
              </a:rPr>
              <a:t>Onaylama</a:t>
            </a:r>
          </a:p>
          <a:p>
            <a:endParaRPr lang="tr-TR" sz="2000" b="1" dirty="0" smtClean="0">
              <a:solidFill>
                <a:schemeClr val="tx1"/>
              </a:solidFill>
            </a:endParaRPr>
          </a:p>
          <a:p>
            <a:pPr marL="342900" indent="-342900">
              <a:buFont typeface="Wingdings" panose="05000000000000000000" pitchFamily="2" charset="2"/>
              <a:buChar char="ü"/>
            </a:pPr>
            <a:r>
              <a:rPr lang="tr-TR" sz="2000" b="1" dirty="0" smtClean="0">
                <a:solidFill>
                  <a:srgbClr val="FF0000"/>
                </a:solidFill>
              </a:rPr>
              <a:t>Uygulama</a:t>
            </a:r>
          </a:p>
          <a:p>
            <a:endParaRPr lang="tr-TR" sz="2000" b="1" dirty="0" smtClean="0">
              <a:solidFill>
                <a:schemeClr val="tx1"/>
              </a:solidFill>
            </a:endParaRPr>
          </a:p>
          <a:p>
            <a:pPr marL="342900" indent="-342900">
              <a:buFont typeface="Wingdings" panose="05000000000000000000" pitchFamily="2" charset="2"/>
              <a:buChar char="ü"/>
            </a:pPr>
            <a:r>
              <a:rPr lang="tr-TR" sz="2000" b="1" dirty="0" smtClean="0">
                <a:solidFill>
                  <a:srgbClr val="0070C0"/>
                </a:solidFill>
              </a:rPr>
              <a:t>Kayıt</a:t>
            </a:r>
          </a:p>
          <a:p>
            <a:endParaRPr lang="tr-TR" sz="2000" b="1" dirty="0" smtClean="0">
              <a:solidFill>
                <a:schemeClr val="tx1"/>
              </a:solidFill>
            </a:endParaRPr>
          </a:p>
          <a:p>
            <a:pPr marL="342900" indent="-342900">
              <a:buFont typeface="Wingdings" panose="05000000000000000000" pitchFamily="2" charset="2"/>
              <a:buChar char="ü"/>
            </a:pPr>
            <a:r>
              <a:rPr lang="tr-TR" sz="2000" b="1" dirty="0" smtClean="0">
                <a:solidFill>
                  <a:srgbClr val="00B050"/>
                </a:solidFill>
              </a:rPr>
              <a:t>Kontrol</a:t>
            </a:r>
            <a:endParaRPr lang="tr-TR" sz="2000" b="1" dirty="0">
              <a:solidFill>
                <a:srgbClr val="00B050"/>
              </a:solidFill>
            </a:endParaRPr>
          </a:p>
        </p:txBody>
      </p:sp>
      <p:pic>
        <p:nvPicPr>
          <p:cNvPr id="8" name="Picture 2" descr="C:\Documents and Settings\WindowsXP\Desktop\sod3.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91"/>
          <a:stretch/>
        </p:blipFill>
        <p:spPr bwMode="auto">
          <a:xfrm>
            <a:off x="4283968" y="2470584"/>
            <a:ext cx="4422342"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1162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9344" y="0"/>
            <a:ext cx="5867400" cy="864096"/>
          </a:xfrm>
        </p:spPr>
        <p:txBody>
          <a:bodyPr>
            <a:noAutofit/>
          </a:bodyPr>
          <a:lstStyle/>
          <a:p>
            <a:pPr>
              <a:spcBef>
                <a:spcPts val="0"/>
              </a:spcBef>
            </a:pPr>
            <a:r>
              <a:rPr lang="tr-TR" sz="4000" b="0" cap="none" dirty="0">
                <a:solidFill>
                  <a:prstClr val="black">
                    <a:lumMod val="50000"/>
                    <a:lumOff val="50000"/>
                  </a:prstClr>
                </a:solidFill>
              </a:rPr>
              <a:t>TARİHSEL GELİŞİM</a:t>
            </a:r>
            <a:endParaRPr lang="tr-TR" sz="2800" dirty="0"/>
          </a:p>
        </p:txBody>
      </p:sp>
      <p:sp>
        <p:nvSpPr>
          <p:cNvPr id="5" name="Text Placeholder 4"/>
          <p:cNvSpPr>
            <a:spLocks noGrp="1"/>
          </p:cNvSpPr>
          <p:nvPr>
            <p:ph type="body" idx="1"/>
          </p:nvPr>
        </p:nvSpPr>
        <p:spPr>
          <a:xfrm>
            <a:off x="2844392" y="908720"/>
            <a:ext cx="6192104" cy="5184576"/>
          </a:xfrm>
        </p:spPr>
        <p:txBody>
          <a:bodyPr>
            <a:normAutofit/>
          </a:bodyPr>
          <a:lstStyle/>
          <a:p>
            <a:pPr marL="285750" lvl="0" indent="-285750" algn="just">
              <a:spcBef>
                <a:spcPts val="0"/>
              </a:spcBef>
              <a:buFont typeface="Wingdings" panose="05000000000000000000" pitchFamily="2" charset="2"/>
              <a:buChar char="q"/>
            </a:pPr>
            <a:r>
              <a:rPr lang="tr-TR" sz="1900" b="1" dirty="0" smtClean="0">
                <a:solidFill>
                  <a:schemeClr val="tx1"/>
                </a:solidFill>
              </a:rPr>
              <a:t>1980’lerde </a:t>
            </a:r>
            <a:r>
              <a:rPr lang="tr-TR" sz="1900" b="1" dirty="0">
                <a:solidFill>
                  <a:schemeClr val="tx1"/>
                </a:solidFill>
              </a:rPr>
              <a:t>yaşanan </a:t>
            </a:r>
            <a:r>
              <a:rPr lang="tr-TR" sz="1900" b="1" dirty="0">
                <a:solidFill>
                  <a:srgbClr val="FF0000"/>
                </a:solidFill>
              </a:rPr>
              <a:t>sansasyonel iflaslar ve mali skandallar, hatalı ve hileli mali </a:t>
            </a:r>
            <a:r>
              <a:rPr lang="tr-TR" sz="1900" b="1" dirty="0" smtClean="0">
                <a:solidFill>
                  <a:srgbClr val="FF0000"/>
                </a:solidFill>
              </a:rPr>
              <a:t>raporlamalar</a:t>
            </a:r>
            <a:r>
              <a:rPr lang="tr-TR" sz="1900" b="1" dirty="0" smtClean="0">
                <a:solidFill>
                  <a:schemeClr val="tx1"/>
                </a:solidFill>
              </a:rPr>
              <a:t>:</a:t>
            </a:r>
          </a:p>
          <a:p>
            <a:pPr lvl="0" algn="just">
              <a:spcBef>
                <a:spcPts val="0"/>
              </a:spcBef>
            </a:pPr>
            <a:r>
              <a:rPr lang="tr-TR" sz="1700" b="1" u="sng" dirty="0" smtClean="0">
                <a:solidFill>
                  <a:schemeClr val="tx1"/>
                </a:solidFill>
              </a:rPr>
              <a:t>Muhasebe </a:t>
            </a:r>
            <a:r>
              <a:rPr lang="tr-TR" sz="1700" b="1" u="sng" dirty="0">
                <a:solidFill>
                  <a:schemeClr val="tx1"/>
                </a:solidFill>
              </a:rPr>
              <a:t>ve denetim alanında </a:t>
            </a:r>
            <a:r>
              <a:rPr lang="tr-TR" sz="1700" b="1" dirty="0">
                <a:solidFill>
                  <a:schemeClr val="tx1"/>
                </a:solidFill>
              </a:rPr>
              <a:t>ABD’nin en önemli beş kuruluşunu </a:t>
            </a:r>
            <a:endParaRPr lang="tr-TR" sz="1700" b="1" dirty="0" smtClean="0">
              <a:solidFill>
                <a:schemeClr val="tx1"/>
              </a:solidFill>
            </a:endParaRPr>
          </a:p>
          <a:p>
            <a:pPr marL="285750" lvl="0" indent="-285750" algn="just">
              <a:spcBef>
                <a:spcPts val="0"/>
              </a:spcBef>
              <a:buFont typeface="Wingdings" panose="05000000000000000000" pitchFamily="2" charset="2"/>
              <a:buChar char="ü"/>
            </a:pPr>
            <a:r>
              <a:rPr lang="tr-TR" sz="1500" dirty="0" smtClean="0">
                <a:solidFill>
                  <a:schemeClr val="tx1"/>
                </a:solidFill>
              </a:rPr>
              <a:t>Amerikan </a:t>
            </a:r>
            <a:r>
              <a:rPr lang="tr-TR" sz="1500" dirty="0">
                <a:solidFill>
                  <a:schemeClr val="tx1"/>
                </a:solidFill>
              </a:rPr>
              <a:t>Kamu Muhasebecileri Birliği </a:t>
            </a:r>
            <a:endParaRPr lang="tr-TR" sz="1500" dirty="0" smtClean="0">
              <a:solidFill>
                <a:schemeClr val="tx1"/>
              </a:solidFill>
            </a:endParaRPr>
          </a:p>
          <a:p>
            <a:pPr marL="285750" lvl="0" indent="-285750" algn="just">
              <a:spcBef>
                <a:spcPts val="0"/>
              </a:spcBef>
              <a:buFont typeface="Wingdings" panose="05000000000000000000" pitchFamily="2" charset="2"/>
              <a:buChar char="ü"/>
            </a:pPr>
            <a:r>
              <a:rPr lang="tr-TR" sz="1500" dirty="0" smtClean="0">
                <a:solidFill>
                  <a:schemeClr val="tx1"/>
                </a:solidFill>
              </a:rPr>
              <a:t>Amerikan </a:t>
            </a:r>
            <a:r>
              <a:rPr lang="tr-TR" sz="1500" dirty="0">
                <a:solidFill>
                  <a:schemeClr val="tx1"/>
                </a:solidFill>
              </a:rPr>
              <a:t>Muhasebeciler Birliği </a:t>
            </a:r>
            <a:endParaRPr lang="tr-TR" sz="1500" dirty="0" smtClean="0">
              <a:solidFill>
                <a:schemeClr val="tx1"/>
              </a:solidFill>
            </a:endParaRPr>
          </a:p>
          <a:p>
            <a:pPr marL="285750" lvl="0" indent="-285750" algn="just">
              <a:spcBef>
                <a:spcPts val="0"/>
              </a:spcBef>
              <a:buFont typeface="Wingdings" panose="05000000000000000000" pitchFamily="2" charset="2"/>
              <a:buChar char="ü"/>
            </a:pPr>
            <a:r>
              <a:rPr lang="tr-TR" sz="1500" dirty="0" smtClean="0">
                <a:solidFill>
                  <a:schemeClr val="tx1"/>
                </a:solidFill>
              </a:rPr>
              <a:t>Finansal </a:t>
            </a:r>
            <a:r>
              <a:rPr lang="tr-TR" sz="1500" dirty="0">
                <a:solidFill>
                  <a:schemeClr val="tx1"/>
                </a:solidFill>
              </a:rPr>
              <a:t>Yöneticiler </a:t>
            </a:r>
            <a:r>
              <a:rPr lang="tr-TR" sz="1500" dirty="0" smtClean="0">
                <a:solidFill>
                  <a:schemeClr val="tx1"/>
                </a:solidFill>
              </a:rPr>
              <a:t>Enstitüsü</a:t>
            </a:r>
          </a:p>
          <a:p>
            <a:pPr marL="285750" lvl="0" indent="-285750" algn="just">
              <a:spcBef>
                <a:spcPts val="0"/>
              </a:spcBef>
              <a:buFont typeface="Wingdings" panose="05000000000000000000" pitchFamily="2" charset="2"/>
              <a:buChar char="ü"/>
            </a:pPr>
            <a:r>
              <a:rPr lang="tr-TR" sz="1500" dirty="0" smtClean="0">
                <a:solidFill>
                  <a:schemeClr val="tx1"/>
                </a:solidFill>
              </a:rPr>
              <a:t>İç </a:t>
            </a:r>
            <a:r>
              <a:rPr lang="tr-TR" sz="1500" dirty="0">
                <a:solidFill>
                  <a:schemeClr val="tx1"/>
                </a:solidFill>
              </a:rPr>
              <a:t>Denetçiler Enstitüsü </a:t>
            </a:r>
            <a:endParaRPr lang="tr-TR" sz="1500" dirty="0" smtClean="0">
              <a:solidFill>
                <a:schemeClr val="tx1"/>
              </a:solidFill>
            </a:endParaRPr>
          </a:p>
          <a:p>
            <a:pPr marL="285750" lvl="0" indent="-285750" algn="just">
              <a:spcBef>
                <a:spcPts val="0"/>
              </a:spcBef>
              <a:buFont typeface="Wingdings" panose="05000000000000000000" pitchFamily="2" charset="2"/>
              <a:buChar char="ü"/>
            </a:pPr>
            <a:r>
              <a:rPr lang="tr-TR" sz="1500" dirty="0" smtClean="0">
                <a:solidFill>
                  <a:schemeClr val="tx1"/>
                </a:solidFill>
              </a:rPr>
              <a:t>Ulusal </a:t>
            </a:r>
            <a:r>
              <a:rPr lang="tr-TR" sz="1500" dirty="0">
                <a:solidFill>
                  <a:schemeClr val="tx1"/>
                </a:solidFill>
              </a:rPr>
              <a:t>Muhasebeciler </a:t>
            </a:r>
            <a:r>
              <a:rPr lang="tr-TR" sz="1500" dirty="0" smtClean="0">
                <a:solidFill>
                  <a:schemeClr val="tx1"/>
                </a:solidFill>
              </a:rPr>
              <a:t>Birliği’ni </a:t>
            </a:r>
          </a:p>
          <a:p>
            <a:pPr lvl="0" algn="just">
              <a:spcBef>
                <a:spcPts val="0"/>
              </a:spcBef>
            </a:pPr>
            <a:r>
              <a:rPr lang="tr-TR" sz="1700" b="1" dirty="0">
                <a:solidFill>
                  <a:schemeClr val="tx1"/>
                </a:solidFill>
              </a:rPr>
              <a:t>	</a:t>
            </a:r>
            <a:r>
              <a:rPr lang="tr-TR" sz="1700" b="1" dirty="0" smtClean="0">
                <a:solidFill>
                  <a:schemeClr val="tx1"/>
                </a:solidFill>
              </a:rPr>
              <a:t>işbirliğine </a:t>
            </a:r>
            <a:r>
              <a:rPr lang="tr-TR" sz="1700" b="1" dirty="0">
                <a:solidFill>
                  <a:schemeClr val="tx1"/>
                </a:solidFill>
              </a:rPr>
              <a:t>itti </a:t>
            </a:r>
            <a:r>
              <a:rPr lang="tr-TR" sz="1700" b="1" dirty="0" smtClean="0">
                <a:solidFill>
                  <a:schemeClr val="tx1"/>
                </a:solidFill>
              </a:rPr>
              <a:t>ve </a:t>
            </a:r>
            <a:r>
              <a:rPr lang="tr-TR" sz="1700" b="1" dirty="0" err="1" smtClean="0">
                <a:solidFill>
                  <a:srgbClr val="FF0000"/>
                </a:solidFill>
              </a:rPr>
              <a:t>Treadway</a:t>
            </a:r>
            <a:r>
              <a:rPr lang="tr-TR" sz="1700" b="1" dirty="0" smtClean="0">
                <a:solidFill>
                  <a:srgbClr val="FF0000"/>
                </a:solidFill>
              </a:rPr>
              <a:t> </a:t>
            </a:r>
            <a:r>
              <a:rPr lang="tr-TR" sz="1700" b="1" dirty="0">
                <a:solidFill>
                  <a:srgbClr val="FF0000"/>
                </a:solidFill>
              </a:rPr>
              <a:t>Komisyonu </a:t>
            </a:r>
            <a:r>
              <a:rPr lang="tr-TR" sz="1700" b="1" dirty="0">
                <a:solidFill>
                  <a:schemeClr val="tx1"/>
                </a:solidFill>
              </a:rPr>
              <a:t>olarak adlandırılan </a:t>
            </a:r>
            <a:r>
              <a:rPr lang="tr-TR" sz="1700" b="1" dirty="0">
                <a:solidFill>
                  <a:srgbClr val="FF0000"/>
                </a:solidFill>
              </a:rPr>
              <a:t>Hatalı ve Hileli Mali Raporlama Ulusal Komisyonu </a:t>
            </a:r>
            <a:r>
              <a:rPr lang="tr-TR" sz="1700" b="1" dirty="0">
                <a:solidFill>
                  <a:schemeClr val="tx1"/>
                </a:solidFill>
              </a:rPr>
              <a:t>kuruldu. </a:t>
            </a:r>
            <a:endParaRPr lang="tr-TR" sz="1700" b="1" dirty="0" smtClean="0">
              <a:solidFill>
                <a:schemeClr val="tx1"/>
              </a:solidFill>
            </a:endParaRPr>
          </a:p>
          <a:p>
            <a:pPr lvl="0" algn="just">
              <a:spcBef>
                <a:spcPts val="0"/>
              </a:spcBef>
            </a:pPr>
            <a:endParaRPr lang="tr-TR" sz="1700" b="1" dirty="0" smtClean="0">
              <a:solidFill>
                <a:schemeClr val="tx1"/>
              </a:solidFill>
            </a:endParaRPr>
          </a:p>
          <a:p>
            <a:pPr marL="285750" lvl="0" indent="-285750" algn="just">
              <a:spcBef>
                <a:spcPts val="0"/>
              </a:spcBef>
              <a:buFont typeface="Wingdings" panose="05000000000000000000" pitchFamily="2" charset="2"/>
              <a:buChar char="§"/>
            </a:pPr>
            <a:r>
              <a:rPr lang="tr-TR" sz="1700" b="1" dirty="0" err="1" smtClean="0">
                <a:solidFill>
                  <a:schemeClr val="tx1"/>
                </a:solidFill>
              </a:rPr>
              <a:t>Treadway</a:t>
            </a:r>
            <a:r>
              <a:rPr lang="tr-TR" sz="1700" b="1" dirty="0" smtClean="0">
                <a:solidFill>
                  <a:schemeClr val="tx1"/>
                </a:solidFill>
              </a:rPr>
              <a:t> </a:t>
            </a:r>
            <a:r>
              <a:rPr lang="tr-TR" sz="1700" b="1" dirty="0">
                <a:solidFill>
                  <a:schemeClr val="tx1"/>
                </a:solidFill>
              </a:rPr>
              <a:t>Komisyonunu Destekleyen Kuruluşlar Komitesi </a:t>
            </a:r>
            <a:r>
              <a:rPr lang="tr-TR" sz="1700" b="1" dirty="0" smtClean="0">
                <a:solidFill>
                  <a:srgbClr val="FF0000"/>
                </a:solidFill>
              </a:rPr>
              <a:t>“İç </a:t>
            </a:r>
            <a:r>
              <a:rPr lang="tr-TR" sz="1700" b="1" dirty="0">
                <a:solidFill>
                  <a:srgbClr val="FF0000"/>
                </a:solidFill>
              </a:rPr>
              <a:t>K</a:t>
            </a:r>
            <a:r>
              <a:rPr lang="tr-TR" sz="1700" b="1" dirty="0" smtClean="0">
                <a:solidFill>
                  <a:srgbClr val="FF0000"/>
                </a:solidFill>
              </a:rPr>
              <a:t>ontrol Bütünleşik Sistemi</a:t>
            </a:r>
            <a:r>
              <a:rPr lang="tr-TR" sz="1700" b="1" dirty="0">
                <a:solidFill>
                  <a:srgbClr val="FF0000"/>
                </a:solidFill>
              </a:rPr>
              <a:t>” </a:t>
            </a:r>
            <a:r>
              <a:rPr lang="tr-TR" sz="1700" b="1" dirty="0">
                <a:solidFill>
                  <a:schemeClr val="tx1"/>
                </a:solidFill>
              </a:rPr>
              <a:t>raporunu yayımlamıştır. Bu rapor, COSO iç kontrol modeli olarak bilinmektedir. </a:t>
            </a:r>
            <a:endParaRPr lang="tr-TR" sz="1700" b="1" dirty="0" smtClean="0">
              <a:solidFill>
                <a:schemeClr val="tx1"/>
              </a:solidFill>
            </a:endParaRPr>
          </a:p>
          <a:p>
            <a:pPr lvl="0" algn="just">
              <a:spcBef>
                <a:spcPts val="0"/>
              </a:spcBef>
            </a:pPr>
            <a:endParaRPr lang="tr-TR" sz="1700" b="1" dirty="0">
              <a:solidFill>
                <a:schemeClr val="tx1"/>
              </a:solidFill>
            </a:endParaRPr>
          </a:p>
          <a:p>
            <a:pPr marL="285750" lvl="0" indent="-285750" algn="just">
              <a:spcBef>
                <a:spcPts val="0"/>
              </a:spcBef>
              <a:buFont typeface="Wingdings" panose="05000000000000000000" pitchFamily="2" charset="2"/>
              <a:buChar char="§"/>
            </a:pPr>
            <a:r>
              <a:rPr lang="tr-TR" sz="1700" b="1" dirty="0" smtClean="0">
                <a:solidFill>
                  <a:schemeClr val="tx1"/>
                </a:solidFill>
              </a:rPr>
              <a:t>Avrupa </a:t>
            </a:r>
            <a:r>
              <a:rPr lang="tr-TR" sz="1700" b="1" dirty="0">
                <a:solidFill>
                  <a:schemeClr val="tx1"/>
                </a:solidFill>
              </a:rPr>
              <a:t>Birliğinin genişleme sürecinde mali kontrol alanında yapılan çalışmalar sonucunda COSO modeline dayalı bir iç kontrol sistemi benimsenmiştir. </a:t>
            </a:r>
            <a:r>
              <a:rPr lang="tr-TR" sz="1700" b="1" u="sng" dirty="0">
                <a:solidFill>
                  <a:schemeClr val="tx1"/>
                </a:solidFill>
              </a:rPr>
              <a:t>Avrupa Birliğine üye ve aday ülkelerin buna uygun iç kontrol sistemi oluşturulmaları beklenmektedir. </a:t>
            </a:r>
            <a:endParaRPr lang="tr-TR" sz="1700" b="1" dirty="0">
              <a:solidFill>
                <a:schemeClr val="tx1"/>
              </a:solidFill>
            </a:endParaRPr>
          </a:p>
        </p:txBody>
      </p:sp>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607" y="1936213"/>
            <a:ext cx="2507785" cy="2232248"/>
          </a:xfrm>
          <a:prstGeom prst="rect">
            <a:avLst/>
          </a:prstGeom>
        </p:spPr>
      </p:pic>
      <p:sp>
        <p:nvSpPr>
          <p:cNvPr id="3" name="Metin kutusu 2"/>
          <p:cNvSpPr txBox="1"/>
          <p:nvPr/>
        </p:nvSpPr>
        <p:spPr>
          <a:xfrm>
            <a:off x="180096" y="4437112"/>
            <a:ext cx="2664296" cy="1200329"/>
          </a:xfrm>
          <a:prstGeom prst="rect">
            <a:avLst/>
          </a:prstGeom>
          <a:noFill/>
        </p:spPr>
        <p:txBody>
          <a:bodyPr wrap="square" rtlCol="0">
            <a:spAutoFit/>
          </a:bodyPr>
          <a:lstStyle/>
          <a:p>
            <a:pPr lvl="0" algn="ctr"/>
            <a:r>
              <a:rPr lang="tr-TR" b="1" dirty="0" err="1"/>
              <a:t>Treadway</a:t>
            </a:r>
            <a:r>
              <a:rPr lang="tr-TR" b="1" dirty="0"/>
              <a:t> Komisyonunu Destekleyen Kuruluşlar Komitesi </a:t>
            </a:r>
            <a:r>
              <a:rPr lang="tr-TR" b="1" dirty="0" smtClean="0"/>
              <a:t>(COSO</a:t>
            </a:r>
            <a:r>
              <a:rPr lang="tr-TR" b="1" dirty="0"/>
              <a:t>)</a:t>
            </a:r>
          </a:p>
          <a:p>
            <a:endParaRPr lang="tr-TR" dirty="0"/>
          </a:p>
        </p:txBody>
      </p:sp>
    </p:spTree>
    <p:extLst>
      <p:ext uri="{BB962C8B-B14F-4D97-AF65-F5344CB8AC3E}">
        <p14:creationId xmlns:p14="http://schemas.microsoft.com/office/powerpoint/2010/main" val="203134688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FAALİYETLERİ</a:t>
            </a:r>
            <a:endParaRPr lang="tr-TR" b="1" dirty="0"/>
          </a:p>
        </p:txBody>
      </p:sp>
      <p:sp>
        <p:nvSpPr>
          <p:cNvPr id="4" name="Yuvarlatılmış Dikdörtgen 3"/>
          <p:cNvSpPr/>
          <p:nvPr/>
        </p:nvSpPr>
        <p:spPr>
          <a:xfrm>
            <a:off x="251520" y="1412776"/>
            <a:ext cx="19442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10.</a:t>
            </a:r>
            <a:r>
              <a:rPr lang="tr-TR" b="1" dirty="0"/>
              <a:t> Hiyerarşik </a:t>
            </a:r>
            <a:r>
              <a:rPr lang="tr-TR" b="1" dirty="0" smtClean="0"/>
              <a:t>kontroller</a:t>
            </a:r>
            <a:endParaRPr lang="tr-TR" b="1" dirty="0"/>
          </a:p>
        </p:txBody>
      </p:sp>
      <p:sp>
        <p:nvSpPr>
          <p:cNvPr id="5" name="Yuvarlatılmış Dikdörtgen 4"/>
          <p:cNvSpPr/>
          <p:nvPr/>
        </p:nvSpPr>
        <p:spPr>
          <a:xfrm>
            <a:off x="2339752" y="1416288"/>
            <a:ext cx="55446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Yöneticiler, iş ve işlemlerin prosedürlere uygunluğunu sistemli bir şekilde kontrol etmelidir.</a:t>
            </a:r>
          </a:p>
        </p:txBody>
      </p:sp>
      <p:sp>
        <p:nvSpPr>
          <p:cNvPr id="9" name="Yuvarlatılmış Dikdörtgen 8"/>
          <p:cNvSpPr/>
          <p:nvPr/>
        </p:nvSpPr>
        <p:spPr>
          <a:xfrm>
            <a:off x="8028384" y="1416288"/>
            <a:ext cx="936104" cy="8050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a:solidFill>
                  <a:schemeClr val="tx1"/>
                </a:solidFill>
              </a:rPr>
              <a:t>Yöneticiler, prosedürlerin </a:t>
            </a:r>
            <a:r>
              <a:rPr lang="tr-TR" sz="2000" b="1" dirty="0">
                <a:solidFill>
                  <a:srgbClr val="FF0000"/>
                </a:solidFill>
              </a:rPr>
              <a:t>etkili ve sürekli bir şekilde </a:t>
            </a:r>
            <a:r>
              <a:rPr lang="tr-TR" sz="2000" b="1" dirty="0">
                <a:solidFill>
                  <a:schemeClr val="tx1"/>
                </a:solidFill>
              </a:rPr>
              <a:t>uygulanması için gerekli kontrolleri yapmalıdır</a:t>
            </a:r>
            <a:r>
              <a:rPr lang="tr-TR" sz="2000" b="1" dirty="0" smtClean="0">
                <a:solidFill>
                  <a:schemeClr val="tx1"/>
                </a:solidFill>
              </a:rPr>
              <a:t>.</a:t>
            </a:r>
          </a:p>
          <a:p>
            <a:endParaRPr lang="tr-TR" sz="2000" b="1" dirty="0">
              <a:solidFill>
                <a:schemeClr val="tx1"/>
              </a:solidFill>
            </a:endParaRPr>
          </a:p>
          <a:p>
            <a:pPr marL="342900" indent="-342900">
              <a:buFont typeface="Wingdings" panose="05000000000000000000" pitchFamily="2" charset="2"/>
              <a:buChar char="Ø"/>
            </a:pPr>
            <a:r>
              <a:rPr lang="tr-TR" sz="2000" b="1" dirty="0">
                <a:solidFill>
                  <a:schemeClr val="tx1"/>
                </a:solidFill>
              </a:rPr>
              <a:t>Yöneticiler, personelin iş ve işlemlerini </a:t>
            </a:r>
            <a:r>
              <a:rPr lang="tr-TR" sz="2000" b="1" dirty="0">
                <a:solidFill>
                  <a:srgbClr val="FF0000"/>
                </a:solidFill>
              </a:rPr>
              <a:t>izlemeli ve onaylamalı</a:t>
            </a:r>
            <a:r>
              <a:rPr lang="tr-TR" sz="2000" b="1" dirty="0">
                <a:solidFill>
                  <a:schemeClr val="tx1"/>
                </a:solidFill>
              </a:rPr>
              <a:t>, hata ve usulsüzlüklerin giderilmesi için </a:t>
            </a:r>
            <a:r>
              <a:rPr lang="tr-TR" sz="2000" b="1" dirty="0">
                <a:solidFill>
                  <a:srgbClr val="FF0000"/>
                </a:solidFill>
              </a:rPr>
              <a:t>gerekli talimatları </a:t>
            </a:r>
            <a:r>
              <a:rPr lang="tr-TR" sz="2000" b="1" dirty="0">
                <a:solidFill>
                  <a:schemeClr val="tx1"/>
                </a:solidFill>
              </a:rPr>
              <a:t>vermelidir</a:t>
            </a:r>
            <a:r>
              <a:rPr lang="tr-TR" sz="2000" b="1" dirty="0" smtClean="0">
                <a:solidFill>
                  <a:schemeClr val="tx1"/>
                </a:solidFill>
              </a:rPr>
              <a:t>.</a:t>
            </a:r>
          </a:p>
          <a:p>
            <a:pPr marL="342900" indent="-342900">
              <a:buFont typeface="Wingdings" panose="05000000000000000000" pitchFamily="2" charset="2"/>
              <a:buChar char="Ø"/>
            </a:pPr>
            <a:endParaRPr lang="tr-TR" sz="2000" b="1" dirty="0">
              <a:solidFill>
                <a:schemeClr val="tx1"/>
              </a:solidFill>
            </a:endParaRPr>
          </a:p>
          <a:p>
            <a:pPr marL="342900" indent="-342900">
              <a:buFont typeface="Wingdings" panose="05000000000000000000" pitchFamily="2" charset="2"/>
              <a:buChar char="§"/>
            </a:pPr>
            <a:r>
              <a:rPr lang="tr-TR" sz="2000" b="1" dirty="0" smtClean="0">
                <a:solidFill>
                  <a:schemeClr val="tx1"/>
                </a:solidFill>
              </a:rPr>
              <a:t>Yönlendirici kontroller </a:t>
            </a:r>
            <a:r>
              <a:rPr lang="tr-TR" sz="2000" b="1" dirty="0" smtClean="0">
                <a:solidFill>
                  <a:srgbClr val="FF0000"/>
                </a:solidFill>
              </a:rPr>
              <a:t>(</a:t>
            </a:r>
            <a:r>
              <a:rPr lang="tr-TR" sz="2000" b="1" dirty="0" err="1" smtClean="0">
                <a:solidFill>
                  <a:srgbClr val="FF0000"/>
                </a:solidFill>
              </a:rPr>
              <a:t>broşür,rehber</a:t>
            </a:r>
            <a:r>
              <a:rPr lang="tr-TR" sz="2000" b="1" dirty="0" smtClean="0">
                <a:solidFill>
                  <a:srgbClr val="FF0000"/>
                </a:solidFill>
              </a:rPr>
              <a:t>, el kitapları)</a:t>
            </a:r>
          </a:p>
          <a:p>
            <a:pPr marL="342900" indent="-342900">
              <a:buFont typeface="Wingdings" panose="05000000000000000000" pitchFamily="2" charset="2"/>
              <a:buChar char="§"/>
            </a:pPr>
            <a:r>
              <a:rPr lang="tr-TR" sz="2000" b="1" dirty="0" smtClean="0">
                <a:solidFill>
                  <a:schemeClr val="tx1"/>
                </a:solidFill>
              </a:rPr>
              <a:t>Önleyici kontroller </a:t>
            </a:r>
            <a:r>
              <a:rPr lang="tr-TR" sz="2000" b="1" dirty="0" smtClean="0">
                <a:solidFill>
                  <a:srgbClr val="FF0000"/>
                </a:solidFill>
              </a:rPr>
              <a:t>(varlıkların fiziksel olarak korunması)</a:t>
            </a:r>
          </a:p>
          <a:p>
            <a:pPr marL="342900" indent="-342900">
              <a:buFont typeface="Wingdings" panose="05000000000000000000" pitchFamily="2" charset="2"/>
              <a:buChar char="§"/>
            </a:pPr>
            <a:r>
              <a:rPr lang="tr-TR" sz="2000" b="1" dirty="0" smtClean="0">
                <a:solidFill>
                  <a:schemeClr val="tx1"/>
                </a:solidFill>
              </a:rPr>
              <a:t>Tespit edici kontroller </a:t>
            </a:r>
            <a:r>
              <a:rPr lang="tr-TR" sz="2000" b="1" dirty="0" smtClean="0">
                <a:solidFill>
                  <a:srgbClr val="FF0000"/>
                </a:solidFill>
              </a:rPr>
              <a:t>(sayım)</a:t>
            </a:r>
          </a:p>
          <a:p>
            <a:pPr marL="342900" indent="-342900">
              <a:buFont typeface="Wingdings" panose="05000000000000000000" pitchFamily="2" charset="2"/>
              <a:buChar char="§"/>
            </a:pPr>
            <a:r>
              <a:rPr lang="tr-TR" sz="2000" b="1" dirty="0" smtClean="0">
                <a:solidFill>
                  <a:schemeClr val="tx1"/>
                </a:solidFill>
              </a:rPr>
              <a:t>Düzeltici kontroller </a:t>
            </a:r>
            <a:r>
              <a:rPr lang="tr-TR" sz="2000" b="1" dirty="0" smtClean="0">
                <a:solidFill>
                  <a:srgbClr val="FF0000"/>
                </a:solidFill>
              </a:rPr>
              <a:t>(garanti süresi)</a:t>
            </a:r>
            <a:endParaRPr lang="tr-TR" sz="2000" b="1" dirty="0">
              <a:solidFill>
                <a:srgbClr val="FF0000"/>
              </a:solidFill>
            </a:endParaRPr>
          </a:p>
        </p:txBody>
      </p:sp>
    </p:spTree>
    <p:extLst>
      <p:ext uri="{BB962C8B-B14F-4D97-AF65-F5344CB8AC3E}">
        <p14:creationId xmlns:p14="http://schemas.microsoft.com/office/powerpoint/2010/main" val="242388609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FAALİYETLERİ</a:t>
            </a:r>
            <a:endParaRPr lang="tr-TR" b="1" dirty="0"/>
          </a:p>
        </p:txBody>
      </p:sp>
      <p:sp>
        <p:nvSpPr>
          <p:cNvPr id="4" name="Yuvarlatılmış Dikdörtgen 3"/>
          <p:cNvSpPr/>
          <p:nvPr/>
        </p:nvSpPr>
        <p:spPr>
          <a:xfrm>
            <a:off x="251520" y="1412776"/>
            <a:ext cx="19442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11. Faaliyetlerin sürekliliği</a:t>
            </a:r>
          </a:p>
        </p:txBody>
      </p:sp>
      <p:sp>
        <p:nvSpPr>
          <p:cNvPr id="5" name="Yuvarlatılmış Dikdörtgen 4"/>
          <p:cNvSpPr/>
          <p:nvPr/>
        </p:nvSpPr>
        <p:spPr>
          <a:xfrm>
            <a:off x="2339752" y="1416288"/>
            <a:ext cx="55446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faaliyetlerin sürekliliğini sağlamaya yönelik gerekli önlemleri almalıdır.</a:t>
            </a:r>
          </a:p>
        </p:txBody>
      </p:sp>
      <p:sp>
        <p:nvSpPr>
          <p:cNvPr id="9" name="Yuvarlatılmış Dikdörtgen 8"/>
          <p:cNvSpPr/>
          <p:nvPr/>
        </p:nvSpPr>
        <p:spPr>
          <a:xfrm>
            <a:off x="8028384" y="1416288"/>
            <a:ext cx="936104" cy="8050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tr-TR" sz="2000" b="1" dirty="0">
                <a:solidFill>
                  <a:srgbClr val="FF0000"/>
                </a:solidFill>
              </a:rPr>
              <a:t>Personel yetersizliği, </a:t>
            </a:r>
            <a:endParaRPr lang="tr-TR" sz="2000" b="1" dirty="0" smtClean="0">
              <a:solidFill>
                <a:srgbClr val="FF0000"/>
              </a:solidFill>
            </a:endParaRPr>
          </a:p>
          <a:p>
            <a:pPr marL="342900" indent="-342900">
              <a:buFont typeface="Wingdings" panose="05000000000000000000" pitchFamily="2" charset="2"/>
              <a:buChar char="§"/>
            </a:pPr>
            <a:r>
              <a:rPr lang="tr-TR" sz="2000" b="1" dirty="0">
                <a:solidFill>
                  <a:srgbClr val="FF0000"/>
                </a:solidFill>
              </a:rPr>
              <a:t>G</a:t>
            </a:r>
            <a:r>
              <a:rPr lang="tr-TR" sz="2000" b="1" dirty="0" smtClean="0">
                <a:solidFill>
                  <a:srgbClr val="FF0000"/>
                </a:solidFill>
              </a:rPr>
              <a:t>eçici </a:t>
            </a:r>
            <a:r>
              <a:rPr lang="tr-TR" sz="2000" b="1" dirty="0">
                <a:solidFill>
                  <a:srgbClr val="FF0000"/>
                </a:solidFill>
              </a:rPr>
              <a:t>veya sürekli olarak görevden ayrılma, </a:t>
            </a:r>
            <a:endParaRPr lang="tr-TR" sz="2000" b="1" dirty="0" smtClean="0">
              <a:solidFill>
                <a:srgbClr val="FF0000"/>
              </a:solidFill>
            </a:endParaRPr>
          </a:p>
          <a:p>
            <a:pPr marL="342900" indent="-342900">
              <a:buFont typeface="Wingdings" panose="05000000000000000000" pitchFamily="2" charset="2"/>
              <a:buChar char="§"/>
            </a:pPr>
            <a:r>
              <a:rPr lang="tr-TR" sz="2000" b="1" dirty="0">
                <a:solidFill>
                  <a:srgbClr val="FF0000"/>
                </a:solidFill>
              </a:rPr>
              <a:t>Y</a:t>
            </a:r>
            <a:r>
              <a:rPr lang="tr-TR" sz="2000" b="1" dirty="0" smtClean="0">
                <a:solidFill>
                  <a:srgbClr val="FF0000"/>
                </a:solidFill>
              </a:rPr>
              <a:t>eni </a:t>
            </a:r>
            <a:r>
              <a:rPr lang="tr-TR" sz="2000" b="1" dirty="0">
                <a:solidFill>
                  <a:srgbClr val="FF0000"/>
                </a:solidFill>
              </a:rPr>
              <a:t>bilgi sistemlerine geçiş, </a:t>
            </a:r>
            <a:endParaRPr lang="tr-TR" sz="2000" b="1" dirty="0" smtClean="0">
              <a:solidFill>
                <a:srgbClr val="FF0000"/>
              </a:solidFill>
            </a:endParaRPr>
          </a:p>
          <a:p>
            <a:pPr marL="342900" indent="-342900">
              <a:buFont typeface="Wingdings" panose="05000000000000000000" pitchFamily="2" charset="2"/>
              <a:buChar char="§"/>
            </a:pPr>
            <a:r>
              <a:rPr lang="tr-TR" sz="2000" b="1" dirty="0">
                <a:solidFill>
                  <a:srgbClr val="FF0000"/>
                </a:solidFill>
              </a:rPr>
              <a:t>Y</a:t>
            </a:r>
            <a:r>
              <a:rPr lang="tr-TR" sz="2000" b="1" dirty="0" smtClean="0">
                <a:solidFill>
                  <a:srgbClr val="FF0000"/>
                </a:solidFill>
              </a:rPr>
              <a:t>öntem </a:t>
            </a:r>
            <a:r>
              <a:rPr lang="tr-TR" sz="2000" b="1" dirty="0">
                <a:solidFill>
                  <a:srgbClr val="FF0000"/>
                </a:solidFill>
              </a:rPr>
              <a:t>veya mevzuat </a:t>
            </a:r>
            <a:r>
              <a:rPr lang="tr-TR" sz="2000" b="1" dirty="0" smtClean="0">
                <a:solidFill>
                  <a:srgbClr val="FF0000"/>
                </a:solidFill>
              </a:rPr>
              <a:t>değişiklikleri,</a:t>
            </a:r>
            <a:endParaRPr lang="tr-TR" sz="2000" b="1" dirty="0" smtClean="0">
              <a:solidFill>
                <a:srgbClr val="FF0000"/>
              </a:solidFill>
            </a:endParaRPr>
          </a:p>
          <a:p>
            <a:pPr marL="342900" indent="-342900">
              <a:buFont typeface="Wingdings" panose="05000000000000000000" pitchFamily="2" charset="2"/>
              <a:buChar char="§"/>
            </a:pPr>
            <a:r>
              <a:rPr lang="tr-TR" sz="2000" b="1" dirty="0">
                <a:solidFill>
                  <a:srgbClr val="FF0000"/>
                </a:solidFill>
              </a:rPr>
              <a:t>O</a:t>
            </a:r>
            <a:r>
              <a:rPr lang="tr-TR" sz="2000" b="1" dirty="0" smtClean="0">
                <a:solidFill>
                  <a:srgbClr val="FF0000"/>
                </a:solidFill>
              </a:rPr>
              <a:t>lağanüstü durumlar,</a:t>
            </a:r>
            <a:endParaRPr lang="tr-TR" sz="2000" b="1" dirty="0" smtClean="0">
              <a:solidFill>
                <a:srgbClr val="FF0000"/>
              </a:solidFill>
            </a:endParaRPr>
          </a:p>
          <a:p>
            <a:r>
              <a:rPr lang="tr-TR" sz="2000" b="1" dirty="0" smtClean="0">
                <a:solidFill>
                  <a:schemeClr val="tx1"/>
                </a:solidFill>
              </a:rPr>
              <a:t>	gibi </a:t>
            </a:r>
            <a:r>
              <a:rPr lang="tr-TR" sz="2000" b="1" dirty="0">
                <a:solidFill>
                  <a:schemeClr val="tx1"/>
                </a:solidFill>
              </a:rPr>
              <a:t>faaliyetlerin sürekliliğini etkileyen nedenlere karşı gerekli </a:t>
            </a:r>
            <a:r>
              <a:rPr lang="tr-TR" sz="2000" b="1" dirty="0" smtClean="0">
                <a:solidFill>
                  <a:schemeClr val="tx1"/>
                </a:solidFill>
              </a:rPr>
              <a:t>önlemler alınmalıdır.</a:t>
            </a:r>
          </a:p>
          <a:p>
            <a:r>
              <a:rPr lang="tr-TR" sz="2000" b="1" dirty="0" smtClean="0">
                <a:solidFill>
                  <a:srgbClr val="0070C0"/>
                </a:solidFill>
              </a:rPr>
              <a:t>KF11.1.1 </a:t>
            </a:r>
            <a:r>
              <a:rPr lang="tr-TR" sz="2000" b="1" dirty="0">
                <a:solidFill>
                  <a:srgbClr val="0070C0"/>
                </a:solidFill>
              </a:rPr>
              <a:t>Y</a:t>
            </a:r>
            <a:r>
              <a:rPr lang="tr-TR" sz="2000" b="1" dirty="0" smtClean="0">
                <a:solidFill>
                  <a:srgbClr val="0070C0"/>
                </a:solidFill>
              </a:rPr>
              <a:t>edek </a:t>
            </a:r>
            <a:r>
              <a:rPr lang="tr-TR" sz="2000" b="1" dirty="0" smtClean="0">
                <a:solidFill>
                  <a:srgbClr val="0070C0"/>
                </a:solidFill>
              </a:rPr>
              <a:t>personel belirlenmesi.</a:t>
            </a:r>
          </a:p>
          <a:p>
            <a:endParaRPr lang="tr-TR" sz="2000" b="1" dirty="0">
              <a:solidFill>
                <a:srgbClr val="0070C0"/>
              </a:solidFill>
            </a:endParaRPr>
          </a:p>
          <a:p>
            <a:pPr marL="342900" indent="-342900">
              <a:buFont typeface="Wingdings" panose="05000000000000000000" pitchFamily="2" charset="2"/>
              <a:buChar char="Ø"/>
            </a:pPr>
            <a:r>
              <a:rPr lang="tr-TR" sz="2000" b="1" dirty="0" smtClean="0">
                <a:solidFill>
                  <a:schemeClr val="tx1"/>
                </a:solidFill>
              </a:rPr>
              <a:t>Görevinden </a:t>
            </a:r>
            <a:r>
              <a:rPr lang="tr-TR" sz="2000" b="1" dirty="0">
                <a:solidFill>
                  <a:schemeClr val="tx1"/>
                </a:solidFill>
              </a:rPr>
              <a:t>ayrılan personelin, iş veya işlemlerinin durumunu ve gerekli belgeleri de içeren bir rapor hazırlaması ve bu raporu görevlendirilen personele vermesi yönetici tarafından sağlanmalıdır</a:t>
            </a:r>
            <a:r>
              <a:rPr lang="tr-TR" sz="2000" b="1" dirty="0" smtClean="0">
                <a:solidFill>
                  <a:schemeClr val="tx1"/>
                </a:solidFill>
              </a:rPr>
              <a:t>.</a:t>
            </a:r>
          </a:p>
          <a:p>
            <a:r>
              <a:rPr lang="tr-TR" sz="2000" b="1" dirty="0" smtClean="0">
                <a:solidFill>
                  <a:srgbClr val="0070C0"/>
                </a:solidFill>
              </a:rPr>
              <a:t>KF11.3.1 </a:t>
            </a:r>
            <a:r>
              <a:rPr lang="tr-TR" sz="2000" b="1" dirty="0">
                <a:solidFill>
                  <a:srgbClr val="0070C0"/>
                </a:solidFill>
              </a:rPr>
              <a:t>İ</a:t>
            </a:r>
            <a:r>
              <a:rPr lang="tr-TR" sz="2000" b="1" dirty="0" smtClean="0">
                <a:solidFill>
                  <a:srgbClr val="0070C0"/>
                </a:solidFill>
              </a:rPr>
              <a:t>ş </a:t>
            </a:r>
            <a:r>
              <a:rPr lang="tr-TR" sz="2000" b="1" dirty="0">
                <a:solidFill>
                  <a:srgbClr val="0070C0"/>
                </a:solidFill>
              </a:rPr>
              <a:t>veya </a:t>
            </a:r>
            <a:r>
              <a:rPr lang="tr-TR" sz="2000" b="1" dirty="0" smtClean="0">
                <a:solidFill>
                  <a:srgbClr val="0070C0"/>
                </a:solidFill>
              </a:rPr>
              <a:t>işlemlerin </a:t>
            </a:r>
            <a:r>
              <a:rPr lang="tr-TR" sz="2000" b="1" dirty="0">
                <a:solidFill>
                  <a:srgbClr val="0070C0"/>
                </a:solidFill>
              </a:rPr>
              <a:t>güncel durumunu içeren bir </a:t>
            </a:r>
            <a:r>
              <a:rPr lang="tr-TR" sz="2000" b="1" dirty="0" smtClean="0">
                <a:solidFill>
                  <a:srgbClr val="0070C0"/>
                </a:solidFill>
              </a:rPr>
              <a:t>rapor hazırlanması </a:t>
            </a:r>
            <a:r>
              <a:rPr lang="tr-TR" sz="2000" b="1" dirty="0">
                <a:solidFill>
                  <a:srgbClr val="0070C0"/>
                </a:solidFill>
              </a:rPr>
              <a:t>sağlanacaktır. Raporda kritik ve riskli </a:t>
            </a:r>
            <a:r>
              <a:rPr lang="tr-TR" sz="2000" b="1" dirty="0" smtClean="0">
                <a:solidFill>
                  <a:srgbClr val="0070C0"/>
                </a:solidFill>
              </a:rPr>
              <a:t>işler ayrı </a:t>
            </a:r>
            <a:r>
              <a:rPr lang="tr-TR" sz="2000" b="1" dirty="0">
                <a:solidFill>
                  <a:srgbClr val="0070C0"/>
                </a:solidFill>
              </a:rPr>
              <a:t>bir başlık altında belirtilecektir.</a:t>
            </a:r>
          </a:p>
        </p:txBody>
      </p:sp>
    </p:spTree>
    <p:extLst>
      <p:ext uri="{BB962C8B-B14F-4D97-AF65-F5344CB8AC3E}">
        <p14:creationId xmlns:p14="http://schemas.microsoft.com/office/powerpoint/2010/main" val="23204109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KONTROL FAALİYETLERİ</a:t>
            </a:r>
            <a:endParaRPr lang="tr-TR" b="1" dirty="0"/>
          </a:p>
        </p:txBody>
      </p:sp>
      <p:sp>
        <p:nvSpPr>
          <p:cNvPr id="4" name="Yuvarlatılmış Dikdörtgen 3"/>
          <p:cNvSpPr/>
          <p:nvPr/>
        </p:nvSpPr>
        <p:spPr>
          <a:xfrm>
            <a:off x="251520" y="1412776"/>
            <a:ext cx="19442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12. Bilgi sistemleri kontrolleri</a:t>
            </a:r>
          </a:p>
        </p:txBody>
      </p:sp>
      <p:sp>
        <p:nvSpPr>
          <p:cNvPr id="5" name="Yuvarlatılmış Dikdörtgen 4"/>
          <p:cNvSpPr/>
          <p:nvPr/>
        </p:nvSpPr>
        <p:spPr>
          <a:xfrm>
            <a:off x="2339752" y="1416288"/>
            <a:ext cx="5544616" cy="80858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bilgi sistemlerinin sürekliliğini ve güvenilirliğini sağlamak için gerekli kontrol mekanizmaları geliştirmelidir.</a:t>
            </a:r>
          </a:p>
        </p:txBody>
      </p:sp>
      <p:sp>
        <p:nvSpPr>
          <p:cNvPr id="9" name="Yuvarlatılmış Dikdörtgen 8"/>
          <p:cNvSpPr/>
          <p:nvPr/>
        </p:nvSpPr>
        <p:spPr>
          <a:xfrm>
            <a:off x="8028384" y="1416288"/>
            <a:ext cx="936104" cy="8050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smtClean="0">
                <a:solidFill>
                  <a:schemeClr val="tx1"/>
                </a:solidFill>
              </a:rPr>
              <a:t>Bilgi </a:t>
            </a:r>
            <a:r>
              <a:rPr lang="tr-TR" sz="2000" b="1" dirty="0">
                <a:solidFill>
                  <a:schemeClr val="tx1"/>
                </a:solidFill>
              </a:rPr>
              <a:t>sistemlerinin sürekliliğini ve güvenilirliğini sağlayacak </a:t>
            </a:r>
            <a:r>
              <a:rPr lang="tr-TR" sz="2000" b="1" dirty="0">
                <a:solidFill>
                  <a:srgbClr val="FF0000"/>
                </a:solidFill>
              </a:rPr>
              <a:t>kontroller yazılı </a:t>
            </a:r>
            <a:r>
              <a:rPr lang="tr-TR" sz="2000" b="1" dirty="0">
                <a:solidFill>
                  <a:schemeClr val="tx1"/>
                </a:solidFill>
              </a:rPr>
              <a:t>olarak belirlenmeli ve uygulanmalıdır. </a:t>
            </a:r>
            <a:endParaRPr lang="tr-TR" sz="2000" b="1" dirty="0" smtClean="0">
              <a:solidFill>
                <a:schemeClr val="tx1"/>
              </a:solidFill>
            </a:endParaRPr>
          </a:p>
          <a:p>
            <a:endParaRPr lang="tr-TR" sz="2000" b="1" dirty="0">
              <a:solidFill>
                <a:schemeClr val="tx1"/>
              </a:solidFill>
            </a:endParaRPr>
          </a:p>
          <a:p>
            <a:pPr marL="342900" indent="-342900" algn="just">
              <a:buFont typeface="Wingdings" panose="05000000000000000000" pitchFamily="2" charset="2"/>
              <a:buChar char="Ø"/>
            </a:pPr>
            <a:r>
              <a:rPr lang="tr-TR" sz="2000" b="1" dirty="0" smtClean="0">
                <a:solidFill>
                  <a:schemeClr val="tx1"/>
                </a:solidFill>
              </a:rPr>
              <a:t>Bilgi </a:t>
            </a:r>
            <a:r>
              <a:rPr lang="tr-TR" sz="2000" b="1" dirty="0">
                <a:solidFill>
                  <a:schemeClr val="tx1"/>
                </a:solidFill>
              </a:rPr>
              <a:t>sistemine veri ve bilgi girişi ile bunlara erişim </a:t>
            </a:r>
            <a:r>
              <a:rPr lang="tr-TR" sz="2000" b="1" dirty="0" smtClean="0">
                <a:solidFill>
                  <a:schemeClr val="tx1"/>
                </a:solidFill>
              </a:rPr>
              <a:t>konusunda yetkilendirmeler </a:t>
            </a:r>
            <a:r>
              <a:rPr lang="tr-TR" sz="2000" b="1" dirty="0">
                <a:solidFill>
                  <a:schemeClr val="tx1"/>
                </a:solidFill>
              </a:rPr>
              <a:t>yapılmalı, hata ve usulsüzlüklerin önlenmesi, tespit edilmesi ve düzeltilmesini sağlayacak mekanizmalar oluşturulmalıdır</a:t>
            </a:r>
            <a:r>
              <a:rPr lang="tr-TR" sz="2000" b="1" dirty="0" smtClean="0">
                <a:solidFill>
                  <a:schemeClr val="tx1"/>
                </a:solidFill>
              </a:rPr>
              <a:t>.</a:t>
            </a:r>
          </a:p>
          <a:p>
            <a:r>
              <a:rPr lang="tr-TR" sz="2000" b="1" dirty="0" smtClean="0">
                <a:solidFill>
                  <a:srgbClr val="0070C0"/>
                </a:solidFill>
              </a:rPr>
              <a:t>KF12.2.2 Bilgi </a:t>
            </a:r>
            <a:r>
              <a:rPr lang="tr-TR" sz="2000" b="1" dirty="0">
                <a:solidFill>
                  <a:srgbClr val="0070C0"/>
                </a:solidFill>
              </a:rPr>
              <a:t>Güvenliği Standardı ISO:27001 </a:t>
            </a:r>
            <a:r>
              <a:rPr lang="tr-TR" sz="2000" b="1" dirty="0" smtClean="0">
                <a:solidFill>
                  <a:srgbClr val="0070C0"/>
                </a:solidFill>
              </a:rPr>
              <a:t>belgesinin alınması </a:t>
            </a:r>
            <a:r>
              <a:rPr lang="tr-TR" sz="2000" b="1" dirty="0">
                <a:solidFill>
                  <a:srgbClr val="0070C0"/>
                </a:solidFill>
              </a:rPr>
              <a:t>için gerekli çalışmalar yapılacaktır.</a:t>
            </a:r>
          </a:p>
        </p:txBody>
      </p:sp>
    </p:spTree>
    <p:extLst>
      <p:ext uri="{BB962C8B-B14F-4D97-AF65-F5344CB8AC3E}">
        <p14:creationId xmlns:p14="http://schemas.microsoft.com/office/powerpoint/2010/main" val="35597730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BİLGİ VE İLETİŞİM</a:t>
            </a:r>
            <a:endParaRPr lang="tr-TR" b="1" dirty="0"/>
          </a:p>
        </p:txBody>
      </p:sp>
      <p:sp>
        <p:nvSpPr>
          <p:cNvPr id="4" name="Yuvarlatılmış Dikdörtgen 3"/>
          <p:cNvSpPr/>
          <p:nvPr/>
        </p:nvSpPr>
        <p:spPr>
          <a:xfrm>
            <a:off x="251520" y="1412776"/>
            <a:ext cx="19442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13. Bilgi ve iletişim </a:t>
            </a:r>
          </a:p>
        </p:txBody>
      </p:sp>
      <p:sp>
        <p:nvSpPr>
          <p:cNvPr id="5" name="Yuvarlatılmış Dikdörtgen 4"/>
          <p:cNvSpPr/>
          <p:nvPr/>
        </p:nvSpPr>
        <p:spPr>
          <a:xfrm>
            <a:off x="2339752" y="1416288"/>
            <a:ext cx="55446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9" name="Yuvarlatılmış Dikdörtgen 8"/>
          <p:cNvSpPr/>
          <p:nvPr/>
        </p:nvSpPr>
        <p:spPr>
          <a:xfrm>
            <a:off x="8028384" y="1416288"/>
            <a:ext cx="936104" cy="80507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7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a:solidFill>
                  <a:srgbClr val="FF0000"/>
                </a:solidFill>
              </a:rPr>
              <a:t>Y</a:t>
            </a:r>
            <a:r>
              <a:rPr lang="tr-TR" sz="2000" b="1" dirty="0" smtClean="0">
                <a:solidFill>
                  <a:srgbClr val="FF0000"/>
                </a:solidFill>
              </a:rPr>
              <a:t>atay </a:t>
            </a:r>
            <a:r>
              <a:rPr lang="tr-TR" sz="2000" b="1" dirty="0">
                <a:solidFill>
                  <a:srgbClr val="FF0000"/>
                </a:solidFill>
              </a:rPr>
              <a:t>ve dikey iç iletişim </a:t>
            </a:r>
            <a:r>
              <a:rPr lang="tr-TR" sz="2000" b="1" dirty="0">
                <a:solidFill>
                  <a:schemeClr val="tx1"/>
                </a:solidFill>
              </a:rPr>
              <a:t>ile </a:t>
            </a:r>
            <a:r>
              <a:rPr lang="tr-TR" sz="2000" b="1" dirty="0">
                <a:solidFill>
                  <a:srgbClr val="FF0000"/>
                </a:solidFill>
              </a:rPr>
              <a:t>dış iletişimi </a:t>
            </a:r>
            <a:r>
              <a:rPr lang="tr-TR" sz="2000" b="1" dirty="0">
                <a:solidFill>
                  <a:schemeClr val="tx1"/>
                </a:solidFill>
              </a:rPr>
              <a:t>kapsayan etkili ve sürekli bir bilgi ve iletişim sistemi </a:t>
            </a:r>
            <a:r>
              <a:rPr lang="tr-TR" sz="2000" b="1" dirty="0" smtClean="0">
                <a:solidFill>
                  <a:schemeClr val="tx1"/>
                </a:solidFill>
              </a:rPr>
              <a:t>olmalı.</a:t>
            </a:r>
          </a:p>
          <a:p>
            <a:r>
              <a:rPr lang="tr-TR" sz="2000" b="1" dirty="0">
                <a:solidFill>
                  <a:srgbClr val="0070C0"/>
                </a:solidFill>
              </a:rPr>
              <a:t>Bİ13.1.1 destek.cu.edu.tr web sayfası yaygınlaştırılacaktır.</a:t>
            </a:r>
            <a:endParaRPr lang="tr-TR" sz="2000" b="1" dirty="0" smtClean="0">
              <a:solidFill>
                <a:srgbClr val="0070C0"/>
              </a:solidFill>
            </a:endParaRPr>
          </a:p>
          <a:p>
            <a:endParaRPr lang="tr-TR" sz="2000" b="1" dirty="0">
              <a:solidFill>
                <a:schemeClr val="tx1"/>
              </a:solidFill>
            </a:endParaRPr>
          </a:p>
          <a:p>
            <a:pPr marL="342900" indent="-342900">
              <a:buFont typeface="Wingdings" panose="05000000000000000000" pitchFamily="2" charset="2"/>
              <a:buChar char="Ø"/>
            </a:pPr>
            <a:r>
              <a:rPr lang="tr-TR" sz="2000" b="1" dirty="0">
                <a:solidFill>
                  <a:schemeClr val="tx1"/>
                </a:solidFill>
              </a:rPr>
              <a:t>Yöneticiler ve personel, görevlerini yerine getirebilmeleri için gerekli ve yeterli bilgiye </a:t>
            </a:r>
            <a:r>
              <a:rPr lang="tr-TR" sz="2000" b="1" dirty="0">
                <a:solidFill>
                  <a:srgbClr val="FF0000"/>
                </a:solidFill>
              </a:rPr>
              <a:t>zamanında </a:t>
            </a:r>
            <a:r>
              <a:rPr lang="tr-TR" sz="2000" b="1" dirty="0" smtClean="0">
                <a:solidFill>
                  <a:srgbClr val="FF0000"/>
                </a:solidFill>
              </a:rPr>
              <a:t>ulaşabilmeli</a:t>
            </a:r>
            <a:r>
              <a:rPr lang="tr-TR" sz="2000" b="1" dirty="0" smtClean="0">
                <a:solidFill>
                  <a:schemeClr val="tx1"/>
                </a:solidFill>
              </a:rPr>
              <a:t>.</a:t>
            </a:r>
          </a:p>
          <a:p>
            <a:r>
              <a:rPr lang="tr-TR" sz="2000" b="1" dirty="0" smtClean="0">
                <a:solidFill>
                  <a:srgbClr val="0070C0"/>
                </a:solidFill>
              </a:rPr>
              <a:t>Bİ13.2.1 Yönetim </a:t>
            </a:r>
            <a:r>
              <a:rPr lang="tr-TR" sz="2000" b="1" dirty="0">
                <a:solidFill>
                  <a:srgbClr val="0070C0"/>
                </a:solidFill>
              </a:rPr>
              <a:t>Bilgi Sistemi, yönetimin ihtiyaç </a:t>
            </a:r>
            <a:r>
              <a:rPr lang="tr-TR" sz="2000" b="1" dirty="0" smtClean="0">
                <a:solidFill>
                  <a:srgbClr val="0070C0"/>
                </a:solidFill>
              </a:rPr>
              <a:t>duyduğu bilgileri </a:t>
            </a:r>
            <a:r>
              <a:rPr lang="tr-TR" sz="2000" b="1" dirty="0">
                <a:solidFill>
                  <a:srgbClr val="0070C0"/>
                </a:solidFill>
              </a:rPr>
              <a:t>ve raporları üretebilecek ve analiz </a:t>
            </a:r>
            <a:r>
              <a:rPr lang="tr-TR" sz="2000" b="1" dirty="0" smtClean="0">
                <a:solidFill>
                  <a:srgbClr val="0070C0"/>
                </a:solidFill>
              </a:rPr>
              <a:t>yapılabilecek şekilde </a:t>
            </a:r>
            <a:r>
              <a:rPr lang="tr-TR" sz="2000" b="1" dirty="0">
                <a:solidFill>
                  <a:srgbClr val="0070C0"/>
                </a:solidFill>
              </a:rPr>
              <a:t>tasarlanacaktır.</a:t>
            </a:r>
          </a:p>
          <a:p>
            <a:endParaRPr lang="tr-TR" sz="2000" b="1" dirty="0">
              <a:solidFill>
                <a:schemeClr val="tx1"/>
              </a:solidFill>
            </a:endParaRPr>
          </a:p>
          <a:p>
            <a:pPr marL="342900" indent="-342900">
              <a:buFont typeface="Wingdings" panose="05000000000000000000" pitchFamily="2" charset="2"/>
              <a:buChar char="Ø"/>
            </a:pPr>
            <a:r>
              <a:rPr lang="tr-TR" sz="2000" b="1" dirty="0">
                <a:solidFill>
                  <a:schemeClr val="tx1"/>
                </a:solidFill>
              </a:rPr>
              <a:t>Bilgiler </a:t>
            </a:r>
            <a:r>
              <a:rPr lang="tr-TR" sz="2000" b="1" dirty="0">
                <a:solidFill>
                  <a:srgbClr val="FF0000"/>
                </a:solidFill>
              </a:rPr>
              <a:t>doğru, güvenilir, tam, kullanışlı ve anlaşılabilir </a:t>
            </a:r>
            <a:r>
              <a:rPr lang="tr-TR" sz="2000" b="1" dirty="0" smtClean="0">
                <a:solidFill>
                  <a:schemeClr val="tx1"/>
                </a:solidFill>
              </a:rPr>
              <a:t>olmalı.</a:t>
            </a:r>
          </a:p>
          <a:p>
            <a:endParaRPr lang="tr-TR" sz="2000" b="1" dirty="0">
              <a:solidFill>
                <a:schemeClr val="tx1"/>
              </a:solidFill>
            </a:endParaRPr>
          </a:p>
          <a:p>
            <a:pPr marL="342900" indent="-342900">
              <a:buFont typeface="Wingdings" panose="05000000000000000000" pitchFamily="2" charset="2"/>
              <a:buChar char="Ø"/>
            </a:pPr>
            <a:r>
              <a:rPr lang="tr-TR" sz="2000" b="1" dirty="0">
                <a:solidFill>
                  <a:schemeClr val="tx1"/>
                </a:solidFill>
              </a:rPr>
              <a:t>Yöneticiler ve ilgili personel, </a:t>
            </a:r>
            <a:r>
              <a:rPr lang="tr-TR" sz="2000" b="1" dirty="0">
                <a:solidFill>
                  <a:srgbClr val="FF0000"/>
                </a:solidFill>
              </a:rPr>
              <a:t>performans programı ve bütçenin uygulanması ile kaynak kullanımına ilişkin diğer bilgilere zamanında </a:t>
            </a:r>
            <a:r>
              <a:rPr lang="tr-TR" sz="2000" b="1" dirty="0" smtClean="0">
                <a:solidFill>
                  <a:srgbClr val="FF0000"/>
                </a:solidFill>
              </a:rPr>
              <a:t>erişebilmeli</a:t>
            </a:r>
            <a:r>
              <a:rPr lang="tr-TR" sz="2000" b="1" dirty="0" smtClean="0">
                <a:solidFill>
                  <a:schemeClr val="tx1"/>
                </a:solidFill>
              </a:rPr>
              <a:t>.</a:t>
            </a:r>
          </a:p>
        </p:txBody>
      </p:sp>
    </p:spTree>
    <p:extLst>
      <p:ext uri="{BB962C8B-B14F-4D97-AF65-F5344CB8AC3E}">
        <p14:creationId xmlns:p14="http://schemas.microsoft.com/office/powerpoint/2010/main" val="180057188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BİLGİ VE İLETİŞİM</a:t>
            </a:r>
            <a:endParaRPr lang="tr-TR" b="1" dirty="0"/>
          </a:p>
        </p:txBody>
      </p:sp>
      <p:sp>
        <p:nvSpPr>
          <p:cNvPr id="4" name="Yuvarlatılmış Dikdörtgen 3"/>
          <p:cNvSpPr/>
          <p:nvPr/>
        </p:nvSpPr>
        <p:spPr>
          <a:xfrm>
            <a:off x="251520" y="1412776"/>
            <a:ext cx="19442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14. Raporlama</a:t>
            </a:r>
            <a:endParaRPr lang="tr-TR" b="1" dirty="0"/>
          </a:p>
        </p:txBody>
      </p:sp>
      <p:sp>
        <p:nvSpPr>
          <p:cNvPr id="5" name="Yuvarlatılmış Dikdörtgen 4"/>
          <p:cNvSpPr/>
          <p:nvPr/>
        </p:nvSpPr>
        <p:spPr>
          <a:xfrm>
            <a:off x="2339752" y="1416288"/>
            <a:ext cx="55446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İdarenin amaç, hedef, gösterge ve faaliyetleri ile sonuçları, saydamlık ve hesap verebilirlik ilkeleri doğrultusunda raporlanmalıdır.</a:t>
            </a:r>
          </a:p>
        </p:txBody>
      </p:sp>
      <p:sp>
        <p:nvSpPr>
          <p:cNvPr id="9" name="Yuvarlatılmış Dikdörtgen 8"/>
          <p:cNvSpPr/>
          <p:nvPr/>
        </p:nvSpPr>
        <p:spPr>
          <a:xfrm>
            <a:off x="8028384" y="1416288"/>
            <a:ext cx="936104" cy="80507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4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a:solidFill>
                  <a:schemeClr val="tx1"/>
                </a:solidFill>
              </a:rPr>
              <a:t>Kamuoyuna açıklama: </a:t>
            </a:r>
            <a:endParaRPr lang="tr-TR" sz="2000" b="1" dirty="0" smtClean="0">
              <a:solidFill>
                <a:schemeClr val="tx1"/>
              </a:solidFill>
            </a:endParaRPr>
          </a:p>
          <a:p>
            <a:endParaRPr lang="tr-TR" sz="2000" b="1" dirty="0">
              <a:solidFill>
                <a:schemeClr val="tx1"/>
              </a:solidFill>
            </a:endParaRPr>
          </a:p>
          <a:p>
            <a:pPr marL="800100" lvl="1" indent="-342900">
              <a:buFont typeface="Wingdings" panose="05000000000000000000" pitchFamily="2" charset="2"/>
              <a:buChar char="§"/>
            </a:pPr>
            <a:r>
              <a:rPr lang="tr-TR" sz="2000" b="1" dirty="0">
                <a:solidFill>
                  <a:srgbClr val="FF0000"/>
                </a:solidFill>
              </a:rPr>
              <a:t>Performans programı</a:t>
            </a:r>
          </a:p>
          <a:p>
            <a:pPr marL="800100" lvl="1" indent="-342900">
              <a:buFont typeface="Wingdings" panose="05000000000000000000" pitchFamily="2" charset="2"/>
              <a:buChar char="§"/>
            </a:pPr>
            <a:r>
              <a:rPr lang="tr-TR" sz="2000" b="1" dirty="0">
                <a:solidFill>
                  <a:srgbClr val="FF0000"/>
                </a:solidFill>
              </a:rPr>
              <a:t>Mali durum ve beklentiler raporu </a:t>
            </a:r>
            <a:r>
              <a:rPr lang="tr-TR" sz="2000" b="1" dirty="0">
                <a:solidFill>
                  <a:schemeClr val="tx1"/>
                </a:solidFill>
              </a:rPr>
              <a:t>(bütçe uygulama sonuçları)</a:t>
            </a:r>
          </a:p>
          <a:p>
            <a:pPr marL="800100" lvl="1" indent="-342900">
              <a:buFont typeface="Wingdings" panose="05000000000000000000" pitchFamily="2" charset="2"/>
              <a:buChar char="§"/>
            </a:pPr>
            <a:r>
              <a:rPr lang="tr-TR" sz="2000" b="1" dirty="0" smtClean="0">
                <a:solidFill>
                  <a:srgbClr val="FF0000"/>
                </a:solidFill>
              </a:rPr>
              <a:t>İdare </a:t>
            </a:r>
            <a:r>
              <a:rPr lang="tr-TR" sz="2000" b="1" dirty="0">
                <a:solidFill>
                  <a:srgbClr val="FF0000"/>
                </a:solidFill>
              </a:rPr>
              <a:t>faaliyet raporu </a:t>
            </a:r>
            <a:r>
              <a:rPr lang="tr-TR" sz="2000" b="1" dirty="0">
                <a:solidFill>
                  <a:schemeClr val="tx1"/>
                </a:solidFill>
              </a:rPr>
              <a:t>(Faaliyet sonuçları ve değerlendirmeler</a:t>
            </a:r>
            <a:r>
              <a:rPr lang="tr-TR" sz="2000" b="1" dirty="0" smtClean="0">
                <a:solidFill>
                  <a:schemeClr val="tx1"/>
                </a:solidFill>
              </a:rPr>
              <a:t>)</a:t>
            </a:r>
          </a:p>
        </p:txBody>
      </p:sp>
    </p:spTree>
    <p:extLst>
      <p:ext uri="{BB962C8B-B14F-4D97-AF65-F5344CB8AC3E}">
        <p14:creationId xmlns:p14="http://schemas.microsoft.com/office/powerpoint/2010/main" val="95382579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BİLGİ VE İLETİŞİM</a:t>
            </a:r>
            <a:endParaRPr lang="tr-TR" b="1" dirty="0"/>
          </a:p>
        </p:txBody>
      </p:sp>
      <p:sp>
        <p:nvSpPr>
          <p:cNvPr id="4" name="Yuvarlatılmış Dikdörtgen 3"/>
          <p:cNvSpPr/>
          <p:nvPr/>
        </p:nvSpPr>
        <p:spPr>
          <a:xfrm>
            <a:off x="251520" y="1412776"/>
            <a:ext cx="19442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15. Kayıt ve dosyalama sistemi</a:t>
            </a:r>
          </a:p>
        </p:txBody>
      </p:sp>
      <p:sp>
        <p:nvSpPr>
          <p:cNvPr id="5" name="Yuvarlatılmış Dikdörtgen 4"/>
          <p:cNvSpPr/>
          <p:nvPr/>
        </p:nvSpPr>
        <p:spPr>
          <a:xfrm>
            <a:off x="2339752" y="1416288"/>
            <a:ext cx="55446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gelen ve giden her türlü evrak dahil iş ve işlemlerin kaydedildiği, sınıflandırıldığı ve dosyalandığı kapsamlı ve güncel bir sisteme sahip olmalıdır.</a:t>
            </a:r>
          </a:p>
        </p:txBody>
      </p:sp>
      <p:sp>
        <p:nvSpPr>
          <p:cNvPr id="9" name="Yuvarlatılmış Dikdörtgen 8"/>
          <p:cNvSpPr/>
          <p:nvPr/>
        </p:nvSpPr>
        <p:spPr>
          <a:xfrm>
            <a:off x="8028384" y="1416288"/>
            <a:ext cx="936104" cy="80507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6 GENEL ŞART</a:t>
            </a:r>
            <a:endParaRPr lang="tr-TR" dirty="0"/>
          </a:p>
        </p:txBody>
      </p:sp>
      <p:sp>
        <p:nvSpPr>
          <p:cNvPr id="10" name="Dikdörtgen 9"/>
          <p:cNvSpPr/>
          <p:nvPr/>
        </p:nvSpPr>
        <p:spPr>
          <a:xfrm>
            <a:off x="251520" y="2276872"/>
            <a:ext cx="4464496" cy="44644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1600" b="1" dirty="0" smtClean="0">
                <a:solidFill>
                  <a:srgbClr val="FF0000"/>
                </a:solidFill>
              </a:rPr>
              <a:t>Kayıt ve dosyalama sistemi</a:t>
            </a:r>
            <a:r>
              <a:rPr lang="tr-TR" sz="1600" b="1" dirty="0" smtClean="0">
                <a:solidFill>
                  <a:schemeClr val="tx1"/>
                </a:solidFill>
              </a:rPr>
              <a:t>, elektronik ortamdakiler dahil, </a:t>
            </a:r>
            <a:r>
              <a:rPr lang="tr-TR" sz="1600" b="1" dirty="0" smtClean="0">
                <a:solidFill>
                  <a:srgbClr val="FF0000"/>
                </a:solidFill>
              </a:rPr>
              <a:t>gelen ve giden evrak ile idare içi haberleşmeyi kapsamalıdır.</a:t>
            </a:r>
          </a:p>
          <a:p>
            <a:pPr marL="342900" indent="-342900">
              <a:buFont typeface="Wingdings" panose="05000000000000000000" pitchFamily="2" charset="2"/>
              <a:buChar char="Ø"/>
            </a:pPr>
            <a:r>
              <a:rPr lang="tr-TR" sz="1600" b="1" dirty="0" smtClean="0">
                <a:solidFill>
                  <a:schemeClr val="tx1"/>
                </a:solidFill>
              </a:rPr>
              <a:t>Kayıt </a:t>
            </a:r>
            <a:r>
              <a:rPr lang="tr-TR" sz="1600" b="1" dirty="0">
                <a:solidFill>
                  <a:schemeClr val="tx1"/>
                </a:solidFill>
              </a:rPr>
              <a:t>ve dosyalama sistemi </a:t>
            </a:r>
            <a:r>
              <a:rPr lang="tr-TR" sz="1600" b="1" dirty="0">
                <a:solidFill>
                  <a:srgbClr val="FF0000"/>
                </a:solidFill>
              </a:rPr>
              <a:t>kapsamlı ve güncel olmalı, yönetici ve personel tarafından ulaşılabilir ve izlenebilir</a:t>
            </a:r>
            <a:r>
              <a:rPr lang="tr-TR" sz="1600" b="1" dirty="0">
                <a:solidFill>
                  <a:schemeClr val="tx1"/>
                </a:solidFill>
              </a:rPr>
              <a:t> olmalıdır.</a:t>
            </a:r>
          </a:p>
          <a:p>
            <a:pPr marL="342900" indent="-342900">
              <a:buFont typeface="Wingdings" panose="05000000000000000000" pitchFamily="2" charset="2"/>
              <a:buChar char="Ø"/>
            </a:pPr>
            <a:r>
              <a:rPr lang="tr-TR" sz="1600" b="1" dirty="0">
                <a:solidFill>
                  <a:schemeClr val="tx1"/>
                </a:solidFill>
              </a:rPr>
              <a:t>Kayıt ve dosyalama sistemi, </a:t>
            </a:r>
            <a:r>
              <a:rPr lang="tr-TR" sz="1600" b="1" dirty="0">
                <a:solidFill>
                  <a:srgbClr val="FF0000"/>
                </a:solidFill>
              </a:rPr>
              <a:t>kişisel verilerin güvenliğini ve korunmasını</a:t>
            </a:r>
            <a:r>
              <a:rPr lang="tr-TR" sz="1600" b="1" dirty="0">
                <a:solidFill>
                  <a:schemeClr val="tx1"/>
                </a:solidFill>
              </a:rPr>
              <a:t> sağlamalıdır. </a:t>
            </a:r>
          </a:p>
          <a:p>
            <a:pPr marL="342900" indent="-342900">
              <a:buFont typeface="Wingdings" panose="05000000000000000000" pitchFamily="2" charset="2"/>
              <a:buChar char="Ø"/>
            </a:pPr>
            <a:r>
              <a:rPr lang="tr-TR" sz="1600" b="1" dirty="0">
                <a:solidFill>
                  <a:schemeClr val="tx1"/>
                </a:solidFill>
              </a:rPr>
              <a:t>Kayıt ve dosyalama sistemi </a:t>
            </a:r>
            <a:r>
              <a:rPr lang="tr-TR" sz="1600" b="1" dirty="0">
                <a:solidFill>
                  <a:srgbClr val="FF0000"/>
                </a:solidFill>
              </a:rPr>
              <a:t>belirlenmiş standartlara uygun</a:t>
            </a:r>
            <a:r>
              <a:rPr lang="tr-TR" sz="1600" b="1" dirty="0">
                <a:solidFill>
                  <a:schemeClr val="tx1"/>
                </a:solidFill>
              </a:rPr>
              <a:t> olmalıdır.</a:t>
            </a:r>
          </a:p>
          <a:p>
            <a:pPr marL="342900" indent="-342900">
              <a:buFont typeface="Wingdings" panose="05000000000000000000" pitchFamily="2" charset="2"/>
              <a:buChar char="Ø"/>
            </a:pPr>
            <a:r>
              <a:rPr lang="tr-TR" sz="1600" b="1" dirty="0">
                <a:solidFill>
                  <a:schemeClr val="tx1"/>
                </a:solidFill>
              </a:rPr>
              <a:t>Gelen ve giden evrak </a:t>
            </a:r>
            <a:r>
              <a:rPr lang="tr-TR" sz="1600" b="1" dirty="0">
                <a:solidFill>
                  <a:srgbClr val="FF0000"/>
                </a:solidFill>
              </a:rPr>
              <a:t>zamanında kaydedilmeli, standartlara uygun bir şekilde sınıflandırılmalı ve arşiv sistemine uygun olarak muhafaza</a:t>
            </a:r>
            <a:r>
              <a:rPr lang="tr-TR" sz="1600" b="1" dirty="0">
                <a:solidFill>
                  <a:schemeClr val="tx1"/>
                </a:solidFill>
              </a:rPr>
              <a:t> edilmelidir.</a:t>
            </a:r>
          </a:p>
          <a:p>
            <a:pPr marL="342900" indent="-342900">
              <a:buFont typeface="Wingdings" panose="05000000000000000000" pitchFamily="2" charset="2"/>
              <a:buChar char="Ø"/>
            </a:pPr>
            <a:r>
              <a:rPr lang="tr-TR" sz="1600" b="1" dirty="0">
                <a:solidFill>
                  <a:schemeClr val="tx1"/>
                </a:solidFill>
              </a:rPr>
              <a:t>İdarenin iş ve işlemlerinin kaydı, sınıflandırılması, korunması ve erişimini de kapsayan, </a:t>
            </a:r>
            <a:r>
              <a:rPr lang="tr-TR" sz="1600" b="1" dirty="0">
                <a:solidFill>
                  <a:srgbClr val="FF0000"/>
                </a:solidFill>
              </a:rPr>
              <a:t>belirlenmiş standartlara uygun arşiv ve dokümantasyon sistemi </a:t>
            </a:r>
            <a:r>
              <a:rPr lang="tr-TR" sz="1600" b="1" dirty="0">
                <a:solidFill>
                  <a:schemeClr val="tx1"/>
                </a:solidFill>
              </a:rPr>
              <a:t>oluşturulmalıdır.</a:t>
            </a:r>
          </a:p>
        </p:txBody>
      </p:sp>
      <p:pic>
        <p:nvPicPr>
          <p:cNvPr id="7170" name="Picture 2" descr="C:\Documents and Settings\WindowsXP\Desktop\eby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11837" y="2308641"/>
            <a:ext cx="4063692" cy="427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3547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BİLGİ VE İLETİŞİM</a:t>
            </a:r>
            <a:endParaRPr lang="tr-TR" b="1" dirty="0"/>
          </a:p>
        </p:txBody>
      </p:sp>
      <p:sp>
        <p:nvSpPr>
          <p:cNvPr id="4" name="Yuvarlatılmış Dikdörtgen 3"/>
          <p:cNvSpPr/>
          <p:nvPr/>
        </p:nvSpPr>
        <p:spPr>
          <a:xfrm>
            <a:off x="251520" y="1412776"/>
            <a:ext cx="19442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16. Hata, usulsüzlük ve yolsuzlukların bildirilmesi</a:t>
            </a:r>
          </a:p>
        </p:txBody>
      </p:sp>
      <p:sp>
        <p:nvSpPr>
          <p:cNvPr id="5" name="Yuvarlatılmış Dikdörtgen 4"/>
          <p:cNvSpPr/>
          <p:nvPr/>
        </p:nvSpPr>
        <p:spPr>
          <a:xfrm>
            <a:off x="2339752" y="1416288"/>
            <a:ext cx="5544616" cy="80858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hata, usulsüzlük ve yolsuzlukların belirlenen bir düzen içinde bildirilmesini sağlayacak yöntemler oluşturmalıdır.</a:t>
            </a:r>
          </a:p>
        </p:txBody>
      </p:sp>
      <p:sp>
        <p:nvSpPr>
          <p:cNvPr id="9" name="Yuvarlatılmış Dikdörtgen 8"/>
          <p:cNvSpPr/>
          <p:nvPr/>
        </p:nvSpPr>
        <p:spPr>
          <a:xfrm>
            <a:off x="8028384" y="1416288"/>
            <a:ext cx="936104" cy="80507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 GENEL ŞART</a:t>
            </a:r>
            <a:endParaRPr lang="tr-TR" dirty="0"/>
          </a:p>
        </p:txBody>
      </p:sp>
      <p:sp>
        <p:nvSpPr>
          <p:cNvPr id="10" name="Dikdörtgen 9"/>
          <p:cNvSpPr/>
          <p:nvPr/>
        </p:nvSpPr>
        <p:spPr>
          <a:xfrm>
            <a:off x="251520" y="2276872"/>
            <a:ext cx="4356484" cy="44644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smtClean="0">
                <a:solidFill>
                  <a:schemeClr val="tx1"/>
                </a:solidFill>
              </a:rPr>
              <a:t>Hata</a:t>
            </a:r>
            <a:r>
              <a:rPr lang="tr-TR" sz="2000" b="1" dirty="0">
                <a:solidFill>
                  <a:schemeClr val="tx1"/>
                </a:solidFill>
              </a:rPr>
              <a:t>, usulsüzlük ve yolsuzlukların </a:t>
            </a:r>
            <a:r>
              <a:rPr lang="tr-TR" sz="2000" b="1" dirty="0">
                <a:solidFill>
                  <a:srgbClr val="FF0000"/>
                </a:solidFill>
              </a:rPr>
              <a:t>bildirim yöntemleri belirlenmeli ve duyurulmalıdır</a:t>
            </a:r>
            <a:r>
              <a:rPr lang="tr-TR" sz="2000" b="1" dirty="0" smtClean="0">
                <a:solidFill>
                  <a:schemeClr val="tx1"/>
                </a:solidFill>
              </a:rPr>
              <a:t>.</a:t>
            </a:r>
          </a:p>
          <a:p>
            <a:endParaRPr lang="tr-TR" sz="2000" b="1" dirty="0">
              <a:solidFill>
                <a:schemeClr val="tx1"/>
              </a:solidFill>
            </a:endParaRPr>
          </a:p>
          <a:p>
            <a:pPr marL="342900" indent="-342900">
              <a:buFont typeface="Wingdings" panose="05000000000000000000" pitchFamily="2" charset="2"/>
              <a:buChar char="Ø"/>
            </a:pPr>
            <a:r>
              <a:rPr lang="tr-TR" sz="2000" b="1" dirty="0" smtClean="0">
                <a:solidFill>
                  <a:schemeClr val="tx1"/>
                </a:solidFill>
              </a:rPr>
              <a:t>Hata</a:t>
            </a:r>
            <a:r>
              <a:rPr lang="tr-TR" sz="2000" b="1" dirty="0">
                <a:solidFill>
                  <a:schemeClr val="tx1"/>
                </a:solidFill>
              </a:rPr>
              <a:t>, usulsüzlük ve yolsuzlukları </a:t>
            </a:r>
            <a:r>
              <a:rPr lang="tr-TR" sz="2000" b="1" dirty="0">
                <a:solidFill>
                  <a:srgbClr val="FF0000"/>
                </a:solidFill>
              </a:rPr>
              <a:t>bildiren personele haksız ve ayırımcı bir </a:t>
            </a:r>
            <a:r>
              <a:rPr lang="tr-TR" sz="2000" b="1" dirty="0" smtClean="0">
                <a:solidFill>
                  <a:srgbClr val="FF0000"/>
                </a:solidFill>
              </a:rPr>
              <a:t>muamele</a:t>
            </a:r>
            <a:r>
              <a:rPr lang="tr-TR" sz="2000" b="1" dirty="0" smtClean="0">
                <a:solidFill>
                  <a:schemeClr val="tx1"/>
                </a:solidFill>
              </a:rPr>
              <a:t> yapılmamalıdır.</a:t>
            </a:r>
          </a:p>
          <a:p>
            <a:pPr marL="342900" indent="-342900">
              <a:buFont typeface="Wingdings" panose="05000000000000000000" pitchFamily="2" charset="2"/>
              <a:buChar char="Ø"/>
            </a:pPr>
            <a:endParaRPr lang="tr-TR" sz="2000" b="1" dirty="0">
              <a:solidFill>
                <a:schemeClr val="tx1"/>
              </a:solidFill>
            </a:endParaRPr>
          </a:p>
          <a:p>
            <a:endParaRPr lang="tr-TR" sz="2000" b="1" dirty="0" smtClean="0">
              <a:solidFill>
                <a:schemeClr val="tx1"/>
              </a:solidFill>
            </a:endParaRPr>
          </a:p>
        </p:txBody>
      </p:sp>
      <p:sp>
        <p:nvSpPr>
          <p:cNvPr id="2" name="Yuvarlatılmış Dikdörtgen 1"/>
          <p:cNvSpPr/>
          <p:nvPr/>
        </p:nvSpPr>
        <p:spPr>
          <a:xfrm>
            <a:off x="443943" y="5445224"/>
            <a:ext cx="3791617" cy="10801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dirty="0" smtClean="0"/>
              <a:t>Ç.Ü. HATA</a:t>
            </a:r>
            <a:r>
              <a:rPr lang="tr-TR" b="1" dirty="0"/>
              <a:t>, HİLE, USULSÜZLÜK VE YOLSUZLUKLARIN </a:t>
            </a:r>
            <a:r>
              <a:rPr lang="tr-TR" b="1" dirty="0" smtClean="0"/>
              <a:t>BİLDİRİLMESİ YÖNERGESİ</a:t>
            </a:r>
            <a:endParaRPr lang="tr-TR" dirty="0"/>
          </a:p>
          <a:p>
            <a:pPr algn="ctr"/>
            <a:endParaRPr lang="tr-TR" dirty="0"/>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3274" y="2276873"/>
            <a:ext cx="4196701"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85898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İZLEME</a:t>
            </a:r>
            <a:endParaRPr lang="tr-TR" b="1" dirty="0"/>
          </a:p>
        </p:txBody>
      </p:sp>
      <p:sp>
        <p:nvSpPr>
          <p:cNvPr id="4" name="Yuvarlatılmış Dikdörtgen 3"/>
          <p:cNvSpPr/>
          <p:nvPr/>
        </p:nvSpPr>
        <p:spPr>
          <a:xfrm>
            <a:off x="251520" y="1412776"/>
            <a:ext cx="1944216" cy="80858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17. İç kontrolün değerlendirilmesi</a:t>
            </a:r>
          </a:p>
        </p:txBody>
      </p:sp>
      <p:sp>
        <p:nvSpPr>
          <p:cNvPr id="5" name="Yuvarlatılmış Dikdörtgen 4"/>
          <p:cNvSpPr/>
          <p:nvPr/>
        </p:nvSpPr>
        <p:spPr>
          <a:xfrm>
            <a:off x="2339752" y="1416288"/>
            <a:ext cx="5544616" cy="80858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iç kontrol sistemini yılda en az bir kez değerlendirmelidir.</a:t>
            </a:r>
          </a:p>
        </p:txBody>
      </p:sp>
      <p:sp>
        <p:nvSpPr>
          <p:cNvPr id="9" name="Yuvarlatılmış Dikdörtgen 8"/>
          <p:cNvSpPr/>
          <p:nvPr/>
        </p:nvSpPr>
        <p:spPr>
          <a:xfrm>
            <a:off x="8028384" y="1416288"/>
            <a:ext cx="936104" cy="80507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5 GENEL ŞART</a:t>
            </a:r>
            <a:endParaRPr lang="tr-TR" dirty="0"/>
          </a:p>
        </p:txBody>
      </p:sp>
      <p:sp>
        <p:nvSpPr>
          <p:cNvPr id="10" name="Dikdörtgen 9"/>
          <p:cNvSpPr/>
          <p:nvPr/>
        </p:nvSpPr>
        <p:spPr>
          <a:xfrm>
            <a:off x="251520" y="2276872"/>
            <a:ext cx="8712968" cy="446449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b="1" dirty="0">
                <a:solidFill>
                  <a:schemeClr val="tx1"/>
                </a:solidFill>
              </a:rPr>
              <a:t>İç kontrol sistemi </a:t>
            </a:r>
            <a:r>
              <a:rPr lang="tr-TR" b="1" dirty="0">
                <a:solidFill>
                  <a:srgbClr val="FF0000"/>
                </a:solidFill>
              </a:rPr>
              <a:t>izleme yöntemleri </a:t>
            </a:r>
          </a:p>
          <a:p>
            <a:pPr marL="800100" lvl="1" indent="-342900">
              <a:buFont typeface="Wingdings" panose="05000000000000000000" pitchFamily="2" charset="2"/>
              <a:buChar char="§"/>
            </a:pPr>
            <a:r>
              <a:rPr lang="tr-TR" b="1" dirty="0">
                <a:solidFill>
                  <a:srgbClr val="FF0000"/>
                </a:solidFill>
              </a:rPr>
              <a:t>S</a:t>
            </a:r>
            <a:r>
              <a:rPr lang="tr-TR" b="1" dirty="0" smtClean="0">
                <a:solidFill>
                  <a:srgbClr val="FF0000"/>
                </a:solidFill>
              </a:rPr>
              <a:t>ürekli </a:t>
            </a:r>
            <a:r>
              <a:rPr lang="tr-TR" b="1" dirty="0">
                <a:solidFill>
                  <a:srgbClr val="FF0000"/>
                </a:solidFill>
              </a:rPr>
              <a:t>izleme </a:t>
            </a:r>
            <a:r>
              <a:rPr lang="tr-TR" b="1" dirty="0" smtClean="0">
                <a:solidFill>
                  <a:schemeClr val="tx1"/>
                </a:solidFill>
              </a:rPr>
              <a:t>(Mali raporlar-Faaliyet </a:t>
            </a:r>
            <a:r>
              <a:rPr lang="tr-TR" b="1" dirty="0">
                <a:solidFill>
                  <a:schemeClr val="tx1"/>
                </a:solidFill>
              </a:rPr>
              <a:t>raporları)</a:t>
            </a:r>
          </a:p>
          <a:p>
            <a:pPr marL="800100" lvl="1" indent="-342900">
              <a:buFont typeface="Wingdings" panose="05000000000000000000" pitchFamily="2" charset="2"/>
              <a:buChar char="§"/>
            </a:pPr>
            <a:r>
              <a:rPr lang="tr-TR" b="1" dirty="0">
                <a:solidFill>
                  <a:srgbClr val="FF0000"/>
                </a:solidFill>
              </a:rPr>
              <a:t>Ö</a:t>
            </a:r>
            <a:r>
              <a:rPr lang="tr-TR" b="1" dirty="0" smtClean="0">
                <a:solidFill>
                  <a:srgbClr val="FF0000"/>
                </a:solidFill>
              </a:rPr>
              <a:t>zel </a:t>
            </a:r>
            <a:r>
              <a:rPr lang="tr-TR" b="1" dirty="0">
                <a:solidFill>
                  <a:srgbClr val="FF0000"/>
                </a:solidFill>
              </a:rPr>
              <a:t>bir değerlendirme </a:t>
            </a:r>
            <a:r>
              <a:rPr lang="tr-TR" b="1" dirty="0" smtClean="0">
                <a:solidFill>
                  <a:schemeClr val="tx1"/>
                </a:solidFill>
              </a:rPr>
              <a:t>(Soru Formu-Anket</a:t>
            </a:r>
            <a:r>
              <a:rPr lang="tr-TR" b="1" dirty="0">
                <a:solidFill>
                  <a:schemeClr val="tx1"/>
                </a:solidFill>
              </a:rPr>
              <a:t>) </a:t>
            </a:r>
            <a:r>
              <a:rPr lang="tr-TR" b="1" dirty="0" smtClean="0">
                <a:solidFill>
                  <a:srgbClr val="FF0000"/>
                </a:solidFill>
              </a:rPr>
              <a:t>yapma </a:t>
            </a:r>
          </a:p>
          <a:p>
            <a:endParaRPr lang="tr-TR" b="1" dirty="0">
              <a:solidFill>
                <a:schemeClr val="tx1"/>
              </a:solidFill>
            </a:endParaRPr>
          </a:p>
          <a:p>
            <a:pPr marL="342900" indent="-342900">
              <a:buFont typeface="Wingdings" panose="05000000000000000000" pitchFamily="2" charset="2"/>
              <a:buChar char="Ø"/>
            </a:pPr>
            <a:r>
              <a:rPr lang="tr-TR" b="1" dirty="0">
                <a:solidFill>
                  <a:schemeClr val="tx1"/>
                </a:solidFill>
              </a:rPr>
              <a:t>İç kontrolün </a:t>
            </a:r>
            <a:r>
              <a:rPr lang="tr-TR" b="1" dirty="0">
                <a:solidFill>
                  <a:srgbClr val="FF0000"/>
                </a:solidFill>
              </a:rPr>
              <a:t>değerlendirilmesinde</a:t>
            </a:r>
            <a:r>
              <a:rPr lang="tr-TR" b="1" dirty="0">
                <a:solidFill>
                  <a:schemeClr val="tx1"/>
                </a:solidFill>
              </a:rPr>
              <a:t>, </a:t>
            </a:r>
          </a:p>
          <a:p>
            <a:pPr marL="800100" lvl="1" indent="-342900">
              <a:buFont typeface="Wingdings" panose="05000000000000000000" pitchFamily="2" charset="2"/>
              <a:buChar char="§"/>
            </a:pPr>
            <a:r>
              <a:rPr lang="tr-TR" b="1" dirty="0">
                <a:solidFill>
                  <a:srgbClr val="FF0000"/>
                </a:solidFill>
              </a:rPr>
              <a:t>yöneticilerin</a:t>
            </a:r>
            <a:r>
              <a:rPr lang="tr-TR" b="1" dirty="0">
                <a:solidFill>
                  <a:schemeClr val="tx1"/>
                </a:solidFill>
              </a:rPr>
              <a:t> görüşleri, </a:t>
            </a:r>
          </a:p>
          <a:p>
            <a:pPr marL="800100" lvl="1" indent="-342900">
              <a:buFont typeface="Wingdings" panose="05000000000000000000" pitchFamily="2" charset="2"/>
              <a:buChar char="§"/>
            </a:pPr>
            <a:r>
              <a:rPr lang="tr-TR" b="1" dirty="0">
                <a:solidFill>
                  <a:schemeClr val="tx1"/>
                </a:solidFill>
              </a:rPr>
              <a:t>kişi ve/veya idarelerin </a:t>
            </a:r>
            <a:r>
              <a:rPr lang="tr-TR" b="1" dirty="0">
                <a:solidFill>
                  <a:srgbClr val="FF0000"/>
                </a:solidFill>
              </a:rPr>
              <a:t>talep ve şikâyetleri </a:t>
            </a:r>
            <a:r>
              <a:rPr lang="tr-TR" b="1" dirty="0">
                <a:solidFill>
                  <a:schemeClr val="tx1"/>
                </a:solidFill>
              </a:rPr>
              <a:t>ile </a:t>
            </a:r>
          </a:p>
          <a:p>
            <a:pPr marL="800100" lvl="1" indent="-342900">
              <a:buFont typeface="Wingdings" panose="05000000000000000000" pitchFamily="2" charset="2"/>
              <a:buChar char="§"/>
            </a:pPr>
            <a:r>
              <a:rPr lang="tr-TR" b="1" dirty="0">
                <a:solidFill>
                  <a:schemeClr val="tx1"/>
                </a:solidFill>
              </a:rPr>
              <a:t>iç ve dış denetim sonucunda düzenlenen </a:t>
            </a:r>
            <a:r>
              <a:rPr lang="tr-TR" b="1" dirty="0">
                <a:solidFill>
                  <a:srgbClr val="FF0000"/>
                </a:solidFill>
              </a:rPr>
              <a:t>raporlar</a:t>
            </a:r>
            <a:r>
              <a:rPr lang="tr-TR" b="1" dirty="0">
                <a:solidFill>
                  <a:schemeClr val="tx1"/>
                </a:solidFill>
              </a:rPr>
              <a:t> </a:t>
            </a:r>
            <a:endParaRPr lang="tr-TR" b="1" dirty="0" smtClean="0">
              <a:solidFill>
                <a:schemeClr val="tx1"/>
              </a:solidFill>
            </a:endParaRPr>
          </a:p>
          <a:p>
            <a:pPr lvl="1"/>
            <a:r>
              <a:rPr lang="tr-TR" b="1" dirty="0" smtClean="0">
                <a:solidFill>
                  <a:schemeClr val="tx1"/>
                </a:solidFill>
              </a:rPr>
              <a:t>dikkate </a:t>
            </a:r>
            <a:r>
              <a:rPr lang="tr-TR" b="1" dirty="0">
                <a:solidFill>
                  <a:schemeClr val="tx1"/>
                </a:solidFill>
              </a:rPr>
              <a:t>alınmalıdır</a:t>
            </a:r>
            <a:r>
              <a:rPr lang="tr-TR" b="1" dirty="0" smtClean="0">
                <a:solidFill>
                  <a:schemeClr val="tx1"/>
                </a:solidFill>
              </a:rPr>
              <a:t>. </a:t>
            </a:r>
            <a:r>
              <a:rPr lang="tr-TR" b="1" dirty="0">
                <a:solidFill>
                  <a:srgbClr val="FF0000"/>
                </a:solidFill>
              </a:rPr>
              <a:t>(yılda en az bir kez )</a:t>
            </a:r>
          </a:p>
          <a:p>
            <a:pPr lvl="1"/>
            <a:endParaRPr lang="tr-TR" b="1" dirty="0" smtClean="0">
              <a:solidFill>
                <a:schemeClr val="tx1"/>
              </a:solidFill>
            </a:endParaRPr>
          </a:p>
          <a:p>
            <a:r>
              <a:rPr lang="tr-TR" b="1" dirty="0" smtClean="0">
                <a:solidFill>
                  <a:srgbClr val="0070C0"/>
                </a:solidFill>
              </a:rPr>
              <a:t>İ17.1.1 İç </a:t>
            </a:r>
            <a:r>
              <a:rPr lang="tr-TR" b="1" dirty="0">
                <a:solidFill>
                  <a:srgbClr val="0070C0"/>
                </a:solidFill>
              </a:rPr>
              <a:t>Kontrol İzleme ve Yönlendirme </a:t>
            </a:r>
            <a:r>
              <a:rPr lang="tr-TR" b="1" dirty="0" smtClean="0">
                <a:solidFill>
                  <a:srgbClr val="0070C0"/>
                </a:solidFill>
              </a:rPr>
              <a:t>Kurulu</a:t>
            </a:r>
          </a:p>
          <a:p>
            <a:r>
              <a:rPr lang="tr-TR" b="1" dirty="0" smtClean="0">
                <a:solidFill>
                  <a:srgbClr val="0070C0"/>
                </a:solidFill>
              </a:rPr>
              <a:t>İ17.1.4 Strateji </a:t>
            </a:r>
            <a:r>
              <a:rPr lang="tr-TR" b="1" dirty="0">
                <a:solidFill>
                  <a:srgbClr val="0070C0"/>
                </a:solidFill>
              </a:rPr>
              <a:t>Geliştirme Daire Başkanlığı </a:t>
            </a:r>
            <a:r>
              <a:rPr lang="tr-TR" b="1" dirty="0" smtClean="0">
                <a:solidFill>
                  <a:srgbClr val="0070C0"/>
                </a:solidFill>
              </a:rPr>
              <a:t>uygulama sonuçlarını </a:t>
            </a:r>
            <a:r>
              <a:rPr lang="tr-TR" b="1" dirty="0">
                <a:solidFill>
                  <a:srgbClr val="0070C0"/>
                </a:solidFill>
              </a:rPr>
              <a:t>belirli aralıklarla (altı ayda bir</a:t>
            </a:r>
            <a:r>
              <a:rPr lang="tr-TR" b="1" dirty="0" smtClean="0">
                <a:solidFill>
                  <a:srgbClr val="0070C0"/>
                </a:solidFill>
              </a:rPr>
              <a:t>) izleyecektir.</a:t>
            </a:r>
          </a:p>
          <a:p>
            <a:endParaRPr lang="tr-TR" b="1" dirty="0">
              <a:solidFill>
                <a:srgbClr val="0070C0"/>
              </a:solidFill>
            </a:endParaRPr>
          </a:p>
          <a:p>
            <a:pPr marL="285750" indent="-285750">
              <a:buFont typeface="Wingdings" panose="05000000000000000000" pitchFamily="2" charset="2"/>
              <a:buChar char="Ø"/>
            </a:pPr>
            <a:r>
              <a:rPr lang="tr-TR" b="1" dirty="0" smtClean="0">
                <a:solidFill>
                  <a:schemeClr val="tx1"/>
                </a:solidFill>
              </a:rPr>
              <a:t>İç </a:t>
            </a:r>
            <a:r>
              <a:rPr lang="tr-TR" b="1" dirty="0">
                <a:solidFill>
                  <a:schemeClr val="tx1"/>
                </a:solidFill>
              </a:rPr>
              <a:t>kontrolün değerlendirilmesi sonucunda alınması gereken </a:t>
            </a:r>
            <a:r>
              <a:rPr lang="tr-TR" b="1" dirty="0">
                <a:solidFill>
                  <a:srgbClr val="FF0000"/>
                </a:solidFill>
              </a:rPr>
              <a:t>önlemler belirlenmeli ve bir eylem planı çerçevesinde</a:t>
            </a:r>
            <a:r>
              <a:rPr lang="tr-TR" b="1" dirty="0">
                <a:solidFill>
                  <a:schemeClr val="tx1"/>
                </a:solidFill>
              </a:rPr>
              <a:t> uygulanmalıdır.</a:t>
            </a:r>
          </a:p>
        </p:txBody>
      </p:sp>
    </p:spTree>
    <p:extLst>
      <p:ext uri="{BB962C8B-B14F-4D97-AF65-F5344CB8AC3E}">
        <p14:creationId xmlns:p14="http://schemas.microsoft.com/office/powerpoint/2010/main" val="120298925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132311" y="0"/>
            <a:ext cx="8964488"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lgn="ctr">
              <a:spcBef>
                <a:spcPts val="0"/>
              </a:spcBef>
            </a:pPr>
            <a:r>
              <a:rPr lang="tr-TR" sz="4000" dirty="0">
                <a:solidFill>
                  <a:prstClr val="black">
                    <a:lumMod val="50000"/>
                    <a:lumOff val="50000"/>
                  </a:prstClr>
                </a:solidFill>
              </a:rPr>
              <a:t>KAMU İÇ KONTROL STANDARTLARI</a:t>
            </a:r>
            <a:endParaRPr lang="tr-TR" sz="2800" dirty="0"/>
          </a:p>
        </p:txBody>
      </p:sp>
      <p:sp>
        <p:nvSpPr>
          <p:cNvPr id="3" name="Yuvarlatılmış Dikdörtgen 2"/>
          <p:cNvSpPr/>
          <p:nvPr/>
        </p:nvSpPr>
        <p:spPr>
          <a:xfrm>
            <a:off x="251520" y="946898"/>
            <a:ext cx="8712968" cy="38161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İZLEME</a:t>
            </a:r>
            <a:endParaRPr lang="tr-TR" b="1" dirty="0"/>
          </a:p>
        </p:txBody>
      </p:sp>
      <p:sp>
        <p:nvSpPr>
          <p:cNvPr id="4" name="Yuvarlatılmış Dikdörtgen 3"/>
          <p:cNvSpPr/>
          <p:nvPr/>
        </p:nvSpPr>
        <p:spPr>
          <a:xfrm>
            <a:off x="251520" y="1412776"/>
            <a:ext cx="1944216" cy="80858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18. İç denetim</a:t>
            </a:r>
          </a:p>
        </p:txBody>
      </p:sp>
      <p:sp>
        <p:nvSpPr>
          <p:cNvPr id="5" name="Yuvarlatılmış Dikdörtgen 4"/>
          <p:cNvSpPr/>
          <p:nvPr/>
        </p:nvSpPr>
        <p:spPr>
          <a:xfrm>
            <a:off x="2339752" y="1416288"/>
            <a:ext cx="5544616" cy="80858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İdareler fonksiyonel olarak bağımsız bir iç denetim faaliyetini sağlamalıdır. </a:t>
            </a:r>
          </a:p>
        </p:txBody>
      </p:sp>
      <p:sp>
        <p:nvSpPr>
          <p:cNvPr id="9" name="Yuvarlatılmış Dikdörtgen 8"/>
          <p:cNvSpPr/>
          <p:nvPr/>
        </p:nvSpPr>
        <p:spPr>
          <a:xfrm>
            <a:off x="8028384" y="1416288"/>
            <a:ext cx="936104" cy="80507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 GENEL ŞART</a:t>
            </a:r>
            <a:endParaRPr lang="tr-TR" dirty="0"/>
          </a:p>
        </p:txBody>
      </p:sp>
      <p:sp>
        <p:nvSpPr>
          <p:cNvPr id="10" name="Dikdörtgen 9"/>
          <p:cNvSpPr/>
          <p:nvPr/>
        </p:nvSpPr>
        <p:spPr>
          <a:xfrm>
            <a:off x="249706" y="2276872"/>
            <a:ext cx="8712968" cy="446449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tr-TR" sz="2000" b="1" dirty="0" smtClean="0">
                <a:solidFill>
                  <a:schemeClr val="tx1"/>
                </a:solidFill>
              </a:rPr>
              <a:t>İç </a:t>
            </a:r>
            <a:r>
              <a:rPr lang="tr-TR" sz="2000" b="1" dirty="0">
                <a:solidFill>
                  <a:schemeClr val="tx1"/>
                </a:solidFill>
              </a:rPr>
              <a:t>denetim faaliyeti İç Denetim Koordinasyon Kurulu tarafından </a:t>
            </a:r>
            <a:r>
              <a:rPr lang="tr-TR" sz="2000" b="1" dirty="0">
                <a:solidFill>
                  <a:srgbClr val="FF0000"/>
                </a:solidFill>
              </a:rPr>
              <a:t>belirlenen standartlara uygun</a:t>
            </a:r>
            <a:r>
              <a:rPr lang="tr-TR" sz="2000" b="1" dirty="0">
                <a:solidFill>
                  <a:schemeClr val="tx1"/>
                </a:solidFill>
              </a:rPr>
              <a:t> bir şekilde </a:t>
            </a:r>
            <a:r>
              <a:rPr lang="tr-TR" sz="2000" b="1" dirty="0" smtClean="0">
                <a:solidFill>
                  <a:schemeClr val="tx1"/>
                </a:solidFill>
              </a:rPr>
              <a:t>yürütülmeli.</a:t>
            </a:r>
          </a:p>
          <a:p>
            <a:endParaRPr lang="tr-TR" sz="2000" b="1" dirty="0">
              <a:solidFill>
                <a:schemeClr val="tx1"/>
              </a:solidFill>
            </a:endParaRPr>
          </a:p>
          <a:p>
            <a:pPr marL="342900" indent="-342900">
              <a:buFont typeface="Wingdings" panose="05000000000000000000" pitchFamily="2" charset="2"/>
              <a:buChar char="Ø"/>
            </a:pPr>
            <a:r>
              <a:rPr lang="tr-TR" sz="2000" b="1" dirty="0" smtClean="0">
                <a:solidFill>
                  <a:schemeClr val="tx1"/>
                </a:solidFill>
              </a:rPr>
              <a:t>İç </a:t>
            </a:r>
            <a:r>
              <a:rPr lang="tr-TR" sz="2000" b="1" dirty="0">
                <a:solidFill>
                  <a:schemeClr val="tx1"/>
                </a:solidFill>
              </a:rPr>
              <a:t>denetim sonucunda idare tarafından alınması gerekli görülen </a:t>
            </a:r>
            <a:r>
              <a:rPr lang="tr-TR" sz="2000" b="1" dirty="0">
                <a:solidFill>
                  <a:srgbClr val="FF0000"/>
                </a:solidFill>
              </a:rPr>
              <a:t>önlemleri içeren eylem planı hazırlanmalı, uygulanmalı ve </a:t>
            </a:r>
            <a:r>
              <a:rPr lang="tr-TR" sz="2000" b="1" dirty="0" smtClean="0">
                <a:solidFill>
                  <a:srgbClr val="FF0000"/>
                </a:solidFill>
              </a:rPr>
              <a:t>izlenmeli</a:t>
            </a:r>
            <a:r>
              <a:rPr lang="tr-TR" sz="2000" b="1" dirty="0" smtClean="0">
                <a:solidFill>
                  <a:schemeClr val="tx1"/>
                </a:solidFill>
              </a:rPr>
              <a:t>.</a:t>
            </a:r>
            <a:endParaRPr lang="tr-TR" sz="2000" b="1" dirty="0">
              <a:solidFill>
                <a:schemeClr val="tx1"/>
              </a:solidFill>
            </a:endParaRPr>
          </a:p>
        </p:txBody>
      </p:sp>
    </p:spTree>
    <p:extLst>
      <p:ext uri="{BB962C8B-B14F-4D97-AF65-F5344CB8AC3E}">
        <p14:creationId xmlns:p14="http://schemas.microsoft.com/office/powerpoint/2010/main" val="67839155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971550" y="260350"/>
            <a:ext cx="7056438" cy="9128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tabLst>
                <a:tab pos="-2251075" algn="dec"/>
              </a:tabLst>
              <a:defRPr/>
            </a:pPr>
            <a:r>
              <a:rPr lang="tr-TR" sz="2800" b="1" dirty="0" smtClean="0">
                <a:solidFill>
                  <a:srgbClr val="FFFF00"/>
                </a:solidFill>
              </a:rPr>
              <a:t>SİZ HANGİ KÜREKÇİDEN BİRİ OLMAK İSTERDİNİZ?</a:t>
            </a:r>
            <a:endParaRPr lang="en-AU" sz="2800" dirty="0">
              <a:solidFill>
                <a:prstClr val="white"/>
              </a:solidFill>
            </a:endParaRPr>
          </a:p>
        </p:txBody>
      </p:sp>
      <p:pic>
        <p:nvPicPr>
          <p:cNvPr id="67588" name="Object 2"/>
          <p:cNvPicPr>
            <a:picLocks noChangeAspect="1" noChangeArrowheads="1"/>
          </p:cNvPicPr>
          <p:nvPr/>
        </p:nvPicPr>
        <p:blipFill>
          <a:blip r:embed="rId2" cstate="print"/>
          <a:srcRect/>
          <a:stretch>
            <a:fillRect/>
          </a:stretch>
        </p:blipFill>
        <p:spPr bwMode="auto">
          <a:xfrm>
            <a:off x="333375" y="1668463"/>
            <a:ext cx="8042275" cy="4305300"/>
          </a:xfrm>
          <a:prstGeom prst="rect">
            <a:avLst/>
          </a:prstGeom>
          <a:noFill/>
          <a:ln w="9525">
            <a:noFill/>
            <a:miter lim="800000"/>
            <a:headEnd/>
            <a:tailEnd/>
          </a:ln>
        </p:spPr>
      </p:pic>
      <p:sp>
        <p:nvSpPr>
          <p:cNvPr id="53252" name="Text Box 6"/>
          <p:cNvSpPr txBox="1">
            <a:spLocks noChangeArrowheads="1"/>
          </p:cNvSpPr>
          <p:nvPr/>
        </p:nvSpPr>
        <p:spPr bwMode="auto">
          <a:xfrm>
            <a:off x="3059113" y="5661025"/>
            <a:ext cx="3313112" cy="552450"/>
          </a:xfrm>
          <a:prstGeom prst="rect">
            <a:avLst/>
          </a:prstGeom>
          <a:solidFill>
            <a:srgbClr val="00FFFF"/>
          </a:solidFill>
          <a:ln w="9525">
            <a:solidFill>
              <a:srgbClr val="000000"/>
            </a:solidFill>
            <a:miter lim="800000"/>
            <a:headEnd/>
            <a:tailEnd/>
          </a:ln>
        </p:spPr>
        <p:txBody>
          <a:bodyPr anchor="ctr"/>
          <a:lstStyle/>
          <a:p>
            <a:pPr algn="ctr">
              <a:tabLst>
                <a:tab pos="-2251075" algn="dec"/>
              </a:tabLst>
              <a:defRPr/>
            </a:pPr>
            <a:r>
              <a:rPr lang="en-AU" sz="2200" dirty="0">
                <a:solidFill>
                  <a:srgbClr val="F79646">
                    <a:lumMod val="50000"/>
                  </a:srgbClr>
                </a:solidFill>
                <a:latin typeface="Times New Roman" pitchFamily="18" charset="0"/>
                <a:cs typeface="Times New Roman" pitchFamily="18" charset="0"/>
              </a:rPr>
              <a:t>Hadi ko</a:t>
            </a:r>
            <a:r>
              <a:rPr lang="tr-TR" sz="2200" dirty="0">
                <a:solidFill>
                  <a:srgbClr val="F79646">
                    <a:lumMod val="50000"/>
                  </a:srgbClr>
                </a:solidFill>
                <a:latin typeface="Times New Roman" pitchFamily="18" charset="0"/>
                <a:cs typeface="Times New Roman" pitchFamily="18" charset="0"/>
              </a:rPr>
              <a:t>ç</a:t>
            </a:r>
            <a:r>
              <a:rPr lang="en-AU" sz="2200" dirty="0">
                <a:solidFill>
                  <a:srgbClr val="F79646">
                    <a:lumMod val="50000"/>
                  </a:srgbClr>
                </a:solidFill>
                <a:latin typeface="Times New Roman" pitchFamily="18" charset="0"/>
                <a:cs typeface="Times New Roman" pitchFamily="18" charset="0"/>
              </a:rPr>
              <a:t>um,</a:t>
            </a:r>
            <a:r>
              <a:rPr lang="tr-TR" sz="2200" dirty="0">
                <a:solidFill>
                  <a:srgbClr val="F79646">
                    <a:lumMod val="50000"/>
                  </a:srgbClr>
                </a:solidFill>
                <a:latin typeface="Times New Roman" pitchFamily="18" charset="0"/>
                <a:cs typeface="Times New Roman" pitchFamily="18" charset="0"/>
              </a:rPr>
              <a:t> </a:t>
            </a:r>
            <a:r>
              <a:rPr lang="en-AU" sz="2200" dirty="0">
                <a:solidFill>
                  <a:srgbClr val="F79646">
                    <a:lumMod val="50000"/>
                  </a:srgbClr>
                </a:solidFill>
                <a:latin typeface="Times New Roman" pitchFamily="18" charset="0"/>
                <a:cs typeface="Times New Roman" pitchFamily="18" charset="0"/>
              </a:rPr>
              <a:t>daha hızlı...</a:t>
            </a:r>
            <a:endParaRPr lang="en-AU" sz="2200" dirty="0">
              <a:solidFill>
                <a:prstClr val="black"/>
              </a:solidFill>
              <a:latin typeface="Times New Roman" pitchFamily="18" charset="0"/>
              <a:cs typeface="Times New Roman" pitchFamily="18" charset="0"/>
            </a:endParaRPr>
          </a:p>
        </p:txBody>
      </p:sp>
      <p:sp>
        <p:nvSpPr>
          <p:cNvPr id="22529" name="Text Box 1"/>
          <p:cNvSpPr txBox="1">
            <a:spLocks noChangeArrowheads="1"/>
          </p:cNvSpPr>
          <p:nvPr/>
        </p:nvSpPr>
        <p:spPr bwMode="auto">
          <a:xfrm>
            <a:off x="6443663" y="2636838"/>
            <a:ext cx="1797050" cy="338137"/>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spAutoFit/>
          </a:bodyPr>
          <a:lstStyle/>
          <a:p>
            <a:pPr>
              <a:spcAft>
                <a:spcPts val="1000"/>
              </a:spcAft>
              <a:defRPr/>
            </a:pPr>
            <a:r>
              <a:rPr lang="tr-TR" sz="1600" dirty="0">
                <a:solidFill>
                  <a:prstClr val="white"/>
                </a:solidFill>
                <a:cs typeface="Arial" pitchFamily="34" charset="0"/>
              </a:rPr>
              <a:t>YENİ MALİ SİSTEM</a:t>
            </a:r>
            <a:endParaRPr lang="tr-TR" sz="1600" dirty="0">
              <a:solidFill>
                <a:prstClr val="white"/>
              </a:solidFill>
              <a:latin typeface="Arial" pitchFamily="34" charset="0"/>
              <a:cs typeface="Arial" pitchFamily="34" charset="0"/>
            </a:endParaRPr>
          </a:p>
        </p:txBody>
      </p:sp>
      <p:sp>
        <p:nvSpPr>
          <p:cNvPr id="22530" name="Text Box 2"/>
          <p:cNvSpPr txBox="1">
            <a:spLocks noChangeArrowheads="1"/>
          </p:cNvSpPr>
          <p:nvPr/>
        </p:nvSpPr>
        <p:spPr bwMode="auto">
          <a:xfrm>
            <a:off x="7092950" y="4221163"/>
            <a:ext cx="1185863" cy="83820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nchor="ctr"/>
          <a:lstStyle/>
          <a:p>
            <a:pPr>
              <a:spcAft>
                <a:spcPts val="1000"/>
              </a:spcAft>
              <a:defRPr/>
            </a:pPr>
            <a:r>
              <a:rPr lang="tr-TR" sz="1600" dirty="0">
                <a:solidFill>
                  <a:prstClr val="white"/>
                </a:solidFill>
                <a:cs typeface="Arial" pitchFamily="34" charset="0"/>
              </a:rPr>
              <a:t>ESKİ MALİ SİSTEM</a:t>
            </a:r>
            <a:endParaRPr lang="tr-TR" sz="1600" dirty="0">
              <a:solidFill>
                <a:prstClr val="white"/>
              </a:solidFill>
              <a:latin typeface="Arial" pitchFamily="34" charset="0"/>
              <a:cs typeface="Arial" pitchFamily="34" charset="0"/>
            </a:endParaRPr>
          </a:p>
        </p:txBody>
      </p:sp>
      <p:sp>
        <p:nvSpPr>
          <p:cNvPr id="67593" name="8 Metin kutusu"/>
          <p:cNvSpPr txBox="1">
            <a:spLocks noChangeArrowheads="1"/>
          </p:cNvSpPr>
          <p:nvPr/>
        </p:nvSpPr>
        <p:spPr bwMode="auto">
          <a:xfrm rot="1325194">
            <a:off x="2717800" y="2257425"/>
            <a:ext cx="1103313" cy="307975"/>
          </a:xfrm>
          <a:prstGeom prst="rect">
            <a:avLst/>
          </a:prstGeom>
          <a:noFill/>
          <a:ln w="9525">
            <a:noFill/>
            <a:miter lim="800000"/>
            <a:headEnd/>
            <a:tailEnd/>
          </a:ln>
        </p:spPr>
        <p:txBody>
          <a:bodyPr>
            <a:spAutoFit/>
          </a:bodyPr>
          <a:lstStyle/>
          <a:p>
            <a:r>
              <a:rPr lang="tr-TR" sz="1400">
                <a:solidFill>
                  <a:prstClr val="white"/>
                </a:solidFill>
              </a:rPr>
              <a:t>İç Denetçi</a:t>
            </a:r>
          </a:p>
        </p:txBody>
      </p:sp>
      <p:sp>
        <p:nvSpPr>
          <p:cNvPr id="67594" name="9 Metin kutusu"/>
          <p:cNvSpPr txBox="1">
            <a:spLocks noChangeArrowheads="1"/>
          </p:cNvSpPr>
          <p:nvPr/>
        </p:nvSpPr>
        <p:spPr bwMode="auto">
          <a:xfrm rot="1325194">
            <a:off x="971550" y="2259013"/>
            <a:ext cx="1584325" cy="307975"/>
          </a:xfrm>
          <a:prstGeom prst="rect">
            <a:avLst/>
          </a:prstGeom>
          <a:noFill/>
          <a:ln w="9525">
            <a:noFill/>
            <a:miter lim="800000"/>
            <a:headEnd/>
            <a:tailEnd/>
          </a:ln>
        </p:spPr>
        <p:txBody>
          <a:bodyPr>
            <a:spAutoFit/>
          </a:bodyPr>
          <a:lstStyle/>
          <a:p>
            <a:r>
              <a:rPr lang="tr-TR" sz="1400">
                <a:solidFill>
                  <a:prstClr val="white"/>
                </a:solidFill>
              </a:rPr>
              <a:t>Harcama Yetkilisi</a:t>
            </a:r>
          </a:p>
        </p:txBody>
      </p:sp>
      <p:sp>
        <p:nvSpPr>
          <p:cNvPr id="67595" name="10 Metin kutusu"/>
          <p:cNvSpPr txBox="1">
            <a:spLocks noChangeArrowheads="1"/>
          </p:cNvSpPr>
          <p:nvPr/>
        </p:nvSpPr>
        <p:spPr bwMode="auto">
          <a:xfrm rot="1325194">
            <a:off x="1400175" y="2170113"/>
            <a:ext cx="1671638" cy="307975"/>
          </a:xfrm>
          <a:prstGeom prst="rect">
            <a:avLst/>
          </a:prstGeom>
          <a:noFill/>
          <a:ln w="9525">
            <a:noFill/>
            <a:miter lim="800000"/>
            <a:headEnd/>
            <a:tailEnd/>
          </a:ln>
        </p:spPr>
        <p:txBody>
          <a:bodyPr>
            <a:spAutoFit/>
          </a:bodyPr>
          <a:lstStyle/>
          <a:p>
            <a:r>
              <a:rPr lang="tr-TR" sz="1400">
                <a:solidFill>
                  <a:prstClr val="white"/>
                </a:solidFill>
              </a:rPr>
              <a:t>Muhasebe Yetkilisi</a:t>
            </a:r>
          </a:p>
        </p:txBody>
      </p:sp>
      <p:sp>
        <p:nvSpPr>
          <p:cNvPr id="67596" name="11 Metin kutusu"/>
          <p:cNvSpPr txBox="1">
            <a:spLocks noChangeArrowheads="1"/>
          </p:cNvSpPr>
          <p:nvPr/>
        </p:nvSpPr>
        <p:spPr bwMode="auto">
          <a:xfrm rot="1325194">
            <a:off x="366713" y="3819525"/>
            <a:ext cx="941387" cy="307975"/>
          </a:xfrm>
          <a:prstGeom prst="rect">
            <a:avLst/>
          </a:prstGeom>
          <a:noFill/>
          <a:ln w="9525">
            <a:noFill/>
            <a:miter lim="800000"/>
            <a:headEnd/>
            <a:tailEnd/>
          </a:ln>
        </p:spPr>
        <p:txBody>
          <a:bodyPr>
            <a:spAutoFit/>
          </a:bodyPr>
          <a:lstStyle/>
          <a:p>
            <a:r>
              <a:rPr lang="tr-TR" sz="1400">
                <a:solidFill>
                  <a:prstClr val="white"/>
                </a:solidFill>
              </a:rPr>
              <a:t>Sayman</a:t>
            </a:r>
          </a:p>
        </p:txBody>
      </p:sp>
      <p:sp>
        <p:nvSpPr>
          <p:cNvPr id="67597" name="8 Metin kutusu"/>
          <p:cNvSpPr txBox="1">
            <a:spLocks noChangeArrowheads="1"/>
          </p:cNvSpPr>
          <p:nvPr/>
        </p:nvSpPr>
        <p:spPr bwMode="auto">
          <a:xfrm rot="1325194">
            <a:off x="3566700" y="2240713"/>
            <a:ext cx="908391" cy="307975"/>
          </a:xfrm>
          <a:prstGeom prst="rect">
            <a:avLst/>
          </a:prstGeom>
          <a:noFill/>
          <a:ln w="9525">
            <a:noFill/>
            <a:miter lim="800000"/>
            <a:headEnd/>
            <a:tailEnd/>
          </a:ln>
        </p:spPr>
        <p:txBody>
          <a:bodyPr wrap="square">
            <a:spAutoFit/>
          </a:bodyPr>
          <a:lstStyle/>
          <a:p>
            <a:r>
              <a:rPr lang="tr-TR" sz="1400" dirty="0" smtClean="0">
                <a:solidFill>
                  <a:prstClr val="white"/>
                </a:solidFill>
              </a:rPr>
              <a:t>Başkan</a:t>
            </a:r>
            <a:endParaRPr lang="tr-TR" sz="1400" dirty="0">
              <a:solidFill>
                <a:prstClr val="white"/>
              </a:solidFill>
            </a:endParaRPr>
          </a:p>
        </p:txBody>
      </p:sp>
    </p:spTree>
    <p:extLst>
      <p:ext uri="{BB962C8B-B14F-4D97-AF65-F5344CB8AC3E}">
        <p14:creationId xmlns:p14="http://schemas.microsoft.com/office/powerpoint/2010/main" val="427610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9344" y="0"/>
            <a:ext cx="5867400" cy="864096"/>
          </a:xfrm>
        </p:spPr>
        <p:txBody>
          <a:bodyPr>
            <a:noAutofit/>
          </a:bodyPr>
          <a:lstStyle/>
          <a:p>
            <a:pPr>
              <a:spcBef>
                <a:spcPts val="0"/>
              </a:spcBef>
            </a:pPr>
            <a:r>
              <a:rPr lang="tr-TR" sz="4000" b="0" cap="none" dirty="0">
                <a:solidFill>
                  <a:prstClr val="black">
                    <a:lumMod val="50000"/>
                    <a:lumOff val="50000"/>
                  </a:prstClr>
                </a:solidFill>
              </a:rPr>
              <a:t>TARİHSEL GELİŞİM</a:t>
            </a:r>
            <a:endParaRPr lang="tr-TR" sz="2800" dirty="0"/>
          </a:p>
        </p:txBody>
      </p:sp>
      <p:sp>
        <p:nvSpPr>
          <p:cNvPr id="5" name="Text Placeholder 4"/>
          <p:cNvSpPr>
            <a:spLocks noGrp="1"/>
          </p:cNvSpPr>
          <p:nvPr>
            <p:ph type="body" idx="1"/>
          </p:nvPr>
        </p:nvSpPr>
        <p:spPr>
          <a:xfrm>
            <a:off x="2903321" y="1052736"/>
            <a:ext cx="6133175" cy="5256584"/>
          </a:xfrm>
        </p:spPr>
        <p:txBody>
          <a:bodyPr>
            <a:noAutofit/>
          </a:bodyPr>
          <a:lstStyle/>
          <a:p>
            <a:pPr marL="285750" lvl="0" indent="-285750" algn="just">
              <a:spcBef>
                <a:spcPts val="0"/>
              </a:spcBef>
              <a:buFont typeface="Wingdings" panose="05000000000000000000" pitchFamily="2" charset="2"/>
              <a:buChar char="q"/>
            </a:pPr>
            <a:r>
              <a:rPr lang="tr-TR" sz="2400" b="1" dirty="0" err="1" smtClean="0">
                <a:solidFill>
                  <a:schemeClr val="tx1"/>
                </a:solidFill>
              </a:rPr>
              <a:t>COSO’ya</a:t>
            </a:r>
            <a:r>
              <a:rPr lang="tr-TR" sz="2400" b="1" dirty="0" smtClean="0">
                <a:solidFill>
                  <a:schemeClr val="tx1"/>
                </a:solidFill>
              </a:rPr>
              <a:t> göre iç </a:t>
            </a:r>
            <a:r>
              <a:rPr lang="tr-TR" sz="2400" b="1" dirty="0">
                <a:solidFill>
                  <a:schemeClr val="tx1"/>
                </a:solidFill>
              </a:rPr>
              <a:t>kontrol</a:t>
            </a:r>
            <a:r>
              <a:rPr lang="tr-TR" sz="2400" b="1" dirty="0" smtClean="0">
                <a:solidFill>
                  <a:schemeClr val="tx1"/>
                </a:solidFill>
              </a:rPr>
              <a:t>;</a:t>
            </a:r>
          </a:p>
          <a:p>
            <a:pPr lvl="0" algn="just">
              <a:spcBef>
                <a:spcPts val="0"/>
              </a:spcBef>
            </a:pPr>
            <a:endParaRPr lang="tr-TR" sz="2400" b="1" dirty="0">
              <a:solidFill>
                <a:schemeClr val="tx1"/>
              </a:solidFill>
            </a:endParaRPr>
          </a:p>
          <a:p>
            <a:pPr marL="742950" lvl="1" indent="-285750" algn="just">
              <a:spcBef>
                <a:spcPts val="0"/>
              </a:spcBef>
              <a:buFont typeface="Wingdings" panose="05000000000000000000" pitchFamily="2" charset="2"/>
              <a:buChar char="Ø"/>
            </a:pPr>
            <a:r>
              <a:rPr lang="tr-TR" sz="2400" b="1" dirty="0" smtClean="0">
                <a:solidFill>
                  <a:schemeClr val="tx1"/>
                </a:solidFill>
              </a:rPr>
              <a:t>Finansal </a:t>
            </a:r>
            <a:r>
              <a:rPr lang="tr-TR" sz="2400" b="1" dirty="0">
                <a:solidFill>
                  <a:schemeClr val="tx1"/>
                </a:solidFill>
              </a:rPr>
              <a:t>raporlamanın </a:t>
            </a:r>
            <a:r>
              <a:rPr lang="tr-TR" sz="2400" b="1" dirty="0">
                <a:solidFill>
                  <a:srgbClr val="FF0000"/>
                </a:solidFill>
              </a:rPr>
              <a:t>güvenilirliğini</a:t>
            </a:r>
            <a:r>
              <a:rPr lang="tr-TR" sz="2400" b="1" dirty="0">
                <a:solidFill>
                  <a:schemeClr val="tx1"/>
                </a:solidFill>
              </a:rPr>
              <a:t>,</a:t>
            </a:r>
          </a:p>
          <a:p>
            <a:pPr marL="742950" lvl="1" indent="-285750" algn="just">
              <a:spcBef>
                <a:spcPts val="0"/>
              </a:spcBef>
              <a:buFont typeface="Wingdings" panose="05000000000000000000" pitchFamily="2" charset="2"/>
              <a:buChar char="Ø"/>
            </a:pPr>
            <a:r>
              <a:rPr lang="tr-TR" sz="2400" b="1" dirty="0" smtClean="0">
                <a:solidFill>
                  <a:schemeClr val="tx1"/>
                </a:solidFill>
              </a:rPr>
              <a:t>Faaliyetlerin </a:t>
            </a:r>
            <a:r>
              <a:rPr lang="tr-TR" sz="2400" b="1" dirty="0">
                <a:solidFill>
                  <a:srgbClr val="FF0000"/>
                </a:solidFill>
              </a:rPr>
              <a:t>etkinliğini</a:t>
            </a:r>
            <a:r>
              <a:rPr lang="tr-TR" sz="2400" b="1" dirty="0">
                <a:solidFill>
                  <a:schemeClr val="tx1"/>
                </a:solidFill>
              </a:rPr>
              <a:t> ve </a:t>
            </a:r>
            <a:r>
              <a:rPr lang="tr-TR" sz="2400" b="1" dirty="0">
                <a:solidFill>
                  <a:srgbClr val="FF0000"/>
                </a:solidFill>
              </a:rPr>
              <a:t>verimliliğini</a:t>
            </a:r>
            <a:r>
              <a:rPr lang="tr-TR" sz="2400" b="1" dirty="0">
                <a:solidFill>
                  <a:schemeClr val="tx1"/>
                </a:solidFill>
              </a:rPr>
              <a:t>,</a:t>
            </a:r>
          </a:p>
          <a:p>
            <a:pPr marL="742950" lvl="1" indent="-285750" algn="just">
              <a:spcBef>
                <a:spcPts val="0"/>
              </a:spcBef>
              <a:buFont typeface="Wingdings" panose="05000000000000000000" pitchFamily="2" charset="2"/>
              <a:buChar char="Ø"/>
            </a:pPr>
            <a:r>
              <a:rPr lang="tr-TR" sz="2400" b="1" dirty="0" smtClean="0">
                <a:solidFill>
                  <a:srgbClr val="FF0000"/>
                </a:solidFill>
              </a:rPr>
              <a:t>Yasa </a:t>
            </a:r>
            <a:r>
              <a:rPr lang="tr-TR" sz="2400" b="1" dirty="0">
                <a:solidFill>
                  <a:srgbClr val="FF0000"/>
                </a:solidFill>
              </a:rPr>
              <a:t>ve yönetmeliklerle </a:t>
            </a:r>
            <a:r>
              <a:rPr lang="tr-TR" sz="2400" b="1" dirty="0">
                <a:solidFill>
                  <a:schemeClr val="tx1"/>
                </a:solidFill>
              </a:rPr>
              <a:t>uyumu</a:t>
            </a:r>
            <a:r>
              <a:rPr lang="tr-TR" sz="2400" b="1" dirty="0" smtClean="0">
                <a:solidFill>
                  <a:schemeClr val="tx1"/>
                </a:solidFill>
              </a:rPr>
              <a:t>,</a:t>
            </a:r>
          </a:p>
          <a:p>
            <a:pPr lvl="1" algn="just">
              <a:spcBef>
                <a:spcPts val="0"/>
              </a:spcBef>
            </a:pPr>
            <a:endParaRPr lang="tr-TR" sz="2400" b="1" dirty="0">
              <a:solidFill>
                <a:schemeClr val="tx1"/>
              </a:solidFill>
            </a:endParaRPr>
          </a:p>
          <a:p>
            <a:pPr lvl="0" algn="just">
              <a:spcBef>
                <a:spcPts val="0"/>
              </a:spcBef>
            </a:pPr>
            <a:r>
              <a:rPr lang="tr-TR" sz="2400" b="1" dirty="0">
                <a:solidFill>
                  <a:schemeClr val="tx1"/>
                </a:solidFill>
              </a:rPr>
              <a:t>sağlamak üzere </a:t>
            </a:r>
            <a:r>
              <a:rPr lang="tr-TR" sz="2400" b="1" dirty="0">
                <a:solidFill>
                  <a:srgbClr val="FF0000"/>
                </a:solidFill>
              </a:rPr>
              <a:t>kabul edilebilir bir güvence </a:t>
            </a:r>
            <a:r>
              <a:rPr lang="tr-TR" sz="2400" b="1" dirty="0">
                <a:solidFill>
                  <a:schemeClr val="tx1"/>
                </a:solidFill>
              </a:rPr>
              <a:t>için düzenlenmiş, bir işletmenin </a:t>
            </a:r>
            <a:r>
              <a:rPr lang="tr-TR" sz="2400" b="1" dirty="0">
                <a:solidFill>
                  <a:srgbClr val="FF0000"/>
                </a:solidFill>
              </a:rPr>
              <a:t>yönetim kurulu</a:t>
            </a:r>
            <a:r>
              <a:rPr lang="tr-TR" sz="2400" b="1" dirty="0">
                <a:solidFill>
                  <a:schemeClr val="tx1"/>
                </a:solidFill>
              </a:rPr>
              <a:t>, </a:t>
            </a:r>
            <a:r>
              <a:rPr lang="tr-TR" sz="2400" b="1" dirty="0">
                <a:solidFill>
                  <a:srgbClr val="FF0000"/>
                </a:solidFill>
              </a:rPr>
              <a:t>yönetimi</a:t>
            </a:r>
            <a:r>
              <a:rPr lang="tr-TR" sz="2400" b="1" dirty="0">
                <a:solidFill>
                  <a:schemeClr val="tx1"/>
                </a:solidFill>
              </a:rPr>
              <a:t> ve </a:t>
            </a:r>
            <a:r>
              <a:rPr lang="tr-TR" sz="2400" b="1" dirty="0">
                <a:solidFill>
                  <a:srgbClr val="FF0000"/>
                </a:solidFill>
              </a:rPr>
              <a:t>diğer personeli </a:t>
            </a:r>
            <a:r>
              <a:rPr lang="tr-TR" sz="2400" b="1" dirty="0">
                <a:solidFill>
                  <a:schemeClr val="tx1"/>
                </a:solidFill>
              </a:rPr>
              <a:t>tarafından gerçekleştirilen </a:t>
            </a:r>
            <a:r>
              <a:rPr lang="tr-TR" sz="2400" b="1" dirty="0">
                <a:solidFill>
                  <a:srgbClr val="FF0000"/>
                </a:solidFill>
              </a:rPr>
              <a:t>bir süreç </a:t>
            </a:r>
            <a:r>
              <a:rPr lang="tr-TR" sz="2400" b="1" dirty="0">
                <a:solidFill>
                  <a:schemeClr val="tx1"/>
                </a:solidFill>
              </a:rPr>
              <a:t>olarak tanımlanmıştır. </a:t>
            </a:r>
            <a:endParaRPr lang="tr-TR" sz="2400" b="1" dirty="0" smtClean="0">
              <a:solidFill>
                <a:schemeClr val="tx1"/>
              </a:solidFill>
            </a:endParaRPr>
          </a:p>
          <a:p>
            <a:pPr lvl="0" algn="just">
              <a:spcBef>
                <a:spcPts val="0"/>
              </a:spcBef>
            </a:pPr>
            <a:endParaRPr lang="tr-TR" sz="2400" b="1" dirty="0">
              <a:solidFill>
                <a:schemeClr val="tx1"/>
              </a:solidFill>
            </a:endParaRPr>
          </a:p>
          <a:p>
            <a:pPr marL="285750" lvl="0" indent="-285750" algn="just">
              <a:spcBef>
                <a:spcPts val="0"/>
              </a:spcBef>
              <a:buFont typeface="Wingdings" panose="05000000000000000000" pitchFamily="2" charset="2"/>
              <a:buChar char="q"/>
            </a:pPr>
            <a:r>
              <a:rPr lang="tr-TR" sz="2400" b="1" dirty="0" smtClean="0">
                <a:solidFill>
                  <a:schemeClr val="tx1"/>
                </a:solidFill>
              </a:rPr>
              <a:t> </a:t>
            </a:r>
            <a:r>
              <a:rPr lang="tr-TR" sz="2400" b="1" dirty="0" err="1" smtClean="0">
                <a:solidFill>
                  <a:schemeClr val="tx1"/>
                </a:solidFill>
              </a:rPr>
              <a:t>COSO’ya</a:t>
            </a:r>
            <a:r>
              <a:rPr lang="tr-TR" sz="2400" b="1" dirty="0" smtClean="0">
                <a:solidFill>
                  <a:schemeClr val="tx1"/>
                </a:solidFill>
              </a:rPr>
              <a:t> </a:t>
            </a:r>
            <a:r>
              <a:rPr lang="tr-TR" sz="2400" b="1" dirty="0">
                <a:solidFill>
                  <a:schemeClr val="tx1"/>
                </a:solidFill>
              </a:rPr>
              <a:t>ait doküman iç kontrol sisteminin oluşturulmasında temel kaynak haline gelmiştir. </a:t>
            </a:r>
          </a:p>
        </p:txBody>
      </p:sp>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1935052"/>
            <a:ext cx="2507785" cy="2232248"/>
          </a:xfrm>
          <a:prstGeom prst="rect">
            <a:avLst/>
          </a:prstGeom>
        </p:spPr>
      </p:pic>
    </p:spTree>
    <p:extLst>
      <p:ext uri="{BB962C8B-B14F-4D97-AF65-F5344CB8AC3E}">
        <p14:creationId xmlns:p14="http://schemas.microsoft.com/office/powerpoint/2010/main" val="324299682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email">
            <a:clrChange>
              <a:clrFrom>
                <a:srgbClr val="00A5CD"/>
              </a:clrFrom>
              <a:clrTo>
                <a:srgbClr val="00A5CD">
                  <a:alpha val="0"/>
                </a:srgbClr>
              </a:clrTo>
            </a:clrChange>
            <a:extLst>
              <a:ext uri="{28A0092B-C50C-407E-A947-70E740481C1C}">
                <a14:useLocalDpi xmlns:a14="http://schemas.microsoft.com/office/drawing/2010/main" val="0"/>
              </a:ext>
            </a:extLst>
          </a:blip>
          <a:srcRect/>
          <a:stretch/>
        </p:blipFill>
        <p:spPr>
          <a:xfrm>
            <a:off x="4283968" y="260648"/>
            <a:ext cx="5012487" cy="4719258"/>
          </a:xfrm>
          <a:prstGeom prst="rect">
            <a:avLst/>
          </a:prstGeom>
          <a:ln>
            <a:noFill/>
          </a:ln>
          <a:effectLst>
            <a:outerShdw blurRad="292100" dist="139700" dir="2700000" algn="tl" rotWithShape="0">
              <a:srgbClr val="333333">
                <a:alpha val="65000"/>
              </a:srgbClr>
            </a:outerShdw>
          </a:effectLst>
        </p:spPr>
      </p:pic>
      <p:sp>
        <p:nvSpPr>
          <p:cNvPr id="2" name="Başlık 1"/>
          <p:cNvSpPr>
            <a:spLocks noGrp="1"/>
          </p:cNvSpPr>
          <p:nvPr>
            <p:ph type="title"/>
          </p:nvPr>
        </p:nvSpPr>
        <p:spPr>
          <a:xfrm>
            <a:off x="395536" y="0"/>
            <a:ext cx="8229600" cy="1143000"/>
          </a:xfrm>
        </p:spPr>
        <p:txBody>
          <a:bodyPr/>
          <a:lstStyle/>
          <a:p>
            <a:pPr algn="ctr"/>
            <a:r>
              <a:rPr lang="tr-TR" b="1" dirty="0" smtClean="0">
                <a:solidFill>
                  <a:srgbClr val="FF0000"/>
                </a:solidFill>
                <a:effectLst>
                  <a:outerShdw blurRad="38100" dist="38100" dir="2700000" algn="tl">
                    <a:srgbClr val="000000">
                      <a:alpha val="43137"/>
                    </a:srgbClr>
                  </a:outerShdw>
                </a:effectLst>
              </a:rPr>
              <a:t>İÇ KONTROL NEDİR?</a:t>
            </a:r>
            <a:endParaRPr lang="tr-TR" b="1" dirty="0">
              <a:solidFill>
                <a:srgbClr val="FF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251520" y="1107884"/>
            <a:ext cx="8844807" cy="4088191"/>
          </a:xfrm>
        </p:spPr>
        <p:txBody>
          <a:bodyPr>
            <a:normAutofit fontScale="25000" lnSpcReduction="20000"/>
          </a:bodyPr>
          <a:lstStyle/>
          <a:p>
            <a:r>
              <a:rPr lang="tr-TR" sz="9600" b="1" dirty="0">
                <a:solidFill>
                  <a:schemeClr val="tx1"/>
                </a:solidFill>
                <a:effectLst>
                  <a:outerShdw blurRad="38100" dist="38100" dir="2700000" algn="tl">
                    <a:srgbClr val="000000">
                      <a:alpha val="43137"/>
                    </a:srgbClr>
                  </a:outerShdw>
                </a:effectLst>
                <a:cs typeface="Times New Roman" pitchFamily="18" charset="0"/>
              </a:rPr>
              <a:t>İç Kontrol </a:t>
            </a:r>
            <a:r>
              <a:rPr lang="tr-TR" sz="9600" b="1" u="sng" dirty="0">
                <a:solidFill>
                  <a:srgbClr val="FF0000"/>
                </a:solidFill>
                <a:effectLst>
                  <a:outerShdw blurRad="38100" dist="38100" dir="2700000" algn="tl">
                    <a:srgbClr val="000000">
                      <a:alpha val="43137"/>
                    </a:srgbClr>
                  </a:outerShdw>
                </a:effectLst>
                <a:cs typeface="Times New Roman" pitchFamily="18" charset="0"/>
              </a:rPr>
              <a:t>bir </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süreçtir.</a:t>
            </a:r>
            <a:endParaRPr lang="tr-TR" sz="9600" b="1" u="sng" dirty="0">
              <a:solidFill>
                <a:srgbClr val="FF0000"/>
              </a:solidFill>
              <a:effectLst>
                <a:outerShdw blurRad="38100" dist="38100" dir="2700000" algn="tl">
                  <a:srgbClr val="000000">
                    <a:alpha val="43137"/>
                  </a:srgbClr>
                </a:outerShdw>
              </a:effectLst>
              <a:cs typeface="Times New Roman" pitchFamily="18" charset="0"/>
            </a:endParaRPr>
          </a:p>
          <a:p>
            <a:pPr marL="0" indent="0">
              <a:buNone/>
            </a:pPr>
            <a:endParaRPr lang="tr-TR" sz="9600" b="1" dirty="0" smtClean="0">
              <a:solidFill>
                <a:schemeClr val="tx1"/>
              </a:solidFill>
              <a:effectLst>
                <a:outerShdw blurRad="38100" dist="38100" dir="2700000" algn="tl">
                  <a:srgbClr val="000000">
                    <a:alpha val="43137"/>
                  </a:srgbClr>
                </a:outerShdw>
              </a:effectLst>
              <a:cs typeface="Times New Roman" pitchFamily="18" charset="0"/>
            </a:endParaRPr>
          </a:p>
          <a:p>
            <a:r>
              <a:rPr lang="tr-TR" sz="9600" b="1" dirty="0" smtClean="0">
                <a:solidFill>
                  <a:schemeClr val="tx1"/>
                </a:solidFill>
                <a:effectLst>
                  <a:outerShdw blurRad="38100" dist="38100" dir="2700000" algn="tl">
                    <a:srgbClr val="000000">
                      <a:alpha val="43137"/>
                    </a:srgbClr>
                  </a:outerShdw>
                </a:effectLst>
                <a:cs typeface="Times New Roman" pitchFamily="18" charset="0"/>
              </a:rPr>
              <a:t>İç </a:t>
            </a:r>
            <a:r>
              <a:rPr lang="tr-TR" sz="9600" b="1" dirty="0">
                <a:solidFill>
                  <a:schemeClr val="tx1"/>
                </a:solidFill>
                <a:effectLst>
                  <a:outerShdw blurRad="38100" dist="38100" dir="2700000" algn="tl">
                    <a:srgbClr val="000000">
                      <a:alpha val="43137"/>
                    </a:srgbClr>
                  </a:outerShdw>
                </a:effectLst>
                <a:cs typeface="Times New Roman" pitchFamily="18" charset="0"/>
              </a:rPr>
              <a:t>Kontrol </a:t>
            </a:r>
            <a:r>
              <a:rPr lang="tr-TR" sz="9600" b="1" u="sng" dirty="0">
                <a:solidFill>
                  <a:srgbClr val="FF0000"/>
                </a:solidFill>
                <a:effectLst>
                  <a:outerShdw blurRad="38100" dist="38100" dir="2700000" algn="tl">
                    <a:srgbClr val="000000">
                      <a:alpha val="43137"/>
                    </a:srgbClr>
                  </a:outerShdw>
                </a:effectLst>
                <a:cs typeface="Times New Roman" pitchFamily="18" charset="0"/>
              </a:rPr>
              <a:t>hedeflere ulaşmaya yöneliktir</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a:t>
            </a:r>
            <a:endParaRPr lang="tr-TR" sz="9600" b="1" dirty="0" smtClean="0">
              <a:solidFill>
                <a:srgbClr val="FF0000"/>
              </a:solidFill>
              <a:effectLst>
                <a:outerShdw blurRad="38100" dist="38100" dir="2700000" algn="tl">
                  <a:srgbClr val="000000">
                    <a:alpha val="43137"/>
                  </a:srgbClr>
                </a:outerShdw>
              </a:effectLst>
              <a:cs typeface="Times New Roman" pitchFamily="18" charset="0"/>
            </a:endParaRPr>
          </a:p>
          <a:p>
            <a:endParaRPr lang="tr-TR" sz="9600" b="1" dirty="0" smtClean="0">
              <a:solidFill>
                <a:srgbClr val="FF0000"/>
              </a:solidFill>
              <a:effectLst>
                <a:outerShdw blurRad="38100" dist="38100" dir="2700000" algn="tl">
                  <a:srgbClr val="000000">
                    <a:alpha val="43137"/>
                  </a:srgbClr>
                </a:outerShdw>
              </a:effectLst>
              <a:cs typeface="Times New Roman" pitchFamily="18" charset="0"/>
            </a:endParaRPr>
          </a:p>
          <a:p>
            <a:r>
              <a:rPr lang="tr-TR" sz="9600" b="1" dirty="0" smtClean="0">
                <a:solidFill>
                  <a:schemeClr val="tx1"/>
                </a:solidFill>
                <a:effectLst>
                  <a:outerShdw blurRad="38100" dist="38100" dir="2700000" algn="tl">
                    <a:srgbClr val="000000">
                      <a:alpha val="43137"/>
                    </a:srgbClr>
                  </a:outerShdw>
                </a:effectLst>
                <a:cs typeface="Times New Roman" pitchFamily="18" charset="0"/>
              </a:rPr>
              <a:t>İç </a:t>
            </a:r>
            <a:r>
              <a:rPr lang="tr-TR" sz="9600" b="1" dirty="0">
                <a:solidFill>
                  <a:schemeClr val="tx1"/>
                </a:solidFill>
                <a:effectLst>
                  <a:outerShdw blurRad="38100" dist="38100" dir="2700000" algn="tl">
                    <a:srgbClr val="000000">
                      <a:alpha val="43137"/>
                    </a:srgbClr>
                  </a:outerShdw>
                </a:effectLst>
                <a:cs typeface="Times New Roman" pitchFamily="18" charset="0"/>
              </a:rPr>
              <a:t>Kontrol </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herkesin işidir.</a:t>
            </a:r>
          </a:p>
          <a:p>
            <a:endParaRPr lang="tr-TR" sz="9600" b="1" dirty="0" smtClean="0">
              <a:solidFill>
                <a:schemeClr val="tx1"/>
              </a:solidFill>
              <a:effectLst>
                <a:outerShdw blurRad="38100" dist="38100" dir="2700000" algn="tl">
                  <a:srgbClr val="000000">
                    <a:alpha val="43137"/>
                  </a:srgbClr>
                </a:outerShdw>
              </a:effectLst>
              <a:cs typeface="Times New Roman" pitchFamily="18" charset="0"/>
            </a:endParaRPr>
          </a:p>
          <a:p>
            <a:r>
              <a:rPr lang="tr-TR" sz="9600" b="1" dirty="0" smtClean="0">
                <a:solidFill>
                  <a:schemeClr val="tx1"/>
                </a:solidFill>
                <a:effectLst>
                  <a:outerShdw blurRad="38100" dist="38100" dir="2700000" algn="tl">
                    <a:srgbClr val="000000">
                      <a:alpha val="43137"/>
                    </a:srgbClr>
                  </a:outerShdw>
                </a:effectLst>
                <a:cs typeface="Times New Roman" pitchFamily="18" charset="0"/>
              </a:rPr>
              <a:t>İç kontrol </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yönetimin sorumluluğundadır.</a:t>
            </a:r>
          </a:p>
          <a:p>
            <a:endParaRPr lang="tr-TR" sz="9600" b="1" dirty="0" smtClean="0">
              <a:solidFill>
                <a:schemeClr val="tx1"/>
              </a:solidFill>
              <a:effectLst>
                <a:outerShdw blurRad="38100" dist="38100" dir="2700000" algn="tl">
                  <a:srgbClr val="000000">
                    <a:alpha val="43137"/>
                  </a:srgbClr>
                </a:outerShdw>
              </a:effectLst>
              <a:cs typeface="Times New Roman" pitchFamily="18" charset="0"/>
            </a:endParaRPr>
          </a:p>
          <a:p>
            <a:r>
              <a:rPr lang="tr-TR" sz="9600" b="1" dirty="0" smtClean="0">
                <a:solidFill>
                  <a:schemeClr val="tx1"/>
                </a:solidFill>
                <a:effectLst>
                  <a:outerShdw blurRad="38100" dist="38100" dir="2700000" algn="tl">
                    <a:srgbClr val="000000">
                      <a:alpha val="43137"/>
                    </a:srgbClr>
                  </a:outerShdw>
                </a:effectLst>
                <a:cs typeface="Times New Roman" pitchFamily="18" charset="0"/>
              </a:rPr>
              <a:t>İç </a:t>
            </a:r>
            <a:r>
              <a:rPr lang="tr-TR" sz="9600" b="1" dirty="0">
                <a:solidFill>
                  <a:schemeClr val="tx1"/>
                </a:solidFill>
                <a:effectLst>
                  <a:outerShdw blurRad="38100" dist="38100" dir="2700000" algn="tl">
                    <a:srgbClr val="000000">
                      <a:alpha val="43137"/>
                    </a:srgbClr>
                  </a:outerShdw>
                </a:effectLst>
                <a:cs typeface="Times New Roman" pitchFamily="18" charset="0"/>
              </a:rPr>
              <a:t>Kontrol </a:t>
            </a:r>
            <a:r>
              <a:rPr lang="tr-TR" sz="9600" b="1" u="sng" dirty="0">
                <a:solidFill>
                  <a:srgbClr val="FF0000"/>
                </a:solidFill>
                <a:effectLst>
                  <a:outerShdw blurRad="38100" dist="38100" dir="2700000" algn="tl">
                    <a:srgbClr val="000000">
                      <a:alpha val="43137"/>
                    </a:srgbClr>
                  </a:outerShdw>
                </a:effectLst>
                <a:cs typeface="Times New Roman" pitchFamily="18" charset="0"/>
              </a:rPr>
              <a:t>makul güvence </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sağlar. (Önyargı, </a:t>
            </a:r>
            <a:r>
              <a:rPr lang="tr-TR" sz="9600" b="1" u="sng" dirty="0" err="1" smtClean="0">
                <a:solidFill>
                  <a:srgbClr val="FF0000"/>
                </a:solidFill>
                <a:effectLst>
                  <a:outerShdw blurRad="38100" dist="38100" dir="2700000" algn="tl">
                    <a:srgbClr val="000000">
                      <a:alpha val="43137"/>
                    </a:srgbClr>
                  </a:outerShdw>
                </a:effectLst>
                <a:cs typeface="Times New Roman" pitchFamily="18" charset="0"/>
              </a:rPr>
              <a:t>Risk,Dış</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 Faktörler </a:t>
            </a:r>
            <a:r>
              <a:rPr lang="tr-TR" sz="9600" b="1" u="sng" dirty="0" err="1" smtClean="0">
                <a:solidFill>
                  <a:srgbClr val="FF0000"/>
                </a:solidFill>
                <a:effectLst>
                  <a:outerShdw blurRad="38100" dist="38100" dir="2700000" algn="tl">
                    <a:srgbClr val="000000">
                      <a:alpha val="43137"/>
                    </a:srgbClr>
                  </a:outerShdw>
                </a:effectLst>
                <a:cs typeface="Times New Roman" pitchFamily="18" charset="0"/>
              </a:rPr>
              <a:t>vb</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a:t>
            </a:r>
          </a:p>
          <a:p>
            <a:endParaRPr lang="tr-TR" sz="9600" b="1" dirty="0" smtClean="0">
              <a:solidFill>
                <a:schemeClr val="tx1"/>
              </a:solidFill>
              <a:effectLst>
                <a:outerShdw blurRad="38100" dist="38100" dir="2700000" algn="tl">
                  <a:srgbClr val="000000">
                    <a:alpha val="43137"/>
                  </a:srgbClr>
                </a:outerShdw>
              </a:effectLst>
              <a:cs typeface="Times New Roman" pitchFamily="18" charset="0"/>
            </a:endParaRPr>
          </a:p>
          <a:p>
            <a:r>
              <a:rPr lang="tr-TR" sz="9600" b="1" dirty="0" smtClean="0">
                <a:solidFill>
                  <a:schemeClr val="tx1"/>
                </a:solidFill>
                <a:effectLst>
                  <a:outerShdw blurRad="38100" dist="38100" dir="2700000" algn="tl">
                    <a:srgbClr val="000000">
                      <a:alpha val="43137"/>
                    </a:srgbClr>
                  </a:outerShdw>
                </a:effectLst>
                <a:cs typeface="Times New Roman" pitchFamily="18" charset="0"/>
              </a:rPr>
              <a:t>İç kontrol sistemi </a:t>
            </a:r>
            <a:r>
              <a:rPr lang="tr-TR" sz="9600" b="1" u="sng" dirty="0" smtClean="0">
                <a:solidFill>
                  <a:srgbClr val="FF0000"/>
                </a:solidFill>
                <a:effectLst>
                  <a:outerShdw blurRad="38100" dist="38100" dir="2700000" algn="tl">
                    <a:srgbClr val="000000">
                      <a:alpha val="43137"/>
                    </a:srgbClr>
                  </a:outerShdw>
                </a:effectLst>
                <a:cs typeface="Times New Roman" pitchFamily="18" charset="0"/>
              </a:rPr>
              <a:t>sürekli olarak güncellenmelidir</a:t>
            </a:r>
            <a:r>
              <a:rPr lang="tr-TR" sz="9600" b="1" u="sng" dirty="0" smtClean="0">
                <a:solidFill>
                  <a:schemeClr val="tx1"/>
                </a:solidFill>
                <a:effectLst>
                  <a:outerShdw blurRad="38100" dist="38100" dir="2700000" algn="tl">
                    <a:srgbClr val="000000">
                      <a:alpha val="43137"/>
                    </a:srgbClr>
                  </a:outerShdw>
                </a:effectLst>
                <a:cs typeface="Times New Roman" pitchFamily="18" charset="0"/>
              </a:rPr>
              <a:t>.</a:t>
            </a:r>
          </a:p>
          <a:p>
            <a:endParaRPr lang="tr-TR" sz="3600" b="1" u="sng" dirty="0">
              <a:solidFill>
                <a:schemeClr val="tx1"/>
              </a:solidFill>
              <a:latin typeface="Times New Roman" pitchFamily="18" charset="0"/>
              <a:cs typeface="Times New Roman" pitchFamily="18" charset="0"/>
            </a:endParaRPr>
          </a:p>
          <a:p>
            <a:pPr marL="0" indent="0">
              <a:buNone/>
            </a:pPr>
            <a:endParaRPr lang="tr-TR" sz="3600" b="1" u="sng" dirty="0">
              <a:solidFill>
                <a:schemeClr val="tx1"/>
              </a:solidFill>
              <a:latin typeface="Times New Roman" pitchFamily="18" charset="0"/>
              <a:cs typeface="Times New Roman" pitchFamily="18" charset="0"/>
            </a:endParaRPr>
          </a:p>
          <a:p>
            <a:pPr marL="0" indent="0" algn="r">
              <a:buNone/>
            </a:pPr>
            <a:r>
              <a:rPr lang="tr-TR" b="1" u="sng" dirty="0" smtClean="0">
                <a:solidFill>
                  <a:schemeClr val="tx1"/>
                </a:solidFill>
                <a:latin typeface="Times New Roman" pitchFamily="18" charset="0"/>
                <a:cs typeface="Times New Roman" pitchFamily="18" charset="0"/>
              </a:rPr>
              <a:t>.</a:t>
            </a:r>
            <a:endParaRPr lang="tr-TR" b="1" u="sng" dirty="0">
              <a:solidFill>
                <a:schemeClr val="tx1"/>
              </a:solidFill>
              <a:latin typeface="Times New Roman" pitchFamily="18" charset="0"/>
              <a:cs typeface="Times New Roman" pitchFamily="18" charset="0"/>
            </a:endParaRPr>
          </a:p>
          <a:p>
            <a:endParaRPr lang="tr-TR" dirty="0">
              <a:solidFill>
                <a:schemeClr val="tx1"/>
              </a:solidFill>
            </a:endParaRPr>
          </a:p>
        </p:txBody>
      </p:sp>
      <p:pic>
        <p:nvPicPr>
          <p:cNvPr id="1026" name="Picture 2" descr="C:\Users\aysens\Desktop\indi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3693" y="5222641"/>
            <a:ext cx="1080120" cy="107531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978835" y="5390779"/>
            <a:ext cx="6516347" cy="954107"/>
          </a:xfrm>
          <a:prstGeom prst="rect">
            <a:avLst/>
          </a:prstGeom>
          <a:noFill/>
        </p:spPr>
        <p:txBody>
          <a:bodyPr wrap="square" rtlCol="0">
            <a:spAutoFit/>
          </a:bodyPr>
          <a:lstStyle/>
          <a:p>
            <a:r>
              <a:rPr lang="tr-TR" sz="2800" b="1" u="sng" dirty="0">
                <a:effectLst>
                  <a:outerShdw blurRad="38100" dist="38100" dir="2700000" algn="tl">
                    <a:srgbClr val="000000">
                      <a:alpha val="43137"/>
                    </a:srgbClr>
                  </a:outerShdw>
                </a:effectLst>
                <a:cs typeface="Times New Roman" pitchFamily="18" charset="0"/>
              </a:rPr>
              <a:t>İç kontrol mali iş ve işlemlerin kontrolü </a:t>
            </a:r>
            <a:r>
              <a:rPr lang="tr-TR" sz="2800" b="1" u="sng" dirty="0" smtClean="0">
                <a:effectLst>
                  <a:outerShdw blurRad="38100" dist="38100" dir="2700000" algn="tl">
                    <a:srgbClr val="000000">
                      <a:alpha val="43137"/>
                    </a:srgbClr>
                  </a:outerShdw>
                </a:effectLst>
                <a:cs typeface="Times New Roman" pitchFamily="18" charset="0"/>
              </a:rPr>
              <a:t>değildir.</a:t>
            </a:r>
            <a:endParaRPr lang="tr-T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445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lnSpcReduction="10000"/>
            <a:scene3d>
              <a:camera prst="orthographicFront"/>
              <a:lightRig rig="soft" dir="t">
                <a:rot lat="0" lon="0" rev="17220000"/>
              </a:lightRig>
            </a:scene3d>
            <a:sp3d prstMaterial="softEdge"/>
          </a:bodyPr>
          <a:lstStyle/>
          <a:p>
            <a:pPr>
              <a:lnSpc>
                <a:spcPct val="87000"/>
              </a:lnSpc>
              <a:spcBef>
                <a:spcPct val="0"/>
              </a:spcBef>
              <a:defRPr lang="tr-TR"/>
            </a:pPr>
            <a:r>
              <a:rPr lang="tr-TR" sz="4400">
                <a:solidFill>
                  <a:srgbClr val="92D050"/>
                </a:solidFill>
              </a:rPr>
              <a:t/>
            </a:r>
            <a:br>
              <a:rPr lang="tr-TR" sz="4400">
                <a:solidFill>
                  <a:srgbClr val="92D050"/>
                </a:solidFill>
              </a:rPr>
            </a:br>
            <a:r>
              <a:rPr lang="tr-TR" sz="5600" b="1">
                <a:solidFill>
                  <a:srgbClr val="92D050"/>
                </a:solidFill>
                <a:latin typeface="Arial" pitchFamily="34" charset="0"/>
                <a:cs typeface="Arial" pitchFamily="34" charset="0"/>
              </a:rPr>
              <a:t>İletiniz Nedir?</a:t>
            </a: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4" name="Title 3"/>
          <p:cNvSpPr txBox="1">
            <a:spLocks/>
          </p:cNvSpPr>
          <p:nvPr/>
        </p:nvSpPr>
        <p:spPr>
          <a:xfrm>
            <a:off x="258525" y="3174003"/>
            <a:ext cx="7315200" cy="1855197"/>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tr-TR" sz="4400" kern="1200">
                <a:solidFill>
                  <a:schemeClr val="tx1"/>
                </a:solidFill>
                <a:latin typeface="+mj-lt"/>
                <a:ea typeface="+mj-ea"/>
                <a:cs typeface="+mj-cs"/>
              </a:defRPr>
            </a:lvl1pPr>
          </a:lstStyle>
          <a:p>
            <a:pPr algn="l">
              <a:lnSpc>
                <a:spcPct val="87000"/>
              </a:lnSpc>
            </a:pPr>
            <a:r>
              <a:rPr lang="tr-TR" sz="5600" b="1" dirty="0" smtClean="0">
                <a:solidFill>
                  <a:schemeClr val="bg1"/>
                </a:solidFill>
                <a:latin typeface="Arial" pitchFamily="34" charset="0"/>
                <a:cs typeface="Arial" pitchFamily="34" charset="0"/>
              </a:rPr>
              <a:t>Sabırla dinlediğiniz için teşekkür ederim.</a:t>
            </a:r>
            <a:endParaRPr lang="tr-TR" sz="5600" b="1" dirty="0">
              <a:solidFill>
                <a:schemeClr val="bg1"/>
              </a:solidFill>
              <a:latin typeface="Arial" pitchFamily="34" charset="0"/>
              <a:cs typeface="Arial" pitchFamily="34" charset="0"/>
            </a:endParaRPr>
          </a:p>
        </p:txBody>
      </p:sp>
      <p:sp>
        <p:nvSpPr>
          <p:cNvPr id="15" name="Metin kutusu 14"/>
          <p:cNvSpPr txBox="1"/>
          <p:nvPr/>
        </p:nvSpPr>
        <p:spPr>
          <a:xfrm>
            <a:off x="5076056" y="5517232"/>
            <a:ext cx="3960440" cy="1200329"/>
          </a:xfrm>
          <a:prstGeom prst="rect">
            <a:avLst/>
          </a:prstGeom>
          <a:noFill/>
        </p:spPr>
        <p:txBody>
          <a:bodyPr wrap="square" rtlCol="0">
            <a:spAutoFit/>
          </a:bodyPr>
          <a:lstStyle/>
          <a:p>
            <a:pPr algn="ctr"/>
            <a:r>
              <a:rPr lang="tr-TR" b="1" dirty="0" smtClean="0"/>
              <a:t>Ayhan ERÇEL</a:t>
            </a:r>
          </a:p>
          <a:p>
            <a:pPr algn="ctr"/>
            <a:r>
              <a:rPr lang="tr-TR" b="1" dirty="0" smtClean="0"/>
              <a:t>Mali Hizmet Uzmanı</a:t>
            </a:r>
          </a:p>
          <a:p>
            <a:pPr algn="ctr"/>
            <a:r>
              <a:rPr lang="tr-TR" b="1" dirty="0" smtClean="0"/>
              <a:t>Ç.Ü. Strateji Geliştirme Daire Başkanlığı</a:t>
            </a:r>
          </a:p>
          <a:p>
            <a:pPr algn="ctr"/>
            <a:r>
              <a:rPr lang="tr-TR" b="1" dirty="0" smtClean="0"/>
              <a:t>05-06 Nisan 2016</a:t>
            </a:r>
          </a:p>
        </p:txBody>
      </p:sp>
      <p:pic>
        <p:nvPicPr>
          <p:cNvPr id="18" name="Resim 1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75313" y="438159"/>
            <a:ext cx="1988995" cy="1990274"/>
          </a:xfrm>
          <a:prstGeom prst="ellipse">
            <a:avLst/>
          </a:prstGeom>
          <a:blipFill>
            <a:blip r:embed="rId10"/>
            <a:tile tx="0" ty="0" sx="100000" sy="100000" flip="none" algn="tl"/>
          </a:blipFill>
          <a:effectLst/>
        </p:spPr>
      </p:pic>
      <p:sp>
        <p:nvSpPr>
          <p:cNvPr id="21" name="2 İçerik Yer Tutucusu"/>
          <p:cNvSpPr txBox="1">
            <a:spLocks/>
          </p:cNvSpPr>
          <p:nvPr/>
        </p:nvSpPr>
        <p:spPr>
          <a:xfrm>
            <a:off x="3663786" y="173156"/>
            <a:ext cx="5489796" cy="252028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tr-T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a:lstStyle>
          <a:p>
            <a:endParaRPr lang="tr-TR" smtClean="0"/>
          </a:p>
          <a:p>
            <a:pPr marL="0" indent="0" algn="ctr">
              <a:buFont typeface="Arial" pitchFamily="34" charset="0"/>
              <a:buNone/>
            </a:pPr>
            <a:r>
              <a:rPr lang="tr-TR" sz="5600" smtClean="0"/>
              <a:t>SORU- CEVAP</a:t>
            </a:r>
            <a:endParaRPr lang="tr-TR" sz="5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9344" y="0"/>
            <a:ext cx="5867400" cy="864096"/>
          </a:xfrm>
        </p:spPr>
        <p:txBody>
          <a:bodyPr>
            <a:noAutofit/>
          </a:bodyPr>
          <a:lstStyle/>
          <a:p>
            <a:pPr>
              <a:spcBef>
                <a:spcPts val="0"/>
              </a:spcBef>
            </a:pPr>
            <a:r>
              <a:rPr lang="tr-TR" sz="4000" b="0" cap="none" dirty="0">
                <a:solidFill>
                  <a:prstClr val="black">
                    <a:lumMod val="50000"/>
                    <a:lumOff val="50000"/>
                  </a:prstClr>
                </a:solidFill>
              </a:rPr>
              <a:t>TARİHSEL GELİŞİM</a:t>
            </a:r>
            <a:endParaRPr lang="tr-TR" sz="2800" dirty="0"/>
          </a:p>
        </p:txBody>
      </p:sp>
      <p:sp>
        <p:nvSpPr>
          <p:cNvPr id="5" name="Text Placeholder 4"/>
          <p:cNvSpPr>
            <a:spLocks noGrp="1"/>
          </p:cNvSpPr>
          <p:nvPr>
            <p:ph type="body" idx="1"/>
          </p:nvPr>
        </p:nvSpPr>
        <p:spPr>
          <a:xfrm>
            <a:off x="3119344" y="1124744"/>
            <a:ext cx="5917152" cy="4824536"/>
          </a:xfrm>
        </p:spPr>
        <p:txBody>
          <a:bodyPr>
            <a:normAutofit/>
          </a:bodyPr>
          <a:lstStyle/>
          <a:p>
            <a:pPr lvl="0" algn="just">
              <a:spcBef>
                <a:spcPts val="0"/>
              </a:spcBef>
            </a:pPr>
            <a:r>
              <a:rPr lang="tr-TR" sz="2000" b="1" dirty="0" err="1" smtClean="0">
                <a:solidFill>
                  <a:schemeClr val="tx1"/>
                </a:solidFill>
              </a:rPr>
              <a:t>COSO’nun</a:t>
            </a:r>
            <a:r>
              <a:rPr lang="tr-TR" sz="2000" b="1" dirty="0" smtClean="0">
                <a:solidFill>
                  <a:schemeClr val="tx1"/>
                </a:solidFill>
              </a:rPr>
              <a:t> dışında;</a:t>
            </a:r>
          </a:p>
          <a:p>
            <a:pPr lvl="0" algn="just">
              <a:spcBef>
                <a:spcPts val="0"/>
              </a:spcBef>
            </a:pPr>
            <a:endParaRPr lang="tr-TR" sz="2000" b="1" dirty="0">
              <a:solidFill>
                <a:schemeClr val="tx1"/>
              </a:solidFill>
            </a:endParaRPr>
          </a:p>
          <a:p>
            <a:pPr marL="285750" lvl="0" indent="-285750" algn="just">
              <a:spcBef>
                <a:spcPts val="0"/>
              </a:spcBef>
              <a:buFont typeface="Wingdings" panose="05000000000000000000" pitchFamily="2" charset="2"/>
              <a:buChar char="q"/>
            </a:pPr>
            <a:r>
              <a:rPr lang="tr-TR" sz="2000" b="1" dirty="0" smtClean="0">
                <a:solidFill>
                  <a:schemeClr val="tx1"/>
                </a:solidFill>
              </a:rPr>
              <a:t>Uluslararası  </a:t>
            </a:r>
            <a:r>
              <a:rPr lang="tr-TR" sz="2000" b="1" dirty="0">
                <a:solidFill>
                  <a:schemeClr val="tx1"/>
                </a:solidFill>
              </a:rPr>
              <a:t>Yüksek </a:t>
            </a:r>
            <a:r>
              <a:rPr lang="tr-TR" sz="2000" b="1" dirty="0" smtClean="0">
                <a:solidFill>
                  <a:schemeClr val="tx1"/>
                </a:solidFill>
              </a:rPr>
              <a:t>Denetim  </a:t>
            </a:r>
            <a:r>
              <a:rPr lang="tr-TR" sz="2000" b="1" dirty="0">
                <a:solidFill>
                  <a:schemeClr val="tx1"/>
                </a:solidFill>
              </a:rPr>
              <a:t>Kurumları  Organizasyonu  </a:t>
            </a:r>
            <a:r>
              <a:rPr lang="tr-TR" sz="2000" b="1" dirty="0">
                <a:solidFill>
                  <a:srgbClr val="FF0000"/>
                </a:solidFill>
              </a:rPr>
              <a:t>(INTOSAI)  </a:t>
            </a:r>
            <a:r>
              <a:rPr lang="tr-TR" sz="2000" b="1" dirty="0">
                <a:solidFill>
                  <a:schemeClr val="tx1"/>
                </a:solidFill>
              </a:rPr>
              <a:t>ile  </a:t>
            </a:r>
            <a:r>
              <a:rPr lang="tr-TR" sz="2000" b="1" dirty="0" smtClean="0">
                <a:solidFill>
                  <a:schemeClr val="tx1"/>
                </a:solidFill>
              </a:rPr>
              <a:t>Uluslararası  Muhasebeciler Federasyonu’nun  </a:t>
            </a:r>
            <a:r>
              <a:rPr lang="tr-TR" sz="2000" b="1" dirty="0">
                <a:solidFill>
                  <a:schemeClr val="tx1"/>
                </a:solidFill>
              </a:rPr>
              <a:t>(IFAC) </a:t>
            </a:r>
            <a:r>
              <a:rPr lang="tr-TR" sz="2000" b="1" dirty="0" smtClean="0">
                <a:solidFill>
                  <a:schemeClr val="tx1"/>
                </a:solidFill>
              </a:rPr>
              <a:t>çalışmaları  </a:t>
            </a:r>
            <a:r>
              <a:rPr lang="tr-TR" sz="2000" b="1" dirty="0">
                <a:solidFill>
                  <a:schemeClr val="tx1"/>
                </a:solidFill>
              </a:rPr>
              <a:t>çerçevesinde,  1992  yılında </a:t>
            </a:r>
            <a:r>
              <a:rPr lang="tr-TR" sz="2000" b="1" dirty="0" smtClean="0">
                <a:solidFill>
                  <a:srgbClr val="FF0000"/>
                </a:solidFill>
              </a:rPr>
              <a:t>Kamu  Sektörü İç  </a:t>
            </a:r>
            <a:r>
              <a:rPr lang="tr-TR" sz="2000" b="1" dirty="0">
                <a:solidFill>
                  <a:srgbClr val="FF0000"/>
                </a:solidFill>
              </a:rPr>
              <a:t>Kontrol  Standartları  </a:t>
            </a:r>
            <a:r>
              <a:rPr lang="tr-TR" sz="2000" b="1" dirty="0" smtClean="0">
                <a:solidFill>
                  <a:srgbClr val="FF0000"/>
                </a:solidFill>
              </a:rPr>
              <a:t>Kılavuzu  </a:t>
            </a:r>
            <a:r>
              <a:rPr lang="tr-TR" sz="2000" b="1" dirty="0" smtClean="0">
                <a:solidFill>
                  <a:schemeClr val="tx1"/>
                </a:solidFill>
              </a:rPr>
              <a:t>yayınlanmıştır.</a:t>
            </a:r>
            <a:endParaRPr lang="tr-TR" sz="2000" b="1" dirty="0">
              <a:solidFill>
                <a:schemeClr val="tx1"/>
              </a:solidFill>
            </a:endParaRPr>
          </a:p>
          <a:p>
            <a:pPr lvl="0" algn="just">
              <a:spcBef>
                <a:spcPts val="0"/>
              </a:spcBef>
            </a:pPr>
            <a:endParaRPr lang="tr-TR" sz="2000" b="1" dirty="0">
              <a:solidFill>
                <a:schemeClr val="tx1"/>
              </a:solidFill>
            </a:endParaRPr>
          </a:p>
          <a:p>
            <a:pPr marL="285750" lvl="0" indent="-285750" algn="just">
              <a:spcBef>
                <a:spcPts val="0"/>
              </a:spcBef>
              <a:buFont typeface="Wingdings" panose="05000000000000000000" pitchFamily="2" charset="2"/>
              <a:buChar char="q"/>
            </a:pPr>
            <a:r>
              <a:rPr lang="tr-TR" sz="2000" b="1" dirty="0" smtClean="0">
                <a:solidFill>
                  <a:schemeClr val="tx1"/>
                </a:solidFill>
              </a:rPr>
              <a:t>1994 </a:t>
            </a:r>
            <a:r>
              <a:rPr lang="tr-TR" sz="2000" b="1" dirty="0" err="1">
                <a:solidFill>
                  <a:schemeClr val="tx1"/>
                </a:solidFill>
              </a:rPr>
              <a:t>King</a:t>
            </a:r>
            <a:r>
              <a:rPr lang="tr-TR" sz="2000" b="1" dirty="0">
                <a:solidFill>
                  <a:schemeClr val="tx1"/>
                </a:solidFill>
              </a:rPr>
              <a:t> Report, K</a:t>
            </a:r>
            <a:r>
              <a:rPr lang="tr-TR" sz="2000" b="1" dirty="0" smtClean="0">
                <a:solidFill>
                  <a:schemeClr val="tx1"/>
                </a:solidFill>
              </a:rPr>
              <a:t>urumsal </a:t>
            </a:r>
            <a:r>
              <a:rPr lang="tr-TR" sz="2000" b="1" dirty="0">
                <a:solidFill>
                  <a:schemeClr val="tx1"/>
                </a:solidFill>
              </a:rPr>
              <a:t>Y</a:t>
            </a:r>
            <a:r>
              <a:rPr lang="tr-TR" sz="2000" b="1" dirty="0" smtClean="0">
                <a:solidFill>
                  <a:schemeClr val="tx1"/>
                </a:solidFill>
              </a:rPr>
              <a:t>önetişimin </a:t>
            </a:r>
            <a:r>
              <a:rPr lang="tr-TR" sz="2000" b="1" dirty="0">
                <a:solidFill>
                  <a:schemeClr val="tx1"/>
                </a:solidFill>
              </a:rPr>
              <a:t>Ü</a:t>
            </a:r>
            <a:r>
              <a:rPr lang="tr-TR" sz="2000" b="1" dirty="0" smtClean="0">
                <a:solidFill>
                  <a:schemeClr val="tx1"/>
                </a:solidFill>
              </a:rPr>
              <a:t>st </a:t>
            </a:r>
            <a:r>
              <a:rPr lang="tr-TR" sz="2000" b="1" dirty="0">
                <a:solidFill>
                  <a:schemeClr val="tx1"/>
                </a:solidFill>
              </a:rPr>
              <a:t>D</a:t>
            </a:r>
            <a:r>
              <a:rPr lang="tr-TR" sz="2000" b="1" dirty="0" smtClean="0">
                <a:solidFill>
                  <a:schemeClr val="tx1"/>
                </a:solidFill>
              </a:rPr>
              <a:t>üzey </a:t>
            </a:r>
            <a:r>
              <a:rPr lang="tr-TR" sz="2000" b="1" dirty="0">
                <a:solidFill>
                  <a:schemeClr val="tx1"/>
                </a:solidFill>
              </a:rPr>
              <a:t>S</a:t>
            </a:r>
            <a:r>
              <a:rPr lang="tr-TR" sz="2000" b="1" dirty="0" smtClean="0">
                <a:solidFill>
                  <a:schemeClr val="tx1"/>
                </a:solidFill>
              </a:rPr>
              <a:t>tandartları</a:t>
            </a:r>
            <a:r>
              <a:rPr lang="tr-TR" sz="2000" b="1" dirty="0">
                <a:solidFill>
                  <a:schemeClr val="tx1"/>
                </a:solidFill>
              </a:rPr>
              <a:t>, </a:t>
            </a:r>
            <a:r>
              <a:rPr lang="tr-TR" sz="2000" b="1" dirty="0">
                <a:solidFill>
                  <a:srgbClr val="FF0000"/>
                </a:solidFill>
              </a:rPr>
              <a:t>Güney Afrika</a:t>
            </a:r>
          </a:p>
          <a:p>
            <a:pPr marL="285750" lvl="0" indent="-285750" algn="just">
              <a:spcBef>
                <a:spcPts val="0"/>
              </a:spcBef>
              <a:buFont typeface="Wingdings" panose="05000000000000000000" pitchFamily="2" charset="2"/>
              <a:buChar char="q"/>
            </a:pPr>
            <a:r>
              <a:rPr lang="tr-TR" sz="2000" b="1" dirty="0">
                <a:solidFill>
                  <a:schemeClr val="tx1"/>
                </a:solidFill>
              </a:rPr>
              <a:t>1995 (</a:t>
            </a:r>
            <a:r>
              <a:rPr lang="tr-TR" sz="2000" b="1" dirty="0" err="1">
                <a:solidFill>
                  <a:schemeClr val="tx1"/>
                </a:solidFill>
              </a:rPr>
              <a:t>Criteria</a:t>
            </a:r>
            <a:r>
              <a:rPr lang="tr-TR" sz="2000" b="1" dirty="0">
                <a:solidFill>
                  <a:schemeClr val="tx1"/>
                </a:solidFill>
              </a:rPr>
              <a:t> of Control) COCO, </a:t>
            </a:r>
            <a:r>
              <a:rPr lang="tr-TR" sz="2000" b="1" dirty="0">
                <a:solidFill>
                  <a:srgbClr val="FF0000"/>
                </a:solidFill>
              </a:rPr>
              <a:t>Kanada</a:t>
            </a:r>
          </a:p>
          <a:p>
            <a:pPr marL="285750" lvl="0" indent="-285750" algn="just">
              <a:spcBef>
                <a:spcPts val="0"/>
              </a:spcBef>
              <a:buFont typeface="Wingdings" panose="05000000000000000000" pitchFamily="2" charset="2"/>
              <a:buChar char="q"/>
            </a:pPr>
            <a:r>
              <a:rPr lang="tr-TR" sz="2000" b="1" dirty="0">
                <a:solidFill>
                  <a:schemeClr val="tx1"/>
                </a:solidFill>
              </a:rPr>
              <a:t>1998 </a:t>
            </a:r>
            <a:r>
              <a:rPr lang="tr-TR" sz="2000" b="1" dirty="0" err="1">
                <a:solidFill>
                  <a:schemeClr val="tx1"/>
                </a:solidFill>
              </a:rPr>
              <a:t>Şefaflık</a:t>
            </a:r>
            <a:r>
              <a:rPr lang="tr-TR" sz="2000" b="1" dirty="0">
                <a:solidFill>
                  <a:schemeClr val="tx1"/>
                </a:solidFill>
              </a:rPr>
              <a:t> ve Kontrol Yasası  </a:t>
            </a:r>
            <a:r>
              <a:rPr lang="tr-TR" sz="2000" b="1" dirty="0" err="1">
                <a:solidFill>
                  <a:schemeClr val="tx1"/>
                </a:solidFill>
              </a:rPr>
              <a:t>Kontrag</a:t>
            </a:r>
            <a:r>
              <a:rPr lang="tr-TR" sz="2000" b="1" dirty="0">
                <a:solidFill>
                  <a:schemeClr val="tx1"/>
                </a:solidFill>
              </a:rPr>
              <a:t>, </a:t>
            </a:r>
            <a:r>
              <a:rPr lang="tr-TR" sz="2000" b="1" dirty="0">
                <a:solidFill>
                  <a:srgbClr val="FF0000"/>
                </a:solidFill>
              </a:rPr>
              <a:t>Almanya</a:t>
            </a:r>
          </a:p>
          <a:p>
            <a:pPr marL="285750" lvl="0" indent="-285750" algn="just">
              <a:spcBef>
                <a:spcPts val="0"/>
              </a:spcBef>
              <a:buFont typeface="Wingdings" panose="05000000000000000000" pitchFamily="2" charset="2"/>
              <a:buChar char="q"/>
            </a:pPr>
            <a:r>
              <a:rPr lang="tr-TR" sz="2000" b="1" dirty="0">
                <a:solidFill>
                  <a:schemeClr val="tx1"/>
                </a:solidFill>
              </a:rPr>
              <a:t>1999 İç Kontrol, Birleştirilmiş Kurallar Üzerine Yönetim Kurulu Üyeleri İçin Rehber” (</a:t>
            </a:r>
            <a:r>
              <a:rPr lang="tr-TR" sz="2000" b="1" dirty="0" err="1">
                <a:solidFill>
                  <a:schemeClr val="tx1"/>
                </a:solidFill>
              </a:rPr>
              <a:t>Turnbull</a:t>
            </a:r>
            <a:r>
              <a:rPr lang="tr-TR" sz="2000" b="1" dirty="0">
                <a:solidFill>
                  <a:schemeClr val="tx1"/>
                </a:solidFill>
              </a:rPr>
              <a:t> Report), </a:t>
            </a:r>
          </a:p>
        </p:txBody>
      </p:sp>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559" y="1935052"/>
            <a:ext cx="2507785" cy="2232248"/>
          </a:xfrm>
          <a:prstGeom prst="rect">
            <a:avLst/>
          </a:prstGeom>
        </p:spPr>
      </p:pic>
      <p:pic>
        <p:nvPicPr>
          <p:cNvPr id="1026" name="Picture 2" descr="C:\Documents and Settings\WindowsXP\Desktop\içerik.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1602" y="964898"/>
            <a:ext cx="1487697" cy="10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3680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 name="Title 3"/>
          <p:cNvSpPr txBox="1">
            <a:spLocks/>
          </p:cNvSpPr>
          <p:nvPr/>
        </p:nvSpPr>
        <p:spPr>
          <a:xfrm>
            <a:off x="3119344" y="0"/>
            <a:ext cx="5867400" cy="86409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r-TR" sz="3000" b="0" kern="1200">
                <a:solidFill>
                  <a:schemeClr val="tx1">
                    <a:lumMod val="85000"/>
                    <a:lumOff val="15000"/>
                  </a:schemeClr>
                </a:solidFill>
                <a:latin typeface="+mj-lt"/>
                <a:ea typeface="+mj-ea"/>
                <a:cs typeface="+mj-cs"/>
              </a:defRPr>
            </a:lvl1pPr>
          </a:lstStyle>
          <a:p>
            <a:pPr>
              <a:spcBef>
                <a:spcPts val="0"/>
              </a:spcBef>
            </a:pPr>
            <a:r>
              <a:rPr lang="tr-TR" sz="4000" dirty="0">
                <a:solidFill>
                  <a:prstClr val="black">
                    <a:lumMod val="50000"/>
                    <a:lumOff val="50000"/>
                  </a:prstClr>
                </a:solidFill>
              </a:rPr>
              <a:t>TARİHSEL GELİŞİM</a:t>
            </a:r>
            <a:endParaRPr lang="tr-TR" sz="2800" dirty="0"/>
          </a:p>
        </p:txBody>
      </p:sp>
      <p:sp>
        <p:nvSpPr>
          <p:cNvPr id="259" name="Metin kutusu 258"/>
          <p:cNvSpPr txBox="1"/>
          <p:nvPr/>
        </p:nvSpPr>
        <p:spPr>
          <a:xfrm>
            <a:off x="4716304" y="954820"/>
            <a:ext cx="3528392" cy="430887"/>
          </a:xfrm>
          <a:prstGeom prst="rect">
            <a:avLst/>
          </a:prstGeom>
          <a:noFill/>
        </p:spPr>
        <p:txBody>
          <a:bodyPr wrap="square" rtlCol="0">
            <a:spAutoFit/>
          </a:bodyPr>
          <a:lstStyle/>
          <a:p>
            <a:pPr algn="ctr"/>
            <a:r>
              <a:rPr lang="tr-TR" sz="2200" b="1" dirty="0" smtClean="0"/>
              <a:t> COSO PİRAMİDİ</a:t>
            </a:r>
            <a:endParaRPr lang="tr-TR" sz="2200" b="1" dirty="0"/>
          </a:p>
        </p:txBody>
      </p:sp>
      <p:pic>
        <p:nvPicPr>
          <p:cNvPr id="71" name="Picture 3"/>
          <p:cNvPicPr>
            <a:picLocks noChangeAspect="1" noChangeArrowheads="1"/>
          </p:cNvPicPr>
          <p:nvPr/>
        </p:nvPicPr>
        <p:blipFill rotWithShape="1">
          <a:blip r:embed="rId4" cstate="email">
            <a:clrChange>
              <a:clrFrom>
                <a:srgbClr val="00A5CD"/>
              </a:clrFrom>
              <a:clrTo>
                <a:srgbClr val="00A5CD">
                  <a:alpha val="0"/>
                </a:srgbClr>
              </a:clrTo>
            </a:clrChange>
            <a:extLst>
              <a:ext uri="{28A0092B-C50C-407E-A947-70E740481C1C}">
                <a14:useLocalDpi xmlns:a14="http://schemas.microsoft.com/office/drawing/2010/main" val="0"/>
              </a:ext>
            </a:extLst>
          </a:blip>
          <a:srcRect/>
          <a:stretch/>
        </p:blipFill>
        <p:spPr>
          <a:xfrm>
            <a:off x="3974257" y="1299690"/>
            <a:ext cx="5012487" cy="4719258"/>
          </a:xfrm>
          <a:prstGeom prst="rect">
            <a:avLst/>
          </a:prstGeom>
          <a:ln>
            <a:noFill/>
          </a:ln>
          <a:effectLst>
            <a:outerShdw blurRad="292100" dist="139700" dir="2700000" algn="tl" rotWithShape="0">
              <a:srgbClr val="333333">
                <a:alpha val="65000"/>
              </a:srgbClr>
            </a:outerShdw>
          </a:effectLst>
        </p:spPr>
      </p:pic>
      <p:sp>
        <p:nvSpPr>
          <p:cNvPr id="72" name="AutoShape 5"/>
          <p:cNvSpPr>
            <a:spLocks noChangeArrowheads="1"/>
          </p:cNvSpPr>
          <p:nvPr/>
        </p:nvSpPr>
        <p:spPr bwMode="auto">
          <a:xfrm>
            <a:off x="453507" y="4468944"/>
            <a:ext cx="792163" cy="539750"/>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 name="AutoShape 6"/>
          <p:cNvSpPr>
            <a:spLocks noChangeArrowheads="1"/>
          </p:cNvSpPr>
          <p:nvPr/>
        </p:nvSpPr>
        <p:spPr bwMode="auto">
          <a:xfrm>
            <a:off x="1101207" y="4468944"/>
            <a:ext cx="792163" cy="539750"/>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4" name="AutoShape 7"/>
          <p:cNvSpPr>
            <a:spLocks noChangeArrowheads="1"/>
          </p:cNvSpPr>
          <p:nvPr/>
        </p:nvSpPr>
        <p:spPr bwMode="auto">
          <a:xfrm>
            <a:off x="1750495" y="4468944"/>
            <a:ext cx="792162" cy="539750"/>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5" name="AutoShape 8"/>
          <p:cNvSpPr>
            <a:spLocks noChangeArrowheads="1"/>
          </p:cNvSpPr>
          <p:nvPr/>
        </p:nvSpPr>
        <p:spPr bwMode="auto">
          <a:xfrm>
            <a:off x="2829995" y="3965707"/>
            <a:ext cx="792162" cy="539750"/>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6" name="AutoShape 9"/>
          <p:cNvSpPr>
            <a:spLocks noChangeArrowheads="1"/>
          </p:cNvSpPr>
          <p:nvPr/>
        </p:nvSpPr>
        <p:spPr bwMode="auto">
          <a:xfrm>
            <a:off x="2685532" y="4108582"/>
            <a:ext cx="792163" cy="539750"/>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7" name="AutoShape 10"/>
          <p:cNvSpPr>
            <a:spLocks noChangeArrowheads="1"/>
          </p:cNvSpPr>
          <p:nvPr/>
        </p:nvSpPr>
        <p:spPr bwMode="auto">
          <a:xfrm>
            <a:off x="2542657" y="4253044"/>
            <a:ext cx="792163" cy="539750"/>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8" name="AutoShape 11"/>
          <p:cNvSpPr>
            <a:spLocks noChangeArrowheads="1"/>
          </p:cNvSpPr>
          <p:nvPr/>
        </p:nvSpPr>
        <p:spPr bwMode="auto">
          <a:xfrm>
            <a:off x="2398195" y="4468944"/>
            <a:ext cx="792162" cy="503238"/>
          </a:xfrm>
          <a:prstGeom prst="cube">
            <a:avLst>
              <a:gd name="adj" fmla="val 34361"/>
            </a:avLst>
          </a:prstGeom>
          <a:solidFill>
            <a:srgbClr val="4F217D">
              <a:alpha val="75000"/>
            </a:srgbClr>
          </a:solidFill>
          <a:ln w="9525">
            <a:solidFill>
              <a:srgbClr val="2E0B5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9" name="AutoShape 12"/>
          <p:cNvSpPr>
            <a:spLocks noChangeArrowheads="1"/>
          </p:cNvSpPr>
          <p:nvPr/>
        </p:nvSpPr>
        <p:spPr bwMode="auto">
          <a:xfrm>
            <a:off x="453507" y="4108582"/>
            <a:ext cx="792163"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0" name="AutoShape 13"/>
          <p:cNvSpPr>
            <a:spLocks noChangeArrowheads="1"/>
          </p:cNvSpPr>
          <p:nvPr/>
        </p:nvSpPr>
        <p:spPr bwMode="auto">
          <a:xfrm>
            <a:off x="1101207" y="4108582"/>
            <a:ext cx="792163"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1" name="AutoShape 14"/>
          <p:cNvSpPr>
            <a:spLocks noChangeArrowheads="1"/>
          </p:cNvSpPr>
          <p:nvPr/>
        </p:nvSpPr>
        <p:spPr bwMode="auto">
          <a:xfrm>
            <a:off x="1750495" y="4108582"/>
            <a:ext cx="792162"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 name="AutoShape 15"/>
          <p:cNvSpPr>
            <a:spLocks noChangeArrowheads="1"/>
          </p:cNvSpPr>
          <p:nvPr/>
        </p:nvSpPr>
        <p:spPr bwMode="auto">
          <a:xfrm>
            <a:off x="2829995" y="3676782"/>
            <a:ext cx="792162"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3" name="AutoShape 16"/>
          <p:cNvSpPr>
            <a:spLocks noChangeArrowheads="1"/>
          </p:cNvSpPr>
          <p:nvPr/>
        </p:nvSpPr>
        <p:spPr bwMode="auto">
          <a:xfrm>
            <a:off x="2685532" y="3821244"/>
            <a:ext cx="792163"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4" name="AutoShape 17"/>
          <p:cNvSpPr>
            <a:spLocks noChangeArrowheads="1"/>
          </p:cNvSpPr>
          <p:nvPr/>
        </p:nvSpPr>
        <p:spPr bwMode="auto">
          <a:xfrm>
            <a:off x="2542657" y="3965707"/>
            <a:ext cx="792163"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5" name="AutoShape 18"/>
          <p:cNvSpPr>
            <a:spLocks noChangeArrowheads="1"/>
          </p:cNvSpPr>
          <p:nvPr/>
        </p:nvSpPr>
        <p:spPr bwMode="auto">
          <a:xfrm>
            <a:off x="2398195" y="4108582"/>
            <a:ext cx="792162" cy="539750"/>
          </a:xfrm>
          <a:prstGeom prst="cube">
            <a:avLst>
              <a:gd name="adj" fmla="val 34361"/>
            </a:avLst>
          </a:prstGeom>
          <a:solidFill>
            <a:srgbClr val="7684EA">
              <a:alpha val="75000"/>
            </a:srgbClr>
          </a:solidFill>
          <a:ln w="9525">
            <a:solidFill>
              <a:srgbClr val="090E7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6" name="AutoShape 19"/>
          <p:cNvSpPr>
            <a:spLocks noChangeArrowheads="1"/>
          </p:cNvSpPr>
          <p:nvPr/>
        </p:nvSpPr>
        <p:spPr bwMode="auto">
          <a:xfrm>
            <a:off x="453507" y="3748219"/>
            <a:ext cx="792163"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7" name="AutoShape 20"/>
          <p:cNvSpPr>
            <a:spLocks noChangeArrowheads="1"/>
          </p:cNvSpPr>
          <p:nvPr/>
        </p:nvSpPr>
        <p:spPr bwMode="auto">
          <a:xfrm>
            <a:off x="1101207" y="3748219"/>
            <a:ext cx="792163"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8" name="AutoShape 21"/>
          <p:cNvSpPr>
            <a:spLocks noChangeArrowheads="1"/>
          </p:cNvSpPr>
          <p:nvPr/>
        </p:nvSpPr>
        <p:spPr bwMode="auto">
          <a:xfrm>
            <a:off x="1750495" y="3748219"/>
            <a:ext cx="792162"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9" name="AutoShape 22"/>
          <p:cNvSpPr>
            <a:spLocks noChangeArrowheads="1"/>
          </p:cNvSpPr>
          <p:nvPr/>
        </p:nvSpPr>
        <p:spPr bwMode="auto">
          <a:xfrm>
            <a:off x="2829995" y="3316419"/>
            <a:ext cx="792162"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0" name="AutoShape 23"/>
          <p:cNvSpPr>
            <a:spLocks noChangeArrowheads="1"/>
          </p:cNvSpPr>
          <p:nvPr/>
        </p:nvSpPr>
        <p:spPr bwMode="auto">
          <a:xfrm>
            <a:off x="2685532" y="3460882"/>
            <a:ext cx="792163"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1" name="AutoShape 24"/>
          <p:cNvSpPr>
            <a:spLocks noChangeArrowheads="1"/>
          </p:cNvSpPr>
          <p:nvPr/>
        </p:nvSpPr>
        <p:spPr bwMode="auto">
          <a:xfrm>
            <a:off x="2542657" y="3605344"/>
            <a:ext cx="792163"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2" name="AutoShape 25"/>
          <p:cNvSpPr>
            <a:spLocks noChangeArrowheads="1"/>
          </p:cNvSpPr>
          <p:nvPr/>
        </p:nvSpPr>
        <p:spPr bwMode="auto">
          <a:xfrm>
            <a:off x="2398195" y="3748219"/>
            <a:ext cx="792162" cy="539750"/>
          </a:xfrm>
          <a:prstGeom prst="cube">
            <a:avLst>
              <a:gd name="adj" fmla="val 34361"/>
            </a:avLst>
          </a:prstGeom>
          <a:solidFill>
            <a:srgbClr val="469C4A">
              <a:alpha val="75000"/>
            </a:srgbClr>
          </a:solidFill>
          <a:ln w="9525">
            <a:solidFill>
              <a:srgbClr val="234D2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3" name="AutoShape 26"/>
          <p:cNvSpPr>
            <a:spLocks noChangeArrowheads="1"/>
          </p:cNvSpPr>
          <p:nvPr/>
        </p:nvSpPr>
        <p:spPr bwMode="auto">
          <a:xfrm>
            <a:off x="453507" y="3389444"/>
            <a:ext cx="792163"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4" name="AutoShape 27"/>
          <p:cNvSpPr>
            <a:spLocks noChangeArrowheads="1"/>
          </p:cNvSpPr>
          <p:nvPr/>
        </p:nvSpPr>
        <p:spPr bwMode="auto">
          <a:xfrm>
            <a:off x="1101207" y="3389444"/>
            <a:ext cx="792163"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5" name="AutoShape 28"/>
          <p:cNvSpPr>
            <a:spLocks noChangeArrowheads="1"/>
          </p:cNvSpPr>
          <p:nvPr/>
        </p:nvSpPr>
        <p:spPr bwMode="auto">
          <a:xfrm>
            <a:off x="1750495" y="3389444"/>
            <a:ext cx="792162"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6" name="AutoShape 29"/>
          <p:cNvSpPr>
            <a:spLocks noChangeArrowheads="1"/>
          </p:cNvSpPr>
          <p:nvPr/>
        </p:nvSpPr>
        <p:spPr bwMode="auto">
          <a:xfrm>
            <a:off x="2829995" y="2956057"/>
            <a:ext cx="792162"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 name="AutoShape 30"/>
          <p:cNvSpPr>
            <a:spLocks noChangeArrowheads="1"/>
          </p:cNvSpPr>
          <p:nvPr/>
        </p:nvSpPr>
        <p:spPr bwMode="auto">
          <a:xfrm>
            <a:off x="2685532" y="3100519"/>
            <a:ext cx="792163"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8" name="AutoShape 31"/>
          <p:cNvSpPr>
            <a:spLocks noChangeArrowheads="1"/>
          </p:cNvSpPr>
          <p:nvPr/>
        </p:nvSpPr>
        <p:spPr bwMode="auto">
          <a:xfrm>
            <a:off x="2542657" y="3244982"/>
            <a:ext cx="792163"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9" name="AutoShape 32"/>
          <p:cNvSpPr>
            <a:spLocks noChangeArrowheads="1"/>
          </p:cNvSpPr>
          <p:nvPr/>
        </p:nvSpPr>
        <p:spPr bwMode="auto">
          <a:xfrm>
            <a:off x="2398195" y="3389444"/>
            <a:ext cx="792162" cy="539750"/>
          </a:xfrm>
          <a:prstGeom prst="cube">
            <a:avLst>
              <a:gd name="adj" fmla="val 34361"/>
            </a:avLst>
          </a:prstGeom>
          <a:solidFill>
            <a:srgbClr val="E00606">
              <a:alpha val="75000"/>
            </a:srgbClr>
          </a:solidFill>
          <a:ln w="9525">
            <a:solidFill>
              <a:srgbClr val="92040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0" name="AutoShape 33"/>
          <p:cNvSpPr>
            <a:spLocks noChangeArrowheads="1"/>
          </p:cNvSpPr>
          <p:nvPr/>
        </p:nvSpPr>
        <p:spPr bwMode="auto">
          <a:xfrm>
            <a:off x="885307" y="2597282"/>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1" name="AutoShape 34"/>
          <p:cNvSpPr>
            <a:spLocks noChangeArrowheads="1"/>
          </p:cNvSpPr>
          <p:nvPr/>
        </p:nvSpPr>
        <p:spPr bwMode="auto">
          <a:xfrm>
            <a:off x="1534595" y="2597282"/>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 name="AutoShape 35"/>
          <p:cNvSpPr>
            <a:spLocks noChangeArrowheads="1"/>
          </p:cNvSpPr>
          <p:nvPr/>
        </p:nvSpPr>
        <p:spPr bwMode="auto">
          <a:xfrm>
            <a:off x="2182295" y="2597282"/>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3" name="AutoShape 36"/>
          <p:cNvSpPr>
            <a:spLocks noChangeArrowheads="1"/>
          </p:cNvSpPr>
          <p:nvPr/>
        </p:nvSpPr>
        <p:spPr bwMode="auto">
          <a:xfrm>
            <a:off x="2829995" y="2597282"/>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4" name="AutoShape 37"/>
          <p:cNvSpPr>
            <a:spLocks noChangeArrowheads="1"/>
          </p:cNvSpPr>
          <p:nvPr/>
        </p:nvSpPr>
        <p:spPr bwMode="auto">
          <a:xfrm>
            <a:off x="742432" y="2741744"/>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 name="AutoShape 38"/>
          <p:cNvSpPr>
            <a:spLocks noChangeArrowheads="1"/>
          </p:cNvSpPr>
          <p:nvPr/>
        </p:nvSpPr>
        <p:spPr bwMode="auto">
          <a:xfrm>
            <a:off x="1390132" y="2741744"/>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6" name="AutoShape 39"/>
          <p:cNvSpPr>
            <a:spLocks noChangeArrowheads="1"/>
          </p:cNvSpPr>
          <p:nvPr/>
        </p:nvSpPr>
        <p:spPr bwMode="auto">
          <a:xfrm>
            <a:off x="2037832" y="2741744"/>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7" name="AutoShape 40"/>
          <p:cNvSpPr>
            <a:spLocks noChangeArrowheads="1"/>
          </p:cNvSpPr>
          <p:nvPr/>
        </p:nvSpPr>
        <p:spPr bwMode="auto">
          <a:xfrm>
            <a:off x="2685532" y="2741744"/>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8" name="AutoShape 41"/>
          <p:cNvSpPr>
            <a:spLocks noChangeArrowheads="1"/>
          </p:cNvSpPr>
          <p:nvPr/>
        </p:nvSpPr>
        <p:spPr bwMode="auto">
          <a:xfrm>
            <a:off x="597970" y="2884619"/>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9" name="AutoShape 42"/>
          <p:cNvSpPr>
            <a:spLocks noChangeArrowheads="1"/>
          </p:cNvSpPr>
          <p:nvPr/>
        </p:nvSpPr>
        <p:spPr bwMode="auto">
          <a:xfrm>
            <a:off x="1245670" y="2884619"/>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 name="AutoShape 43"/>
          <p:cNvSpPr>
            <a:spLocks noChangeArrowheads="1"/>
          </p:cNvSpPr>
          <p:nvPr/>
        </p:nvSpPr>
        <p:spPr bwMode="auto">
          <a:xfrm>
            <a:off x="1893370" y="2884619"/>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1" name="AutoShape 44"/>
          <p:cNvSpPr>
            <a:spLocks noChangeArrowheads="1"/>
          </p:cNvSpPr>
          <p:nvPr/>
        </p:nvSpPr>
        <p:spPr bwMode="auto">
          <a:xfrm>
            <a:off x="2542657" y="2884619"/>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3" name="AutoShape 45"/>
          <p:cNvSpPr>
            <a:spLocks noChangeArrowheads="1"/>
          </p:cNvSpPr>
          <p:nvPr/>
        </p:nvSpPr>
        <p:spPr bwMode="auto">
          <a:xfrm>
            <a:off x="453507" y="3029082"/>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4" name="AutoShape 46"/>
          <p:cNvSpPr>
            <a:spLocks noChangeArrowheads="1"/>
          </p:cNvSpPr>
          <p:nvPr/>
        </p:nvSpPr>
        <p:spPr bwMode="auto">
          <a:xfrm>
            <a:off x="1101207" y="3029082"/>
            <a:ext cx="792163"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5" name="AutoShape 47"/>
          <p:cNvSpPr>
            <a:spLocks noChangeArrowheads="1"/>
          </p:cNvSpPr>
          <p:nvPr/>
        </p:nvSpPr>
        <p:spPr bwMode="auto">
          <a:xfrm>
            <a:off x="1750495" y="3029082"/>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6" name="AutoShape 48"/>
          <p:cNvSpPr>
            <a:spLocks noChangeArrowheads="1"/>
          </p:cNvSpPr>
          <p:nvPr/>
        </p:nvSpPr>
        <p:spPr bwMode="auto">
          <a:xfrm>
            <a:off x="2398195" y="3029082"/>
            <a:ext cx="792162" cy="539750"/>
          </a:xfrm>
          <a:prstGeom prst="cube">
            <a:avLst>
              <a:gd name="adj" fmla="val 34361"/>
            </a:avLst>
          </a:prstGeom>
          <a:solidFill>
            <a:srgbClr val="DADA10">
              <a:alpha val="75000"/>
            </a:srgbClr>
          </a:solidFill>
          <a:ln w="9525">
            <a:solidFill>
              <a:srgbClr val="9A97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7" name="Text Box 49"/>
          <p:cNvSpPr txBox="1">
            <a:spLocks noChangeArrowheads="1"/>
          </p:cNvSpPr>
          <p:nvPr/>
        </p:nvSpPr>
        <p:spPr bwMode="auto">
          <a:xfrm>
            <a:off x="1172645" y="4661032"/>
            <a:ext cx="165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600" b="1">
                <a:solidFill>
                  <a:srgbClr val="000000"/>
                </a:solidFill>
                <a:latin typeface="Arial Black" pitchFamily="34" charset="0"/>
              </a:rPr>
              <a:t>İzleme</a:t>
            </a:r>
          </a:p>
        </p:txBody>
      </p:sp>
      <p:sp>
        <p:nvSpPr>
          <p:cNvPr id="118" name="Text Box 50"/>
          <p:cNvSpPr txBox="1">
            <a:spLocks noChangeArrowheads="1"/>
          </p:cNvSpPr>
          <p:nvPr/>
        </p:nvSpPr>
        <p:spPr bwMode="auto">
          <a:xfrm>
            <a:off x="669407" y="4324482"/>
            <a:ext cx="2160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600" b="1">
                <a:solidFill>
                  <a:srgbClr val="000000"/>
                </a:solidFill>
                <a:latin typeface="Arial Black" pitchFamily="34" charset="0"/>
              </a:rPr>
              <a:t>Bilgi ve İletişim</a:t>
            </a:r>
          </a:p>
        </p:txBody>
      </p:sp>
      <p:sp>
        <p:nvSpPr>
          <p:cNvPr id="119" name="Text Box 51"/>
          <p:cNvSpPr txBox="1">
            <a:spLocks noChangeArrowheads="1"/>
          </p:cNvSpPr>
          <p:nvPr/>
        </p:nvSpPr>
        <p:spPr bwMode="auto">
          <a:xfrm>
            <a:off x="597970" y="3965707"/>
            <a:ext cx="2376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600" b="1">
                <a:solidFill>
                  <a:srgbClr val="000000"/>
                </a:solidFill>
                <a:latin typeface="Arial Black" pitchFamily="34" charset="0"/>
              </a:rPr>
              <a:t>Kontrol Faaliyetleri</a:t>
            </a:r>
          </a:p>
        </p:txBody>
      </p:sp>
      <p:sp>
        <p:nvSpPr>
          <p:cNvPr id="120" name="Text Box 52"/>
          <p:cNvSpPr txBox="1">
            <a:spLocks noChangeArrowheads="1"/>
          </p:cNvSpPr>
          <p:nvPr/>
        </p:nvSpPr>
        <p:spPr bwMode="auto">
          <a:xfrm>
            <a:off x="453507" y="3605344"/>
            <a:ext cx="2881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600" b="1">
                <a:solidFill>
                  <a:srgbClr val="000000"/>
                </a:solidFill>
                <a:latin typeface="Arial Black" pitchFamily="34" charset="0"/>
              </a:rPr>
              <a:t>Risk Değerlendirmesi</a:t>
            </a:r>
          </a:p>
        </p:txBody>
      </p:sp>
      <p:sp>
        <p:nvSpPr>
          <p:cNvPr id="121" name="Text Box 53"/>
          <p:cNvSpPr txBox="1">
            <a:spLocks noChangeArrowheads="1"/>
          </p:cNvSpPr>
          <p:nvPr/>
        </p:nvSpPr>
        <p:spPr bwMode="auto">
          <a:xfrm>
            <a:off x="670995" y="3244982"/>
            <a:ext cx="2303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600" b="1">
                <a:solidFill>
                  <a:srgbClr val="000000"/>
                </a:solidFill>
                <a:latin typeface="Arial Black" pitchFamily="34" charset="0"/>
              </a:rPr>
              <a:t>Kontrol Ortamı</a:t>
            </a:r>
          </a:p>
        </p:txBody>
      </p:sp>
      <p:sp>
        <p:nvSpPr>
          <p:cNvPr id="122" name="Text Box 54"/>
          <p:cNvSpPr txBox="1">
            <a:spLocks noChangeArrowheads="1"/>
          </p:cNvSpPr>
          <p:nvPr/>
        </p:nvSpPr>
        <p:spPr bwMode="auto">
          <a:xfrm rot="-46078865">
            <a:off x="617814" y="2593313"/>
            <a:ext cx="1123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Black" pitchFamily="34" charset="0"/>
              </a:rPr>
              <a:t>Varlıklar</a:t>
            </a:r>
          </a:p>
        </p:txBody>
      </p:sp>
      <p:sp>
        <p:nvSpPr>
          <p:cNvPr id="123" name="Text Box 55"/>
          <p:cNvSpPr txBox="1">
            <a:spLocks noChangeArrowheads="1"/>
          </p:cNvSpPr>
          <p:nvPr/>
        </p:nvSpPr>
        <p:spPr bwMode="auto">
          <a:xfrm rot="-46157505">
            <a:off x="1265514" y="2593313"/>
            <a:ext cx="1123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Black" pitchFamily="34" charset="0"/>
              </a:rPr>
              <a:t>Faaliyet</a:t>
            </a:r>
          </a:p>
        </p:txBody>
      </p:sp>
      <p:sp>
        <p:nvSpPr>
          <p:cNvPr id="124" name="Text Box 56"/>
          <p:cNvSpPr txBox="1">
            <a:spLocks noChangeArrowheads="1"/>
          </p:cNvSpPr>
          <p:nvPr/>
        </p:nvSpPr>
        <p:spPr bwMode="auto">
          <a:xfrm rot="-3312247">
            <a:off x="2562501" y="2521875"/>
            <a:ext cx="1123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Black" pitchFamily="34" charset="0"/>
              </a:rPr>
              <a:t>Uyum </a:t>
            </a:r>
          </a:p>
        </p:txBody>
      </p:sp>
      <p:sp>
        <p:nvSpPr>
          <p:cNvPr id="125" name="Text Box 57"/>
          <p:cNvSpPr txBox="1">
            <a:spLocks noChangeArrowheads="1"/>
          </p:cNvSpPr>
          <p:nvPr/>
        </p:nvSpPr>
        <p:spPr bwMode="auto">
          <a:xfrm rot="-24479883">
            <a:off x="1756051" y="2666338"/>
            <a:ext cx="1123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Black" pitchFamily="34" charset="0"/>
              </a:rPr>
              <a:t>Raporlama</a:t>
            </a:r>
          </a:p>
        </p:txBody>
      </p:sp>
      <p:sp>
        <p:nvSpPr>
          <p:cNvPr id="126" name="Text Box 58"/>
          <p:cNvSpPr txBox="1">
            <a:spLocks noChangeArrowheads="1"/>
          </p:cNvSpPr>
          <p:nvPr/>
        </p:nvSpPr>
        <p:spPr bwMode="auto">
          <a:xfrm rot="16200000">
            <a:off x="2263258" y="3522794"/>
            <a:ext cx="1693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charset="0"/>
              </a:rPr>
              <a:t>Kurum Geneli</a:t>
            </a:r>
          </a:p>
        </p:txBody>
      </p:sp>
      <p:sp>
        <p:nvSpPr>
          <p:cNvPr id="127" name="Text Box 59"/>
          <p:cNvSpPr txBox="1">
            <a:spLocks noChangeArrowheads="1"/>
          </p:cNvSpPr>
          <p:nvPr/>
        </p:nvSpPr>
        <p:spPr bwMode="auto">
          <a:xfrm rot="16200000">
            <a:off x="2407720" y="3233869"/>
            <a:ext cx="1693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charset="0"/>
              </a:rPr>
              <a:t>Bölüm</a:t>
            </a:r>
          </a:p>
        </p:txBody>
      </p:sp>
      <p:sp>
        <p:nvSpPr>
          <p:cNvPr id="128" name="Text Box 60"/>
          <p:cNvSpPr txBox="1">
            <a:spLocks noChangeArrowheads="1"/>
          </p:cNvSpPr>
          <p:nvPr/>
        </p:nvSpPr>
        <p:spPr bwMode="auto">
          <a:xfrm rot="16200000">
            <a:off x="2552183" y="2706819"/>
            <a:ext cx="1693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tr-TR" sz="1200">
                <a:solidFill>
                  <a:srgbClr val="000000"/>
                </a:solidFill>
                <a:latin typeface="Arial" charset="0"/>
              </a:rPr>
              <a:t>Birim</a:t>
            </a:r>
          </a:p>
        </p:txBody>
      </p:sp>
      <p:sp>
        <p:nvSpPr>
          <p:cNvPr id="129" name="Metin kutusu 128"/>
          <p:cNvSpPr txBox="1"/>
          <p:nvPr/>
        </p:nvSpPr>
        <p:spPr>
          <a:xfrm>
            <a:off x="273636" y="954820"/>
            <a:ext cx="3528392" cy="430887"/>
          </a:xfrm>
          <a:prstGeom prst="rect">
            <a:avLst/>
          </a:prstGeom>
          <a:noFill/>
        </p:spPr>
        <p:txBody>
          <a:bodyPr wrap="square" rtlCol="0">
            <a:spAutoFit/>
          </a:bodyPr>
          <a:lstStyle/>
          <a:p>
            <a:pPr algn="ctr"/>
            <a:r>
              <a:rPr lang="tr-TR" sz="2200" b="1" dirty="0" smtClean="0"/>
              <a:t> COSO KÜBÜ</a:t>
            </a:r>
            <a:endParaRPr lang="tr-TR" sz="2200" b="1" dirty="0"/>
          </a:p>
        </p:txBody>
      </p:sp>
      <p:sp>
        <p:nvSpPr>
          <p:cNvPr id="130" name="Metin kutusu 129"/>
          <p:cNvSpPr txBox="1"/>
          <p:nvPr/>
        </p:nvSpPr>
        <p:spPr>
          <a:xfrm>
            <a:off x="453507" y="5676564"/>
            <a:ext cx="3348521" cy="923330"/>
          </a:xfrm>
          <a:prstGeom prst="rect">
            <a:avLst/>
          </a:prstGeom>
          <a:noFill/>
        </p:spPr>
        <p:txBody>
          <a:bodyPr wrap="square" rtlCol="0">
            <a:spAutoFit/>
          </a:bodyPr>
          <a:lstStyle/>
          <a:p>
            <a:pPr algn="ctr"/>
            <a:r>
              <a:rPr lang="tr-TR" b="1" dirty="0"/>
              <a:t>İç kontrol unsurlarının, iç kontrolün </a:t>
            </a:r>
            <a:r>
              <a:rPr lang="tr-TR" b="1" dirty="0">
                <a:solidFill>
                  <a:srgbClr val="FF0000"/>
                </a:solidFill>
              </a:rPr>
              <a:t>amaçları ve faaliyetlerle</a:t>
            </a:r>
            <a:r>
              <a:rPr lang="tr-TR" b="1" dirty="0"/>
              <a:t> ilişkisini gösterir.</a:t>
            </a:r>
          </a:p>
        </p:txBody>
      </p:sp>
      <p:sp>
        <p:nvSpPr>
          <p:cNvPr id="2" name="Metin kutusu 1"/>
          <p:cNvSpPr txBox="1"/>
          <p:nvPr/>
        </p:nvSpPr>
        <p:spPr>
          <a:xfrm>
            <a:off x="5441704" y="5657346"/>
            <a:ext cx="2448272" cy="923330"/>
          </a:xfrm>
          <a:prstGeom prst="rect">
            <a:avLst/>
          </a:prstGeom>
          <a:noFill/>
        </p:spPr>
        <p:txBody>
          <a:bodyPr wrap="square" rtlCol="0">
            <a:spAutoFit/>
          </a:bodyPr>
          <a:lstStyle/>
          <a:p>
            <a:pPr algn="ctr"/>
            <a:r>
              <a:rPr lang="tr-TR" b="1" dirty="0"/>
              <a:t>İç kontrol </a:t>
            </a:r>
            <a:r>
              <a:rPr lang="tr-TR" b="1" dirty="0">
                <a:solidFill>
                  <a:srgbClr val="FF0000"/>
                </a:solidFill>
              </a:rPr>
              <a:t>unsurlarının birbirleriyle</a:t>
            </a:r>
            <a:r>
              <a:rPr lang="tr-TR" b="1" dirty="0"/>
              <a:t> ilişkisini gösterir.</a:t>
            </a:r>
          </a:p>
        </p:txBody>
      </p:sp>
    </p:spTree>
    <p:extLst>
      <p:ext uri="{BB962C8B-B14F-4D97-AF65-F5344CB8AC3E}">
        <p14:creationId xmlns:p14="http://schemas.microsoft.com/office/powerpoint/2010/main" val="39001844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PowerPoint 2010 Tanıtımı">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5104</Words>
  <Application>Microsoft Office PowerPoint</Application>
  <PresentationFormat>Ekran Gösterisi (4:3)</PresentationFormat>
  <Paragraphs>909</Paragraphs>
  <Slides>71</Slides>
  <Notes>68</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PowerPoint 2010 Tanıtımı</vt:lpstr>
      <vt:lpstr>İÇ KONTROL SİSTEMİ Genel Esaslar</vt:lpstr>
      <vt:lpstr>PowerPoint Sunusu</vt:lpstr>
      <vt:lpstr>TARİHSEL GELİŞİM</vt:lpstr>
      <vt:lpstr>TARİHSEL GELİŞİM</vt:lpstr>
      <vt:lpstr>TARİHSEL GELİŞİM</vt:lpstr>
      <vt:lpstr>TARİHSEL GELİŞİM</vt:lpstr>
      <vt:lpstr>TARİHSEL GELİŞİM</vt:lpstr>
      <vt:lpstr>TARİHSEL GELİŞİM</vt:lpstr>
      <vt:lpstr>PowerPoint Sunusu</vt:lpstr>
      <vt:lpstr>NEDEN İÇ KONTROL</vt:lpstr>
      <vt:lpstr>PowerPoint Sunusu</vt:lpstr>
      <vt:lpstr>PowerPoint Sunusu</vt:lpstr>
      <vt:lpstr>MEVZUAT ANALİZİ VE KAVRAMSAL BAKIŞ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KAMU İÇ KONTROL STANDARTLARI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İÇ KONTROL NEDİR?</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2016-03-29T11:16:33Z</dcterms:created>
  <dcterms:modified xsi:type="dcterms:W3CDTF">2016-04-05T10:28:58Z</dcterms:modified>
</cp:coreProperties>
</file>