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799" r:id="rId1"/>
  </p:sldMasterIdLst>
  <p:notesMasterIdLst>
    <p:notesMasterId r:id="rId19"/>
  </p:notesMasterIdLst>
  <p:handoutMasterIdLst>
    <p:handoutMasterId r:id="rId20"/>
  </p:handoutMasterIdLst>
  <p:sldIdLst>
    <p:sldId id="573" r:id="rId2"/>
    <p:sldId id="557" r:id="rId3"/>
    <p:sldId id="559" r:id="rId4"/>
    <p:sldId id="552" r:id="rId5"/>
    <p:sldId id="553" r:id="rId6"/>
    <p:sldId id="298" r:id="rId7"/>
    <p:sldId id="353" r:id="rId8"/>
    <p:sldId id="354" r:id="rId9"/>
    <p:sldId id="571" r:id="rId10"/>
    <p:sldId id="310" r:id="rId11"/>
    <p:sldId id="574" r:id="rId12"/>
    <p:sldId id="575" r:id="rId13"/>
    <p:sldId id="577" r:id="rId14"/>
    <p:sldId id="554" r:id="rId15"/>
    <p:sldId id="564" r:id="rId16"/>
    <p:sldId id="566" r:id="rId17"/>
    <p:sldId id="561" r:id="rId18"/>
  </p:sldIdLst>
  <p:sldSz cx="9144000" cy="6858000" type="screen4x3"/>
  <p:notesSz cx="6797675" cy="9926638"/>
  <p:defaultTextStyle>
    <a:defPPr>
      <a:defRPr lang="tr-TR"/>
    </a:defPPr>
    <a:lvl1pPr algn="ctr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CC00"/>
    <a:srgbClr val="000066"/>
    <a:srgbClr val="FFFF00"/>
    <a:srgbClr val="006666"/>
    <a:srgbClr val="FF6600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4" autoAdjust="0"/>
    <p:restoredTop sz="97491" autoAdjust="0"/>
  </p:normalViewPr>
  <p:slideViewPr>
    <p:cSldViewPr snapToObjects="1">
      <p:cViewPr varScale="1">
        <p:scale>
          <a:sx n="89" d="100"/>
          <a:sy n="89" d="100"/>
        </p:scale>
        <p:origin x="-10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fld id="{4FDCB980-8005-4675-B02C-F26062BE645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9640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6463"/>
            <a:ext cx="5435600" cy="44656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36" tIns="46168" rIns="92336" bIns="46168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u="none">
                <a:latin typeface="Arial" charset="0"/>
              </a:defRPr>
            </a:lvl1pPr>
          </a:lstStyle>
          <a:p>
            <a:pPr>
              <a:defRPr/>
            </a:pPr>
            <a:fld id="{EC37E911-5E92-4A79-8984-F63825EDBEB6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8721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AD8CFFD1-EB0E-4933-9EB4-4B78964FDEC2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28B0B-1CB2-448B-8EA1-2AD7D4F8B8FD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157E97-F9D7-45AD-9DFD-A37D7AB23F9E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6ECB23B-1EC7-438E-9B1A-D4CC7EDB3960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95B7B041-E0E1-40CC-8A6E-AB737F9D4418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4F528-6C24-42C1-A029-68329AF4FF1B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97914-88CF-4076-9742-6648DECD4D7C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5B49E11-E14F-4264-9EE4-9BC59E727B9F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1A71B-7219-4F34-8376-DA062FAC04BD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A1C8BC7F-8463-4C93-B1B8-2451A9FEFBDC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4997C2E-3670-4CBC-9182-CED1456FDF18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CF3F99D-0E81-4601-BA3C-98687BCDCAE7}" type="slidenum">
              <a:rPr lang="tr-TR" smtClean="0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0" r:id="rId1"/>
    <p:sldLayoutId id="2147484801" r:id="rId2"/>
    <p:sldLayoutId id="2147484802" r:id="rId3"/>
    <p:sldLayoutId id="2147484803" r:id="rId4"/>
    <p:sldLayoutId id="2147484804" r:id="rId5"/>
    <p:sldLayoutId id="2147484805" r:id="rId6"/>
    <p:sldLayoutId id="2147484806" r:id="rId7"/>
    <p:sldLayoutId id="2147484807" r:id="rId8"/>
    <p:sldLayoutId id="2147484808" r:id="rId9"/>
    <p:sldLayoutId id="2147484809" r:id="rId10"/>
    <p:sldLayoutId id="214748481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733365" y="2420888"/>
            <a:ext cx="3313355" cy="1584176"/>
          </a:xfrm>
        </p:spPr>
        <p:txBody>
          <a:bodyPr>
            <a:normAutofit fontScale="90000"/>
          </a:bodyPr>
          <a:lstStyle/>
          <a:p>
            <a:r>
              <a:rPr lang="tr-TR" sz="4800" b="1" dirty="0" smtClean="0">
                <a:solidFill>
                  <a:schemeClr val="accent3">
                    <a:lumMod val="75000"/>
                  </a:schemeClr>
                </a:solidFill>
              </a:rPr>
              <a:t>Hassas Görevler</a:t>
            </a:r>
            <a:endParaRPr lang="tr-TR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Strateji Geliştirme Daire Başkanlığı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055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6"/>
          <p:cNvSpPr>
            <a:spLocks noGrp="1" noChangeArrowheads="1"/>
          </p:cNvSpPr>
          <p:nvPr>
            <p:ph type="title"/>
          </p:nvPr>
        </p:nvSpPr>
        <p:spPr>
          <a:xfrm>
            <a:off x="1449388" y="471488"/>
            <a:ext cx="7313612" cy="1031875"/>
          </a:xfrm>
        </p:spPr>
        <p:txBody>
          <a:bodyPr>
            <a:normAutofit fontScale="90000"/>
          </a:bodyPr>
          <a:lstStyle/>
          <a:p>
            <a:r>
              <a:rPr lang="tr-TR" altLang="tr-TR" sz="3200" b="1" dirty="0" smtClean="0">
                <a:solidFill>
                  <a:schemeClr val="accent3">
                    <a:lumMod val="75000"/>
                  </a:schemeClr>
                </a:solidFill>
              </a:rPr>
              <a:t>Hassas Görev Belirleme Ve Sonrası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600200"/>
            <a:ext cx="8294687" cy="4800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sz="2600" dirty="0" smtClean="0"/>
              <a:t>İç Kontrol Uyum Eylem Planı KOS2.6 genel şartına dayanarak öngörülen eylemler çerçevesinde;</a:t>
            </a:r>
          </a:p>
          <a:p>
            <a:pPr marL="0" indent="0" algn="just">
              <a:buNone/>
            </a:pPr>
            <a:endParaRPr lang="tr-TR" sz="2600" dirty="0" smtClean="0"/>
          </a:p>
          <a:p>
            <a:pPr algn="just"/>
            <a:r>
              <a:rPr lang="tr-TR" sz="2400" b="1" i="1" dirty="0" smtClean="0"/>
              <a:t>Hassas görev kılavuzu </a:t>
            </a:r>
            <a:r>
              <a:rPr lang="tr-TR" sz="2400" i="1" dirty="0" smtClean="0"/>
              <a:t>hazırlanıp birimlere bildirecek,</a:t>
            </a:r>
          </a:p>
          <a:p>
            <a:pPr algn="just"/>
            <a:r>
              <a:rPr lang="tr-TR" sz="2400" b="1" i="1" dirty="0" smtClean="0"/>
              <a:t>Hassas görevlere ilişkin prosedür </a:t>
            </a:r>
            <a:r>
              <a:rPr lang="tr-TR" sz="2400" i="1" dirty="0" smtClean="0"/>
              <a:t>tespit edilerek personele duyurulacak,</a:t>
            </a:r>
          </a:p>
          <a:p>
            <a:pPr algn="just"/>
            <a:r>
              <a:rPr lang="tr-TR" sz="2400" i="1" dirty="0" smtClean="0"/>
              <a:t>Birimler bazında hassas görevler belirlenerek «</a:t>
            </a:r>
            <a:r>
              <a:rPr lang="tr-TR" sz="2400" b="1" i="1" dirty="0" smtClean="0"/>
              <a:t>Hassas Görev Tespit Formu» </a:t>
            </a:r>
            <a:r>
              <a:rPr lang="tr-TR" sz="2400" i="1" dirty="0" smtClean="0"/>
              <a:t>ve belirlenen hassas görevlere ilişkin </a:t>
            </a:r>
            <a:r>
              <a:rPr lang="tr-TR" b="1" i="1" dirty="0" smtClean="0"/>
              <a:t>«</a:t>
            </a:r>
            <a:r>
              <a:rPr lang="tr-TR" sz="2400" b="1" i="1" dirty="0" smtClean="0"/>
              <a:t>Birim Hassas Görevler Envanteri</a:t>
            </a:r>
            <a:r>
              <a:rPr lang="tr-TR" i="1" dirty="0" smtClean="0"/>
              <a:t>»</a:t>
            </a:r>
            <a:r>
              <a:rPr lang="tr-TR" sz="2400" i="1" dirty="0" smtClean="0"/>
              <a:t> oluşturulacak ve birim web sayfalarında yayınlanacaktır. </a:t>
            </a:r>
          </a:p>
          <a:p>
            <a:pPr algn="just"/>
            <a:endParaRPr lang="tr-TR" sz="2400" dirty="0" smtClean="0"/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black">
          <a:xfrm>
            <a:off x="468313" y="188913"/>
            <a:ext cx="72009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tr-TR" altLang="tr-TR" sz="2800" dirty="0">
                <a:solidFill>
                  <a:schemeClr val="bg1"/>
                </a:solidFill>
              </a:rPr>
              <a:t>5018 sayılı Kanunda İç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1A71B-7219-4F34-8376-DA062FAC04BD}" type="slidenum">
              <a:rPr lang="tr-TR" smtClean="0"/>
              <a:pPr>
                <a:defRPr/>
              </a:pPr>
              <a:t>11</a:t>
            </a:fld>
            <a:endParaRPr lang="tr-TR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1044447"/>
              </p:ext>
            </p:extLst>
          </p:nvPr>
        </p:nvGraphicFramePr>
        <p:xfrm>
          <a:off x="251520" y="404665"/>
          <a:ext cx="8052049" cy="70487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811"/>
                <a:gridCol w="2232378"/>
                <a:gridCol w="1259290"/>
                <a:gridCol w="1561169"/>
                <a:gridCol w="958491"/>
                <a:gridCol w="1260910"/>
              </a:tblGrid>
              <a:tr h="691599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</a:rPr>
                        <a:t>HASSAS GÖREV TESPİT FORMU</a:t>
                      </a:r>
                      <a:endParaRPr lang="tr-TR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18963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HARCAMA BİRİMİ: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18963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ALT BİRİM:*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56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Sıra No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Hizmetin/Görevin Adı</a:t>
                      </a:r>
                      <a:endParaRPr lang="tr-T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Hassas</a:t>
                      </a:r>
                      <a:r>
                        <a:rPr lang="tr-TR" sz="12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Görevi Olan Personelin Ad-Soyadı</a:t>
                      </a:r>
                      <a:endParaRPr lang="tr-T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Riskler</a:t>
                      </a:r>
                      <a:endParaRPr lang="tr-T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 smtClean="0">
                          <a:effectLst/>
                        </a:rPr>
                        <a:t>Risk Düzeyi</a:t>
                      </a:r>
                      <a:endParaRPr lang="tr-TR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 smtClean="0">
                          <a:effectLst/>
                        </a:rPr>
                        <a:t>Alınması</a:t>
                      </a:r>
                      <a:r>
                        <a:rPr lang="tr-TR" sz="1200" b="1" baseline="0" dirty="0" smtClean="0">
                          <a:effectLst/>
                        </a:rPr>
                        <a:t> gereken Önlemler-Kontroller  (Prosedürü)</a:t>
                      </a:r>
                      <a:endParaRPr lang="tr-TR" sz="12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1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Avans İşlemleri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r>
                        <a:rPr lang="tr-TR" sz="1000" dirty="0" smtClean="0">
                          <a:effectLst/>
                        </a:rPr>
                        <a:t>Ayşe Şimşek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Verilen avansların kapatılmaması,</a:t>
                      </a:r>
                    </a:p>
                    <a:p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Avansların süresinde mahsup edilememesi,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r>
                        <a:rPr lang="tr-TR" sz="1000" dirty="0" smtClean="0">
                          <a:effectLst/>
                        </a:rPr>
                        <a:t>Orta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Verilen avansların sorumlularca takibinin yapılması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2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51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3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4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5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7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8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9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218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10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45579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HAZIRLAYAN</a:t>
                      </a:r>
                      <a:endParaRPr lang="tr-TR" sz="9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endParaRPr lang="tr-TR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ONAYLAYAN</a:t>
                      </a:r>
                      <a:endParaRPr lang="tr-TR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(Birim Amiri)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218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1A71B-7219-4F34-8376-DA062FAC04BD}" type="slidenum">
              <a:rPr lang="tr-TR" smtClean="0"/>
              <a:pPr>
                <a:defRPr/>
              </a:pPr>
              <a:t>12</a:t>
            </a:fld>
            <a:endParaRPr lang="tr-TR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0189242"/>
              </p:ext>
            </p:extLst>
          </p:nvPr>
        </p:nvGraphicFramePr>
        <p:xfrm>
          <a:off x="20472" y="1124743"/>
          <a:ext cx="8367952" cy="50556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7763"/>
                <a:gridCol w="2232378"/>
                <a:gridCol w="1259290"/>
                <a:gridCol w="1259290"/>
                <a:gridCol w="3269231"/>
              </a:tblGrid>
              <a:tr h="64807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solidFill>
                            <a:schemeClr val="tx1"/>
                          </a:solidFill>
                          <a:effectLst/>
                        </a:rPr>
                        <a:t>HASSAS GÖREV ENVANTERİ</a:t>
                      </a:r>
                      <a:endParaRPr lang="tr-TR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HARCAMA BİRİMİ: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36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Sıra No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>
                          <a:effectLst/>
                        </a:rPr>
                        <a:t>Hassas Görevler</a:t>
                      </a:r>
                      <a:endParaRPr lang="tr-TR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>
                          <a:effectLst/>
                        </a:rPr>
                        <a:t>Görevin Yürütüldüğü Birim*</a:t>
                      </a:r>
                      <a:endParaRPr lang="tr-TR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>
                          <a:effectLst/>
                        </a:rPr>
                        <a:t>Sorumlu Birim Amiri**</a:t>
                      </a:r>
                      <a:endParaRPr lang="tr-TR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Görevin Yerine Getirilmemesinin Sonuçları</a:t>
                      </a:r>
                      <a:endParaRPr lang="tr-T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1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r>
                        <a:rPr lang="tr-TR" sz="1400" dirty="0" smtClean="0">
                          <a:effectLst/>
                        </a:rPr>
                        <a:t>Avans</a:t>
                      </a:r>
                      <a:r>
                        <a:rPr lang="tr-TR" sz="1400" baseline="0" dirty="0" smtClean="0">
                          <a:effectLst/>
                        </a:rPr>
                        <a:t> İşlemi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Muhasebe, Kesin Hesap ve Raporlama Şubesi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Muhasebe Yetkilisi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Avansın mahsubunun yapılamaması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tr-T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Kamu Zararının Oluşması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2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3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4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5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7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8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9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78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10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>
                          <a:effectLst/>
                        </a:rPr>
                        <a:t> </a:t>
                      </a:r>
                      <a:endParaRPr lang="tr-T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 anchor="ctr"/>
                </a:tc>
              </a:tr>
              <a:tr h="118908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 </a:t>
                      </a:r>
                      <a:endParaRPr lang="tr-TR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ONAYLAYAN</a:t>
                      </a:r>
                      <a:endParaRPr lang="tr-TR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>
                          <a:effectLst/>
                        </a:rPr>
                        <a:t>(Birim Amiri)</a:t>
                      </a:r>
                      <a:endParaRPr lang="tr-T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20" marR="5832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612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661416" y="620688"/>
          <a:ext cx="7467600" cy="5495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740752">
                <a:tc>
                  <a:txBody>
                    <a:bodyPr/>
                    <a:lstStyle/>
                    <a:p>
                      <a:r>
                        <a:rPr lang="tr-TR" dirty="0" smtClean="0"/>
                        <a:t>Yönetim Alanları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Hassas Görev Örnekleri 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Mali yönetim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 Harcama talimatı verilmesi</a:t>
                      </a:r>
                    </a:p>
                    <a:p>
                      <a:r>
                        <a:rPr lang="tr-TR" dirty="0" smtClean="0"/>
                        <a:t>  Muhasebe </a:t>
                      </a:r>
                    </a:p>
                    <a:p>
                      <a:r>
                        <a:rPr lang="tr-TR" dirty="0" smtClean="0"/>
                        <a:t> Ödemelerin gerçekleştirilmesi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Taahhüt süreci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 İhale komisyonu üyeliği</a:t>
                      </a:r>
                    </a:p>
                    <a:p>
                      <a:r>
                        <a:rPr lang="tr-TR" dirty="0" smtClean="0"/>
                        <a:t>  Sözleşme taslağının hazırlanması </a:t>
                      </a:r>
                    </a:p>
                    <a:p>
                      <a:r>
                        <a:rPr lang="tr-TR" dirty="0" smtClean="0"/>
                        <a:t> Muayene ve kabul 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İnsan kaynakları yönetimi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 İş tanımı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 İşe alım süreci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 Performans değerlendirme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 Maaş sisteminin uygulanması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Bilgi yönetimi sistemleri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 Sistem ve kontrollere erişim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  Sistemlerin ve kilit öneme sahip belgelerin güvenliği </a:t>
                      </a:r>
                    </a:p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6ECB23B-1EC7-438E-9B1A-D4CC7EDB3960}" type="slidenum">
              <a:rPr lang="tr-TR" smtClean="0"/>
              <a:pPr>
                <a:defRPr/>
              </a:pPr>
              <a:t>13</a:t>
            </a:fld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 smtClean="0">
                <a:solidFill>
                  <a:schemeClr val="accent2">
                    <a:lumMod val="75000"/>
                  </a:schemeClr>
                </a:solidFill>
              </a:rPr>
              <a:t>ÖRNEK -1</a:t>
            </a:r>
          </a:p>
        </p:txBody>
      </p:sp>
      <p:sp>
        <p:nvSpPr>
          <p:cNvPr id="11267" name="İçerik Yer Tutucusu 2"/>
          <p:cNvSpPr>
            <a:spLocks noGrp="1"/>
          </p:cNvSpPr>
          <p:nvPr>
            <p:ph sz="quarter" idx="1"/>
          </p:nvPr>
        </p:nvSpPr>
        <p:spPr>
          <a:xfrm>
            <a:off x="251521" y="1600200"/>
            <a:ext cx="8064896" cy="4572000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tr-TR" sz="2400" dirty="0" smtClean="0"/>
              <a:t>x otomasyon sistemindeki </a:t>
            </a:r>
            <a:r>
              <a:rPr lang="tr-TR" sz="2400" dirty="0"/>
              <a:t>personele tüm sisteme giriş yapma yetkisi verilmişse ve bu görevdeki bir aksaklık, birimin çok büyük maddi </a:t>
            </a:r>
            <a:r>
              <a:rPr lang="tr-TR" sz="2400" dirty="0" smtClean="0"/>
              <a:t>zarar, </a:t>
            </a:r>
            <a:r>
              <a:rPr lang="tr-TR" sz="2400" dirty="0"/>
              <a:t>itibarin </a:t>
            </a:r>
            <a:r>
              <a:rPr lang="tr-TR" sz="2400" dirty="0" smtClean="0"/>
              <a:t>zedelenmesi, </a:t>
            </a:r>
            <a:r>
              <a:rPr lang="tr-TR" sz="2400" dirty="0"/>
              <a:t>faaliyetlerini tamamlayamaması ile karşılaşmasına neden olacaksa bu personelin işi hassas olarak belirlenebilir</a:t>
            </a:r>
            <a:r>
              <a:rPr lang="tr-TR" sz="2400" dirty="0" smtClean="0"/>
              <a:t>.</a:t>
            </a:r>
          </a:p>
          <a:p>
            <a:pPr algn="just">
              <a:defRPr/>
            </a:pPr>
            <a:endParaRPr lang="tr-TR" sz="2400" dirty="0" smtClean="0"/>
          </a:p>
          <a:p>
            <a:pPr algn="just"/>
            <a:r>
              <a:rPr lang="tr-TR" sz="2400" dirty="0"/>
              <a:t>4734 sayılı Kamu İhale Kanunu kapsamındaki mal alımı, hizmet alımı ve yapım işlerinde  yaklaşık maliyetin hesaplanması ve kaydedilmesi sürecinde görev alan personelin işi hassas görev olarak belirlenebilir.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tr-TR" altLang="tr-TR" sz="1900" dirty="0" smtClean="0">
              <a:solidFill>
                <a:srgbClr val="000099"/>
              </a:solidFill>
            </a:endParaRPr>
          </a:p>
        </p:txBody>
      </p:sp>
      <p:sp>
        <p:nvSpPr>
          <p:cNvPr id="12292" name="Slayt Numarası Yer Tutucusu 3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D8617C4-C56B-4E3A-9187-A13ED7CF24CE}" type="slidenum">
              <a:rPr lang="tr-TR" altLang="tr-TR" smtClean="0"/>
              <a:pPr/>
              <a:t>14</a:t>
            </a:fld>
            <a:endParaRPr lang="tr-TR" alt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 smtClean="0">
                <a:solidFill>
                  <a:schemeClr val="accent2">
                    <a:lumMod val="75000"/>
                  </a:schemeClr>
                </a:solidFill>
              </a:rPr>
              <a:t>ÖRNEK-2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179513" y="1676400"/>
            <a:ext cx="8064896" cy="4265613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endParaRPr lang="tr-TR" dirty="0" smtClean="0"/>
          </a:p>
          <a:p>
            <a:pPr algn="just">
              <a:defRPr/>
            </a:pPr>
            <a:r>
              <a:rPr lang="tr-TR" sz="2400" dirty="0" smtClean="0"/>
              <a:t>   </a:t>
            </a:r>
            <a:r>
              <a:rPr lang="it-IT" sz="2400" dirty="0" smtClean="0"/>
              <a:t>Mezuniyet </a:t>
            </a:r>
            <a:r>
              <a:rPr lang="it-IT" sz="2400" dirty="0"/>
              <a:t>ve diploma </a:t>
            </a:r>
            <a:r>
              <a:rPr lang="tr-TR" sz="2400" dirty="0"/>
              <a:t>verilmesi ile </a:t>
            </a:r>
            <a:r>
              <a:rPr lang="it-IT" sz="2400" dirty="0"/>
              <a:t>ilgili işler</a:t>
            </a:r>
            <a:r>
              <a:rPr lang="tr-TR" sz="2400" dirty="0"/>
              <a:t>de öğrencilerle veya aldıkları dersler ve ders kredileriyle ilgili eksik veya  hatalı bilgiye yer verilmesi gibi riskler nedeniyle bu işlerin yürütülmesi hassas görev sayılabilir.</a:t>
            </a:r>
          </a:p>
          <a:p>
            <a:pPr algn="just">
              <a:defRPr/>
            </a:pPr>
            <a:endParaRPr lang="tr-TR" sz="2400" dirty="0" smtClean="0"/>
          </a:p>
          <a:p>
            <a:pPr marL="0" indent="0">
              <a:buNone/>
              <a:defRPr/>
            </a:pPr>
            <a:endParaRPr lang="tr-TR" sz="2400" dirty="0" smtClean="0">
              <a:solidFill>
                <a:srgbClr val="7030A0"/>
              </a:solidFill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6ECB23B-1EC7-438E-9B1A-D4CC7EDB3960}" type="slidenum">
              <a:rPr lang="tr-TR" smtClean="0"/>
              <a:pPr>
                <a:defRPr/>
              </a:pPr>
              <a:t>15</a:t>
            </a:fld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dirty="0" smtClean="0">
                <a:solidFill>
                  <a:schemeClr val="accent2">
                    <a:lumMod val="75000"/>
                  </a:schemeClr>
                </a:solidFill>
              </a:rPr>
              <a:t>ÖRNEK-3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80975" indent="-180975" algn="just"/>
            <a:r>
              <a:rPr lang="tr-TR" sz="2000" dirty="0" smtClean="0">
                <a:solidFill>
                  <a:srgbClr val="7030A0"/>
                </a:solidFill>
              </a:rPr>
              <a:t> </a:t>
            </a:r>
            <a:r>
              <a:rPr lang="tr-TR" sz="2400" dirty="0" smtClean="0"/>
              <a:t>Personel Daire Başkanlığı tarafından düzenlenen akademik ve idari personelin özlük dosyalarının gizli tutulması birim için hassas görev olabilir.</a:t>
            </a:r>
          </a:p>
          <a:p>
            <a:pPr marL="180975" indent="-180975" algn="just"/>
            <a:endParaRPr lang="tr-TR" sz="2400" dirty="0"/>
          </a:p>
          <a:p>
            <a:pPr marL="180975" indent="-180975" algn="just"/>
            <a:r>
              <a:rPr lang="tr-TR" sz="2400" dirty="0" smtClean="0"/>
              <a:t>Alınmamış </a:t>
            </a:r>
            <a:r>
              <a:rPr lang="tr-TR" sz="2400" dirty="0"/>
              <a:t>malı alınmış, yapılmamış işi yapılmış, gerçekleştirilmemiş hizmeti gerçekleştirmiş gösteren her kişi Türk Ceza Kanunu’na göre yargılanır. Bu nedenle, Muayene Kabul Komisyonunda yürütülen görevler hassas görevlerdir. </a:t>
            </a:r>
          </a:p>
          <a:p>
            <a:pPr marL="266700" indent="95250">
              <a:buFont typeface="Arial" pitchFamily="34" charset="0"/>
              <a:buChar char="•"/>
            </a:pPr>
            <a:endParaRPr lang="tr-TR" sz="2400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6ECB23B-1EC7-438E-9B1A-D4CC7EDB3960}" type="slidenum">
              <a:rPr lang="tr-TR" smtClean="0"/>
              <a:pPr>
                <a:defRPr/>
              </a:pPr>
              <a:t>16</a:t>
            </a:fld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3492500"/>
            <a:ext cx="7772400" cy="1500188"/>
          </a:xfrm>
        </p:spPr>
        <p:txBody>
          <a:bodyPr/>
          <a:lstStyle/>
          <a:p>
            <a:endParaRPr lang="tr-TR" altLang="tr-TR" dirty="0" smtClean="0"/>
          </a:p>
          <a:p>
            <a:endParaRPr lang="tr-TR" altLang="tr-TR" dirty="0" smtClean="0"/>
          </a:p>
          <a:p>
            <a:endParaRPr lang="tr-TR" altLang="tr-TR" dirty="0" smtClean="0"/>
          </a:p>
          <a:p>
            <a:endParaRPr lang="tr-TR" altLang="tr-TR" dirty="0" smtClean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2420888"/>
            <a:ext cx="518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u="none" dirty="0" smtClean="0"/>
              <a:t>Teşekkürler…</a:t>
            </a:r>
            <a:r>
              <a:rPr lang="tr-TR" sz="2800" u="none" dirty="0" smtClean="0"/>
              <a:t> </a:t>
            </a:r>
            <a:endParaRPr lang="tr-TR" sz="2800" u="none" dirty="0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20"/>
                            </p:stCondLst>
                            <p:childTnLst>
                              <p:par>
                                <p:cTn id="10" presetID="5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6" gr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SUNUM PLANI</a:t>
            </a:r>
          </a:p>
        </p:txBody>
      </p:sp>
      <p:sp>
        <p:nvSpPr>
          <p:cNvPr id="4099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altLang="tr-TR" sz="2800" dirty="0" smtClean="0">
                <a:solidFill>
                  <a:schemeClr val="tx1"/>
                </a:solidFill>
              </a:rPr>
              <a:t>Hassas Görev Nedir?</a:t>
            </a:r>
          </a:p>
          <a:p>
            <a:r>
              <a:rPr lang="tr-TR" altLang="tr-TR" sz="2800" dirty="0" smtClean="0">
                <a:solidFill>
                  <a:schemeClr val="tx1"/>
                </a:solidFill>
              </a:rPr>
              <a:t>Hassas Görev Neden Tespit Edilmelidir?</a:t>
            </a:r>
          </a:p>
          <a:p>
            <a:r>
              <a:rPr lang="tr-TR" altLang="tr-TR" sz="2800" dirty="0" smtClean="0">
                <a:solidFill>
                  <a:schemeClr val="tx1"/>
                </a:solidFill>
              </a:rPr>
              <a:t>Hassas Görev Nasıl Tespit Edilir?</a:t>
            </a:r>
          </a:p>
          <a:p>
            <a:r>
              <a:rPr lang="tr-TR" altLang="tr-TR" sz="2800" dirty="0"/>
              <a:t>Hassas Görevlerde Risk </a:t>
            </a:r>
            <a:r>
              <a:rPr lang="tr-TR" altLang="tr-TR" sz="2800" dirty="0" smtClean="0"/>
              <a:t>Belirleme</a:t>
            </a:r>
            <a:endParaRPr lang="tr-TR" altLang="tr-TR" sz="2800" dirty="0" smtClean="0">
              <a:solidFill>
                <a:schemeClr val="tx1"/>
              </a:solidFill>
            </a:endParaRPr>
          </a:p>
          <a:p>
            <a:r>
              <a:rPr lang="tr-TR" altLang="tr-TR" sz="2800" dirty="0" smtClean="0">
                <a:solidFill>
                  <a:schemeClr val="tx1"/>
                </a:solidFill>
              </a:rPr>
              <a:t>Hassas Görev Belirleme ve Sonrası</a:t>
            </a:r>
          </a:p>
          <a:p>
            <a:r>
              <a:rPr lang="tr-TR" altLang="tr-TR" sz="2800" dirty="0" smtClean="0">
                <a:solidFill>
                  <a:schemeClr val="tx1"/>
                </a:solidFill>
              </a:rPr>
              <a:t>Örnekler</a:t>
            </a:r>
          </a:p>
          <a:p>
            <a:endParaRPr lang="tr-TR" altLang="tr-TR" sz="2400" dirty="0" smtClean="0">
              <a:solidFill>
                <a:srgbClr val="000099"/>
              </a:solidFill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3AFEF7-A347-4115-A774-8BD860F8BC36}" type="slidenum">
              <a:rPr lang="tr-TR" altLang="tr-TR" smtClean="0"/>
              <a:pPr/>
              <a:t>2</a:t>
            </a:fld>
            <a:endParaRPr lang="tr-TR" altLang="tr-TR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Başlık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720080"/>
          </a:xfrm>
        </p:spPr>
        <p:txBody>
          <a:bodyPr>
            <a:normAutofit/>
          </a:bodyPr>
          <a:lstStyle/>
          <a:p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 Nedir?</a:t>
            </a:r>
          </a:p>
        </p:txBody>
      </p:sp>
      <p:sp>
        <p:nvSpPr>
          <p:cNvPr id="5123" name="İçerik Yer Tutucusu 2"/>
          <p:cNvSpPr>
            <a:spLocks noGrp="1"/>
          </p:cNvSpPr>
          <p:nvPr>
            <p:ph sz="quarter" idx="1"/>
          </p:nvPr>
        </p:nvSpPr>
        <p:spPr>
          <a:xfrm>
            <a:off x="1219200" y="1676400"/>
            <a:ext cx="7464425" cy="4265613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tr-TR" altLang="tr-TR" sz="2600" dirty="0" smtClean="0"/>
              <a:t>Kamu yönetiminde yürütülen görevlerden bazıları; </a:t>
            </a:r>
            <a:r>
              <a:rPr lang="tr-TR" altLang="tr-TR" sz="2600" b="1" i="1" dirty="0" smtClean="0"/>
              <a:t>idarenin itibarı, yolsuzluk riski, gizli bilgilerin açığa çıkması </a:t>
            </a:r>
            <a:r>
              <a:rPr lang="tr-TR" altLang="tr-TR" sz="2600" dirty="0" smtClean="0"/>
              <a:t>vb. yönlerden diğer görevlerle kıyaslandığında çok daha büyük önem taşımaktadır. </a:t>
            </a:r>
          </a:p>
          <a:p>
            <a:pPr marL="0" indent="0" algn="just">
              <a:buFont typeface="Wingdings" pitchFamily="2" charset="2"/>
              <a:buNone/>
            </a:pPr>
            <a:r>
              <a:rPr lang="tr-TR" altLang="tr-TR" sz="2600" dirty="0" smtClean="0"/>
              <a:t>Bu tür görevleri yürüten </a:t>
            </a:r>
            <a:r>
              <a:rPr lang="tr-TR" altLang="tr-TR" sz="2600" b="1" i="1" dirty="0" smtClean="0"/>
              <a:t>personelin niteliği </a:t>
            </a:r>
            <a:r>
              <a:rPr lang="tr-TR" altLang="tr-TR" sz="2600" dirty="0"/>
              <a:t>(</a:t>
            </a:r>
            <a:r>
              <a:rPr lang="tr-TR" altLang="tr-TR" sz="2600" dirty="0" smtClean="0"/>
              <a:t>söz konusu görevlerin kesintisiz ve sağlıklı ifa edilebilmesi için) diğer görevleri yapan personellere nazaran daha fazla önem arz eder. </a:t>
            </a:r>
          </a:p>
        </p:txBody>
      </p:sp>
      <p:sp>
        <p:nvSpPr>
          <p:cNvPr id="5124" name="Slayt Numarası Yer Tutucusu 3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150B814-4DD4-4384-AE49-07682B00F791}" type="slidenum">
              <a:rPr lang="tr-TR" altLang="tr-TR" smtClean="0"/>
              <a:pPr/>
              <a:t>3</a:t>
            </a:fld>
            <a:endParaRPr lang="tr-TR" alt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Başlık 1"/>
          <p:cNvSpPr>
            <a:spLocks noGrp="1"/>
          </p:cNvSpPr>
          <p:nvPr>
            <p:ph type="title"/>
          </p:nvPr>
        </p:nvSpPr>
        <p:spPr>
          <a:xfrm>
            <a:off x="1350963" y="292100"/>
            <a:ext cx="7313612" cy="1143000"/>
          </a:xfrm>
        </p:spPr>
        <p:txBody>
          <a:bodyPr/>
          <a:lstStyle/>
          <a:p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 Nedir?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683568" y="1700808"/>
            <a:ext cx="7848873" cy="5182183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tr-TR" altLang="tr-TR" sz="2600" dirty="0"/>
              <a:t>Bu tür görevler</a:t>
            </a:r>
            <a:r>
              <a:rPr lang="tr-TR" altLang="tr-TR" sz="2600" dirty="0" smtClean="0"/>
              <a:t>;</a:t>
            </a:r>
            <a:endParaRPr lang="tr-TR" sz="2600" dirty="0" smtClean="0"/>
          </a:p>
          <a:p>
            <a:pPr algn="just">
              <a:defRPr/>
            </a:pPr>
            <a:r>
              <a:rPr lang="tr-TR" sz="2600" dirty="0" smtClean="0"/>
              <a:t>Birimin </a:t>
            </a:r>
            <a:r>
              <a:rPr lang="tr-TR" altLang="tr-TR" sz="2600" dirty="0"/>
              <a:t>temel</a:t>
            </a:r>
            <a:r>
              <a:rPr lang="tr-TR" sz="2600" dirty="0"/>
              <a:t> </a:t>
            </a:r>
            <a:r>
              <a:rPr lang="tr-TR" altLang="tr-TR" sz="2600" dirty="0" smtClean="0"/>
              <a:t>işlevini</a:t>
            </a:r>
            <a:r>
              <a:rPr lang="tr-TR" sz="2600" dirty="0" smtClean="0"/>
              <a:t> </a:t>
            </a:r>
            <a:r>
              <a:rPr lang="tr-TR" sz="2600" b="1" i="1" dirty="0" smtClean="0"/>
              <a:t>etkin </a:t>
            </a:r>
            <a:r>
              <a:rPr lang="tr-TR" sz="2600" b="1" i="1" dirty="0"/>
              <a:t>biçimde </a:t>
            </a:r>
            <a:r>
              <a:rPr lang="tr-TR" sz="2600" dirty="0"/>
              <a:t>yerine getirmesini etkileyebilecek riskler içeren, </a:t>
            </a:r>
            <a:endParaRPr lang="tr-TR" sz="2600" dirty="0" smtClean="0"/>
          </a:p>
          <a:p>
            <a:pPr algn="just">
              <a:defRPr/>
            </a:pPr>
            <a:r>
              <a:rPr lang="tr-TR" sz="2600" b="1" i="1" dirty="0" smtClean="0"/>
              <a:t>Zamanında </a:t>
            </a:r>
            <a:r>
              <a:rPr lang="tr-TR" sz="2600" b="1" i="1" dirty="0"/>
              <a:t>ve/veya doğru bir şekilde </a:t>
            </a:r>
            <a:r>
              <a:rPr lang="tr-TR" sz="2600" dirty="0"/>
              <a:t>yerine getirilmesi </a:t>
            </a:r>
            <a:r>
              <a:rPr lang="tr-TR" sz="2600" dirty="0" smtClean="0"/>
              <a:t>halinde ise karar </a:t>
            </a:r>
            <a:r>
              <a:rPr lang="tr-TR" sz="2600" dirty="0"/>
              <a:t>alma süreçlerini </a:t>
            </a:r>
            <a:r>
              <a:rPr lang="tr-TR" sz="2600" dirty="0" smtClean="0"/>
              <a:t>güçlendiren,</a:t>
            </a:r>
          </a:p>
          <a:p>
            <a:pPr algn="just">
              <a:defRPr/>
            </a:pPr>
            <a:r>
              <a:rPr lang="tr-TR" sz="2600" dirty="0" smtClean="0"/>
              <a:t>Kaynakların </a:t>
            </a:r>
            <a:r>
              <a:rPr lang="tr-TR" sz="2600" b="1" i="1" dirty="0"/>
              <a:t>etkin kullanımını </a:t>
            </a:r>
            <a:r>
              <a:rPr lang="tr-TR" sz="2600" dirty="0" smtClean="0"/>
              <a:t>sağlayan, </a:t>
            </a:r>
          </a:p>
          <a:p>
            <a:pPr algn="just">
              <a:defRPr/>
            </a:pPr>
            <a:r>
              <a:rPr lang="tr-TR" altLang="tr-TR" sz="2600" b="1" i="1" dirty="0"/>
              <a:t>K</a:t>
            </a:r>
            <a:r>
              <a:rPr lang="tr-TR" altLang="tr-TR" sz="2600" b="1" i="1" dirty="0" smtClean="0"/>
              <a:t>ritik  </a:t>
            </a:r>
            <a:r>
              <a:rPr lang="tr-TR" altLang="tr-TR" sz="2600" b="1" i="1" dirty="0"/>
              <a:t>öneme sahip</a:t>
            </a:r>
            <a:r>
              <a:rPr lang="tr-TR" altLang="tr-TR" sz="2600" dirty="0">
                <a:solidFill>
                  <a:srgbClr val="FF0000"/>
                </a:solidFill>
              </a:rPr>
              <a:t>  </a:t>
            </a:r>
            <a:r>
              <a:rPr lang="tr-TR" altLang="tr-TR" sz="2600" dirty="0"/>
              <a:t>sınırlı sayıdaki görevler </a:t>
            </a:r>
            <a:endParaRPr lang="tr-TR" altLang="tr-TR" sz="2600" dirty="0" smtClean="0"/>
          </a:p>
          <a:p>
            <a:pPr marL="0" indent="0" algn="ctr">
              <a:buFont typeface="Wingdings" pitchFamily="2" charset="2"/>
              <a:buNone/>
              <a:defRPr/>
            </a:pPr>
            <a:r>
              <a:rPr lang="tr-TR" sz="2800" b="1" dirty="0" smtClean="0"/>
              <a:t>hassas </a:t>
            </a:r>
            <a:r>
              <a:rPr lang="tr-TR" sz="2800" b="1" dirty="0"/>
              <a:t>görevdir.</a:t>
            </a:r>
          </a:p>
          <a:p>
            <a:pPr>
              <a:defRPr/>
            </a:pPr>
            <a:endParaRPr lang="tr-TR" sz="3200" dirty="0"/>
          </a:p>
          <a:p>
            <a:pPr lvl="1" algn="just">
              <a:lnSpc>
                <a:spcPct val="90000"/>
              </a:lnSpc>
              <a:defRPr/>
            </a:pPr>
            <a:endParaRPr lang="tr-TR" sz="1900" dirty="0">
              <a:solidFill>
                <a:srgbClr val="000099"/>
              </a:solidFill>
            </a:endParaRPr>
          </a:p>
        </p:txBody>
      </p:sp>
      <p:sp>
        <p:nvSpPr>
          <p:cNvPr id="6148" name="Slayt Numarası Yer Tutucusu 3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3F5E4C-CB8D-49CA-B5A9-1FE7A45F2464}" type="slidenum">
              <a:rPr lang="tr-TR" altLang="tr-TR" smtClean="0"/>
              <a:pPr/>
              <a:t>4</a:t>
            </a:fld>
            <a:endParaRPr lang="tr-TR" alt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Başlık 1"/>
          <p:cNvSpPr>
            <a:spLocks noGrp="1"/>
          </p:cNvSpPr>
          <p:nvPr>
            <p:ph type="title"/>
          </p:nvPr>
        </p:nvSpPr>
        <p:spPr>
          <a:xfrm>
            <a:off x="1398588" y="339725"/>
            <a:ext cx="6145212" cy="1143000"/>
          </a:xfrm>
        </p:spPr>
        <p:txBody>
          <a:bodyPr>
            <a:normAutofit/>
          </a:bodyPr>
          <a:lstStyle/>
          <a:p>
            <a:pPr algn="ctr"/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 Neden Tespit Edilmelidir?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914400" y="1524000"/>
            <a:ext cx="8229600" cy="4724400"/>
          </a:xfrm>
        </p:spPr>
        <p:txBody>
          <a:bodyPr>
            <a:normAutofit fontScale="92500"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tr-TR" sz="2300" dirty="0" smtClean="0"/>
              <a:t>Hassas görevlerin tespit edilmesi;</a:t>
            </a:r>
          </a:p>
          <a:p>
            <a:pPr algn="just">
              <a:defRPr/>
            </a:pPr>
            <a:r>
              <a:rPr lang="tr-TR" sz="2300" dirty="0" smtClean="0"/>
              <a:t>Birimin fonksiyonlarını etkin bir şekilde ifa edebilmesi için </a:t>
            </a:r>
            <a:r>
              <a:rPr lang="tr-TR" sz="2300" b="1" i="1" dirty="0" smtClean="0"/>
              <a:t>kritik faaliyetlerinin tespit edilmesini,</a:t>
            </a:r>
          </a:p>
          <a:p>
            <a:pPr algn="just">
              <a:defRPr/>
            </a:pPr>
            <a:r>
              <a:rPr lang="tr-TR" sz="2300" dirty="0" smtClean="0"/>
              <a:t>Tespit edilen kritik </a:t>
            </a:r>
            <a:r>
              <a:rPr lang="tr-TR" sz="2300" dirty="0"/>
              <a:t>faaliyetlerin gözden geçirilmesini </a:t>
            </a:r>
            <a:r>
              <a:rPr lang="tr-TR" sz="2300" b="1" i="1" dirty="0" smtClean="0"/>
              <a:t>aksaklıklar </a:t>
            </a:r>
            <a:r>
              <a:rPr lang="tr-TR" sz="2300" b="1" i="1" dirty="0"/>
              <a:t>varsa tespit edilmesini,</a:t>
            </a:r>
          </a:p>
          <a:p>
            <a:pPr algn="just">
              <a:defRPr/>
            </a:pPr>
            <a:r>
              <a:rPr lang="tr-TR" sz="2300" dirty="0" smtClean="0"/>
              <a:t>Tespit edilen </a:t>
            </a:r>
            <a:r>
              <a:rPr lang="tr-TR" sz="2300" dirty="0"/>
              <a:t>kritik faaliyetler için </a:t>
            </a:r>
            <a:r>
              <a:rPr lang="tr-TR" sz="2300" b="1" i="1" dirty="0"/>
              <a:t>gerekli kontrol önlemlerinin alınmasını</a:t>
            </a:r>
            <a:r>
              <a:rPr lang="tr-TR" sz="2300" dirty="0"/>
              <a:t>,</a:t>
            </a:r>
            <a:r>
              <a:rPr lang="tr-TR" sz="2300" dirty="0">
                <a:solidFill>
                  <a:srgbClr val="7030A0"/>
                </a:solidFill>
              </a:rPr>
              <a:t> </a:t>
            </a:r>
            <a:r>
              <a:rPr lang="tr-TR" sz="2300" dirty="0" smtClean="0"/>
              <a:t>temin </a:t>
            </a:r>
            <a:r>
              <a:rPr lang="tr-TR" sz="2300" dirty="0"/>
              <a:t>eder.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tr-TR" sz="2300" dirty="0" smtClean="0">
              <a:solidFill>
                <a:srgbClr val="FF0000"/>
              </a:solidFill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tr-TR" sz="2300" dirty="0" smtClean="0"/>
              <a:t>Böylece</a:t>
            </a:r>
            <a:r>
              <a:rPr lang="tr-TR" sz="2300" dirty="0"/>
              <a:t>;</a:t>
            </a:r>
          </a:p>
          <a:p>
            <a:pPr algn="just">
              <a:defRPr/>
            </a:pPr>
            <a:r>
              <a:rPr lang="tr-TR" sz="2300" dirty="0" smtClean="0"/>
              <a:t>Birim </a:t>
            </a:r>
            <a:r>
              <a:rPr lang="tr-TR" sz="2300" dirty="0"/>
              <a:t>faaliyetlerinin aksamadan yürütülmesine,</a:t>
            </a:r>
          </a:p>
          <a:p>
            <a:pPr algn="just">
              <a:defRPr/>
            </a:pPr>
            <a:r>
              <a:rPr lang="tr-TR" sz="2300" dirty="0" smtClean="0"/>
              <a:t>Kamu </a:t>
            </a:r>
            <a:r>
              <a:rPr lang="tr-TR" sz="2300" dirty="0"/>
              <a:t>kaynaklarının </a:t>
            </a:r>
            <a:r>
              <a:rPr lang="tr-TR" sz="2300" dirty="0" smtClean="0"/>
              <a:t>etkili, ekonomik ve verimli </a:t>
            </a:r>
            <a:r>
              <a:rPr lang="tr-TR" sz="2300" dirty="0"/>
              <a:t>bir </a:t>
            </a:r>
            <a:r>
              <a:rPr lang="tr-TR" sz="2300" dirty="0" smtClean="0"/>
              <a:t>şekilde kullanılmasına ve hizmet kalitesinin artmasına yardımcı </a:t>
            </a:r>
            <a:r>
              <a:rPr lang="tr-TR" sz="2300" dirty="0"/>
              <a:t>olur.</a:t>
            </a:r>
          </a:p>
          <a:p>
            <a:pPr algn="just">
              <a:defRPr/>
            </a:pPr>
            <a:endParaRPr lang="tr-TR" sz="2400" dirty="0"/>
          </a:p>
          <a:p>
            <a:pPr marL="0" indent="0">
              <a:buFont typeface="Wingdings" pitchFamily="2" charset="2"/>
              <a:buNone/>
              <a:defRPr/>
            </a:pPr>
            <a:endParaRPr lang="tr-TR" sz="2400" dirty="0">
              <a:solidFill>
                <a:srgbClr val="000099"/>
              </a:solidFill>
            </a:endParaRPr>
          </a:p>
        </p:txBody>
      </p:sp>
      <p:sp>
        <p:nvSpPr>
          <p:cNvPr id="7172" name="Slayt Numarası Yer Tutucusu 3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3434E66-1B08-448A-AE26-F5F0A2F18162}" type="slidenum">
              <a:rPr lang="tr-TR" altLang="tr-TR" smtClean="0"/>
              <a:pPr/>
              <a:t>5</a:t>
            </a:fld>
            <a:endParaRPr lang="tr-TR" altLang="tr-TR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81000"/>
            <a:ext cx="6781800" cy="9350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 Nasıl Tespit Edilir?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8001000" cy="5005388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tr-TR" sz="2600" dirty="0"/>
              <a:t>Hassas görevler tespit edilirken </a:t>
            </a:r>
            <a:r>
              <a:rPr lang="tr-TR" sz="2600" dirty="0" smtClean="0"/>
              <a:t>birimlerin </a:t>
            </a:r>
            <a:r>
              <a:rPr lang="tr-TR" sz="2600" dirty="0"/>
              <a:t>soracakları başlıca </a:t>
            </a:r>
            <a:r>
              <a:rPr lang="tr-TR" sz="2600" dirty="0" smtClean="0"/>
              <a:t>sorular şunlar olabilir.</a:t>
            </a:r>
            <a:endParaRPr lang="tr-TR" sz="2600" dirty="0"/>
          </a:p>
          <a:p>
            <a:pPr algn="just">
              <a:defRPr/>
            </a:pPr>
            <a:r>
              <a:rPr lang="tr-TR" sz="2600" dirty="0"/>
              <a:t>Hangi görevler gizlilik statüsündedir?</a:t>
            </a:r>
          </a:p>
          <a:p>
            <a:pPr algn="just">
              <a:defRPr/>
            </a:pPr>
            <a:r>
              <a:rPr lang="tr-TR" sz="2600" dirty="0"/>
              <a:t>Hangi alanlardaki faaliyetlerde hata veya usulsüzlük yapılması ihtimali daha fazladır?</a:t>
            </a:r>
          </a:p>
          <a:p>
            <a:pPr algn="just">
              <a:defRPr/>
            </a:pPr>
            <a:r>
              <a:rPr lang="tr-TR" sz="2600" dirty="0"/>
              <a:t>Hangi görevlerin belli bir zaman süreci içinde yerine getirilmesi önemlidir?</a:t>
            </a:r>
          </a:p>
          <a:p>
            <a:pPr algn="just">
              <a:defRPr/>
            </a:pPr>
            <a:r>
              <a:rPr lang="tr-TR" sz="2600" dirty="0" smtClean="0"/>
              <a:t>Hangi </a:t>
            </a:r>
            <a:r>
              <a:rPr lang="tr-TR" sz="2600" dirty="0"/>
              <a:t>alanlarda bilgi ve eğitim ihtiyacı çok yüksektir?</a:t>
            </a:r>
          </a:p>
          <a:p>
            <a:pPr algn="just">
              <a:defRPr/>
            </a:pPr>
            <a:r>
              <a:rPr lang="tr-TR" sz="2600" dirty="0" smtClean="0"/>
              <a:t>Hangi </a:t>
            </a:r>
            <a:r>
              <a:rPr lang="tr-TR" sz="2600" dirty="0"/>
              <a:t>görevler iç ve dış etkenlere yüksek derecede maruz kalır? 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tr-TR" sz="24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936104"/>
          </a:xfrm>
        </p:spPr>
        <p:txBody>
          <a:bodyPr>
            <a:normAutofit fontScale="90000"/>
          </a:bodyPr>
          <a:lstStyle/>
          <a:p>
            <a:r>
              <a:rPr lang="tr-TR" altLang="tr-TR" b="1" dirty="0">
                <a:solidFill>
                  <a:schemeClr val="accent3">
                    <a:lumMod val="75000"/>
                  </a:schemeClr>
                </a:solidFill>
              </a:rPr>
              <a:t>Hassas Görev Nasıl </a:t>
            </a:r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Tespit Edilir?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327776" cy="4754882"/>
          </a:xfrm>
        </p:spPr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tr-TR" sz="2800" dirty="0"/>
              <a:t>Hangi görevler yerine getirilmezse kaynak israfına neden olur?</a:t>
            </a:r>
          </a:p>
          <a:p>
            <a:pPr algn="just">
              <a:defRPr/>
            </a:pPr>
            <a:r>
              <a:rPr lang="tr-TR" sz="2800" dirty="0"/>
              <a:t>Hangi işler yüksek maliyetlidir?</a:t>
            </a:r>
          </a:p>
          <a:p>
            <a:pPr algn="just">
              <a:defRPr/>
            </a:pPr>
            <a:r>
              <a:rPr lang="tr-TR" sz="2800" dirty="0"/>
              <a:t>Hangi işlerin yada süreçlerin aksaması birimin dışarıdan olumsuz tepki almasına neden olur?</a:t>
            </a:r>
          </a:p>
          <a:p>
            <a:pPr algn="just">
              <a:defRPr/>
            </a:pPr>
            <a:r>
              <a:rPr lang="tr-TR" sz="2800" dirty="0"/>
              <a:t>Hangi işlerde hesap verme yükümlülüğü fazladır?</a:t>
            </a:r>
          </a:p>
          <a:p>
            <a:pPr algn="just">
              <a:defRPr/>
            </a:pPr>
            <a:r>
              <a:rPr lang="tr-TR" sz="2800" dirty="0"/>
              <a:t>Hangi işler için çok fazla mesai harcanmalıdır?</a:t>
            </a:r>
          </a:p>
          <a:p>
            <a:pPr algn="just">
              <a:defRPr/>
            </a:pPr>
            <a:r>
              <a:rPr lang="tr-TR" sz="2800" dirty="0"/>
              <a:t>Hangi alanlarda çıkacak sorunlar, birimin fonksiyonunu yerine getirmesine engel olur?</a:t>
            </a:r>
          </a:p>
          <a:p>
            <a:pPr algn="just">
              <a:defRPr/>
            </a:pPr>
            <a:r>
              <a:rPr lang="tr-TR" sz="2800" dirty="0"/>
              <a:t>Kimlerin çok fazla sorumluluğu vardır?</a:t>
            </a:r>
          </a:p>
          <a:p>
            <a:pPr algn="just">
              <a:defRPr/>
            </a:pPr>
            <a:endParaRPr lang="tr-TR" sz="2400" dirty="0"/>
          </a:p>
          <a:p>
            <a:pPr algn="just">
              <a:defRPr/>
            </a:pPr>
            <a:endParaRPr lang="tr-TR" sz="2400" dirty="0"/>
          </a:p>
        </p:txBody>
      </p:sp>
      <p:sp>
        <p:nvSpPr>
          <p:cNvPr id="9220" name="3 Slayt Numarası Yer Tutucusu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B9FACA-1878-4174-B52D-EA276E9D83D8}" type="slidenum">
              <a:rPr lang="tr-TR" altLang="tr-TR" smtClean="0"/>
              <a:pPr/>
              <a:t>7</a:t>
            </a:fld>
            <a:endParaRPr lang="tr-TR" altLang="tr-TR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>
          <a:xfrm>
            <a:off x="899592" y="301625"/>
            <a:ext cx="8090420" cy="1143000"/>
          </a:xfrm>
        </p:spPr>
        <p:txBody>
          <a:bodyPr>
            <a:normAutofit/>
          </a:bodyPr>
          <a:lstStyle/>
          <a:p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 Nasıl Tespit Edilir?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39552" y="1600200"/>
            <a:ext cx="7848600" cy="51054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tr-TR" sz="2300" dirty="0" smtClean="0"/>
              <a:t>Bu </a:t>
            </a:r>
            <a:r>
              <a:rPr lang="tr-TR" sz="2300" dirty="0"/>
              <a:t>sorulara verilen cevaplarla tespit </a:t>
            </a:r>
            <a:r>
              <a:rPr lang="tr-TR" sz="2300" dirty="0" smtClean="0"/>
              <a:t>edilen görevlerin</a:t>
            </a:r>
            <a:r>
              <a:rPr lang="tr-TR" sz="2300" dirty="0"/>
              <a:t>, hassas olup olmadığı değerlendirilirken şu </a:t>
            </a:r>
            <a:r>
              <a:rPr lang="tr-TR" sz="2300" dirty="0" smtClean="0"/>
              <a:t>soru da sorulmalıdır</a:t>
            </a:r>
            <a:r>
              <a:rPr lang="tr-TR" sz="2300" dirty="0"/>
              <a:t>: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tr-TR" sz="2000" b="1" u="sng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tr-TR" sz="2000" b="1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2000" b="1" u="sng" dirty="0" smtClean="0">
                <a:solidFill>
                  <a:srgbClr val="002060"/>
                </a:solidFill>
              </a:rPr>
              <a:t>«BİRİMİN FONKSİYONUNU YERİNE GETİREBİLMESİ </a:t>
            </a:r>
            <a:r>
              <a:rPr lang="tr-TR" sz="2000" b="1" u="sng" dirty="0">
                <a:solidFill>
                  <a:srgbClr val="002060"/>
                </a:solidFill>
              </a:rPr>
              <a:t>İÇİN HANGİ İŞİN AKSAMAMASI GEREKİR</a:t>
            </a:r>
            <a:r>
              <a:rPr lang="tr-TR" sz="2000" b="1" u="sng" dirty="0" smtClean="0">
                <a:solidFill>
                  <a:srgbClr val="002060"/>
                </a:solidFill>
              </a:rPr>
              <a:t>?»</a:t>
            </a:r>
            <a:endParaRPr lang="tr-TR" sz="2000" b="1" u="sng" dirty="0">
              <a:solidFill>
                <a:srgbClr val="00206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tr-TR" sz="2400" dirty="0" smtClean="0">
              <a:solidFill>
                <a:srgbClr val="00206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tr-TR" sz="2400" b="1" dirty="0" smtClean="0"/>
              <a:t>Örneğin</a:t>
            </a:r>
            <a:r>
              <a:rPr lang="tr-TR" sz="2400" dirty="0" smtClean="0">
                <a:solidFill>
                  <a:srgbClr val="002060"/>
                </a:solidFill>
              </a:rPr>
              <a:t>;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tr-TR" sz="2300" dirty="0" smtClean="0"/>
              <a:t>Personel </a:t>
            </a:r>
            <a:r>
              <a:rPr lang="tr-TR" sz="2300" dirty="0"/>
              <a:t>kayıtları gizlidir ancak görmemesi gereken bir kişinin bu kayıtları görmesi birimin fonksiyonunu yerine getirmesini engeller mı? Cevap, evet ise bu hassas görev olarak belirlenmelidir</a:t>
            </a:r>
            <a:r>
              <a:rPr lang="tr-TR" sz="2300" dirty="0" smtClean="0"/>
              <a:t>.</a:t>
            </a:r>
            <a:r>
              <a:rPr lang="tr-TR" sz="2400" dirty="0" smtClean="0"/>
              <a:t> 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tr-TR" sz="2400" dirty="0">
              <a:solidFill>
                <a:srgbClr val="000099"/>
              </a:solidFill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tr-TR" sz="2400" dirty="0" smtClean="0"/>
              <a:t>Birimler bu sorulardan da yararlanarak yapılan işlem ve süreçlerden hangilerinin “Hassas“ olduğuna    karar verirler. 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tr-TR" sz="2300" dirty="0">
              <a:solidFill>
                <a:srgbClr val="000099"/>
              </a:solidFill>
            </a:endParaRPr>
          </a:p>
          <a:p>
            <a:pPr>
              <a:defRPr/>
            </a:pPr>
            <a:endParaRPr lang="tr-TR" sz="2400" dirty="0"/>
          </a:p>
          <a:p>
            <a:pPr marL="0" indent="0" algn="just">
              <a:buFont typeface="Wingdings" pitchFamily="2" charset="2"/>
              <a:buNone/>
              <a:defRPr/>
            </a:pPr>
            <a:endParaRPr lang="tr-TR" sz="2400" dirty="0"/>
          </a:p>
          <a:p>
            <a:pPr>
              <a:defRPr/>
            </a:pPr>
            <a:endParaRPr lang="tr-TR" sz="2300" dirty="0">
              <a:solidFill>
                <a:srgbClr val="000099"/>
              </a:solidFill>
            </a:endParaRPr>
          </a:p>
          <a:p>
            <a:pPr>
              <a:defRPr/>
            </a:pPr>
            <a:endParaRPr lang="tr-TR" sz="2300" dirty="0">
              <a:solidFill>
                <a:srgbClr val="000099"/>
              </a:solidFill>
            </a:endParaRPr>
          </a:p>
        </p:txBody>
      </p:sp>
      <p:sp>
        <p:nvSpPr>
          <p:cNvPr id="10244" name="3 Slayt Numarası Yer Tutucusu"/>
          <p:cNvSpPr>
            <a:spLocks noGrp="1"/>
          </p:cNvSpPr>
          <p:nvPr>
            <p:ph type="sldNum" sz="quarter" idx="1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67387ED-F553-42E0-8714-00FC250BB692}" type="slidenum">
              <a:rPr lang="tr-TR" altLang="tr-TR" smtClean="0"/>
              <a:pPr/>
              <a:t>8</a:t>
            </a:fld>
            <a:endParaRPr lang="tr-TR" alt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b="1" dirty="0" smtClean="0">
                <a:solidFill>
                  <a:schemeClr val="accent3">
                    <a:lumMod val="75000"/>
                  </a:schemeClr>
                </a:solidFill>
              </a:rPr>
              <a:t>Hassas Görevlerde Risk Belirleme</a:t>
            </a:r>
            <a:r>
              <a:rPr lang="tr-TR" altLang="tr-TR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altLang="tr-TR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363609" cy="44149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sz="2400" dirty="0"/>
              <a:t>Hassas görevler için risk seviyelerinin belirlenmesi amacıyla aşağıda belirtilen hususlar dikkate alınmalıdır</a:t>
            </a:r>
            <a:r>
              <a:rPr lang="tr-TR" sz="2400" dirty="0" smtClean="0"/>
              <a:t>.</a:t>
            </a:r>
          </a:p>
          <a:p>
            <a:pPr marL="0" indent="0">
              <a:buNone/>
            </a:pPr>
            <a:endParaRPr lang="tr-TR" sz="2400" dirty="0" smtClean="0"/>
          </a:p>
          <a:p>
            <a:r>
              <a:rPr lang="tr-TR" sz="2400" b="1" dirty="0">
                <a:solidFill>
                  <a:srgbClr val="FF0000"/>
                </a:solidFill>
              </a:rPr>
              <a:t>Yüksek</a:t>
            </a:r>
            <a:r>
              <a:rPr lang="tr-TR" sz="2400" dirty="0">
                <a:solidFill>
                  <a:srgbClr val="FF0000"/>
                </a:solidFill>
              </a:rPr>
              <a:t>: Cezai işlem, kurumsal itibar Kaybı, soruşturma, idari para cezası,  Kamu zararı.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Orta:</a:t>
            </a:r>
            <a:r>
              <a:rPr lang="tr-TR" sz="2400" dirty="0">
                <a:solidFill>
                  <a:srgbClr val="FF0000"/>
                </a:solidFill>
              </a:rPr>
              <a:t> İdare ve Personelin Güvenin Kaybolması, Görevin Aksaması, birimin itibar kaybı, mali ve itibar kaybı olmaksızın telafisi güç sonuçlara yol açması.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Düşük:</a:t>
            </a:r>
            <a:r>
              <a:rPr lang="tr-TR" sz="2400" dirty="0">
                <a:solidFill>
                  <a:srgbClr val="FF0000"/>
                </a:solidFill>
              </a:rPr>
              <a:t> Tekit, zaman kaybı, İdari personele olan güvenin azalması, görevin sonucuna etkilemeyen ancak kalitesini düşüren aksaklıklar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400" dirty="0"/>
              <a:t>Hassas Görev Tespit Formunda kayıt altına alınan hassas görevlerin yerine getirilememesi durumunda karşılaşılacak olan risk seviyesi yukarıdaki ifadelere göre belirlenir. Belirlenen risk seviyesi </a:t>
            </a:r>
            <a:r>
              <a:rPr lang="tr-TR" sz="2400" b="1" i="1" dirty="0"/>
              <a:t>Hassas Görev </a:t>
            </a:r>
            <a:r>
              <a:rPr lang="tr-TR" sz="2400" b="1" i="1" dirty="0" smtClean="0"/>
              <a:t>Tespit Formuna</a:t>
            </a:r>
            <a:r>
              <a:rPr lang="tr-TR" sz="2400" dirty="0" smtClean="0"/>
              <a:t> </a:t>
            </a:r>
            <a:r>
              <a:rPr lang="tr-TR" sz="2400" dirty="0"/>
              <a:t>kaydedilir</a:t>
            </a:r>
            <a:r>
              <a:rPr lang="tr-TR" sz="2400" b="1" dirty="0"/>
              <a:t>.</a:t>
            </a:r>
            <a:endParaRPr lang="tr-TR" sz="2400" dirty="0"/>
          </a:p>
          <a:p>
            <a:endParaRPr lang="tr-TR" sz="2400" dirty="0"/>
          </a:p>
          <a:p>
            <a:endParaRPr lang="tr-TR" sz="4086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6ECB23B-1EC7-438E-9B1A-D4CC7EDB3960}" type="slidenum">
              <a:rPr lang="tr-TR" smtClean="0"/>
              <a:pPr>
                <a:defRPr/>
              </a:pPr>
              <a:t>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300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8977</TotalTime>
  <Words>838</Words>
  <Application>Microsoft Office PowerPoint</Application>
  <PresentationFormat>Ekran Gösterisi (4:3)</PresentationFormat>
  <Paragraphs>241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Cumba</vt:lpstr>
      <vt:lpstr>Hassas Görevler</vt:lpstr>
      <vt:lpstr>SUNUM PLANI</vt:lpstr>
      <vt:lpstr>Hassas Görev Nedir?</vt:lpstr>
      <vt:lpstr>Hassas Görev Nedir?</vt:lpstr>
      <vt:lpstr>Hassas Görev Neden Tespit Edilmelidir?</vt:lpstr>
      <vt:lpstr>Hassas Görev Nasıl Tespit Edilir?</vt:lpstr>
      <vt:lpstr>Hassas Görev Nasıl Tespit Edilir?</vt:lpstr>
      <vt:lpstr>Hassas Görev Nasıl Tespit Edilir?</vt:lpstr>
      <vt:lpstr>Hassas Görevlerde Risk Belirleme </vt:lpstr>
      <vt:lpstr>Hassas Görev Belirleme Ve Sonrası</vt:lpstr>
      <vt:lpstr>Slayt 11</vt:lpstr>
      <vt:lpstr>Slayt 12</vt:lpstr>
      <vt:lpstr>Slayt 13</vt:lpstr>
      <vt:lpstr>ÖRNEK -1</vt:lpstr>
      <vt:lpstr>ÖRNEK-2</vt:lpstr>
      <vt:lpstr>ÖRNEK-3</vt:lpstr>
      <vt:lpstr>Slayt 17</vt:lpstr>
    </vt:vector>
  </TitlesOfParts>
  <Company>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İç Kontrol Standartları  ve Türk Kamu Yönetimi</dc:title>
  <dc:creator>Ali KAYIM</dc:creator>
  <cp:lastModifiedBy>win7</cp:lastModifiedBy>
  <cp:revision>452</cp:revision>
  <dcterms:created xsi:type="dcterms:W3CDTF">2007-03-10T08:29:38Z</dcterms:created>
  <dcterms:modified xsi:type="dcterms:W3CDTF">2017-07-27T05:49:50Z</dcterms:modified>
</cp:coreProperties>
</file>