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39C49-29B9-4685-85D2-E4E97DF1D260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F3BFC-83F7-4D96-B31B-71C4417B3D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307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F3BFC-83F7-4D96-B31B-71C4417B3D3D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611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F3BFC-83F7-4D96-B31B-71C4417B3D3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889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31.07.2017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G&#246;rev%20Tan&#305;m%20Formu1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688631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>
                <a:solidFill>
                  <a:srgbClr val="002060"/>
                </a:solidFill>
              </a:rPr>
              <a:t>GÖREV TANIMI HAZIRLAMA Bilgilendirme TOPLANTISI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500" dirty="0" smtClean="0">
                <a:solidFill>
                  <a:schemeClr val="accent1">
                    <a:lumMod val="75000"/>
                  </a:schemeClr>
                </a:solidFill>
              </a:rPr>
              <a:t>Strateji Geliştirme Daire Başkanlığı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000" dirty="0" smtClean="0"/>
              <a:t>27.07.2017</a:t>
            </a:r>
            <a:endParaRPr lang="tr-TR" sz="2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0648"/>
            <a:ext cx="2266537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6000" dirty="0" smtClean="0">
                <a:solidFill>
                  <a:srgbClr val="002060"/>
                </a:solidFill>
              </a:rPr>
              <a:t>Organizasyon Şemasının Güncellenmesi</a:t>
            </a:r>
            <a:endParaRPr lang="tr-TR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9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2060"/>
                </a:solidFill>
              </a:rPr>
              <a:t>Her</a:t>
            </a:r>
            <a:r>
              <a:rPr lang="tr-TR" sz="6000" dirty="0" smtClean="0"/>
              <a:t> </a:t>
            </a:r>
            <a:r>
              <a:rPr lang="tr-TR" sz="6000" u="sng" dirty="0" smtClean="0">
                <a:solidFill>
                  <a:srgbClr val="FF0000"/>
                </a:solidFill>
              </a:rPr>
              <a:t>Departmanın</a:t>
            </a:r>
            <a:r>
              <a:rPr lang="tr-TR" sz="6000" dirty="0" smtClean="0"/>
              <a:t> </a:t>
            </a:r>
            <a:r>
              <a:rPr lang="tr-TR" sz="6000" dirty="0" smtClean="0">
                <a:solidFill>
                  <a:srgbClr val="002060"/>
                </a:solidFill>
              </a:rPr>
              <a:t>İş Listelerinin Oluşturulması (Hassas Görevler)</a:t>
            </a:r>
            <a:endParaRPr lang="tr-TR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908720"/>
            <a:ext cx="8686800" cy="4525963"/>
          </a:xfrm>
        </p:spPr>
        <p:txBody>
          <a:bodyPr>
            <a:noAutofit/>
          </a:bodyPr>
          <a:lstStyle/>
          <a:p>
            <a:endParaRPr lang="tr-TR" sz="6000" dirty="0" smtClean="0">
              <a:solidFill>
                <a:srgbClr val="002060"/>
              </a:solidFill>
            </a:endParaRPr>
          </a:p>
          <a:p>
            <a:r>
              <a:rPr lang="tr-TR" sz="6000" dirty="0" smtClean="0">
                <a:solidFill>
                  <a:srgbClr val="002060"/>
                </a:solidFill>
              </a:rPr>
              <a:t>Departmanlarda Çalışan </a:t>
            </a:r>
            <a:r>
              <a:rPr lang="tr-TR" sz="6000" u="sng" dirty="0" smtClean="0">
                <a:solidFill>
                  <a:srgbClr val="FF0000"/>
                </a:solidFill>
              </a:rPr>
              <a:t>Personellerin</a:t>
            </a:r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6000" dirty="0" smtClean="0">
                <a:solidFill>
                  <a:srgbClr val="002060"/>
                </a:solidFill>
              </a:rPr>
              <a:t>İş Listelerinin Yapılması</a:t>
            </a:r>
            <a:endParaRPr lang="tr-TR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</a:rPr>
              <a:t>Örnek İş Listesi: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>
              <a:solidFill>
                <a:srgbClr val="002060"/>
              </a:solidFill>
            </a:endParaRPr>
          </a:p>
          <a:p>
            <a:r>
              <a:rPr lang="tr-TR" dirty="0" smtClean="0">
                <a:solidFill>
                  <a:srgbClr val="002060"/>
                </a:solidFill>
              </a:rPr>
              <a:t>Satın Alma Tahakkuk</a:t>
            </a:r>
          </a:p>
          <a:p>
            <a:endParaRPr lang="tr-TR" dirty="0" smtClean="0">
              <a:solidFill>
                <a:srgbClr val="002060"/>
              </a:solidFill>
            </a:endParaRPr>
          </a:p>
          <a:p>
            <a:r>
              <a:rPr lang="tr-TR" dirty="0" smtClean="0">
                <a:solidFill>
                  <a:srgbClr val="002060"/>
                </a:solidFill>
              </a:rPr>
              <a:t>Maaş Tahakkuk</a:t>
            </a:r>
          </a:p>
          <a:p>
            <a:endParaRPr lang="tr-TR" dirty="0" smtClean="0">
              <a:solidFill>
                <a:srgbClr val="002060"/>
              </a:solidFill>
            </a:endParaRPr>
          </a:p>
          <a:p>
            <a:r>
              <a:rPr lang="tr-TR" dirty="0">
                <a:solidFill>
                  <a:srgbClr val="002060"/>
                </a:solidFill>
              </a:rPr>
              <a:t>Taşınır ve Taşınmaz Kayıt</a:t>
            </a:r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2483768" y="1412777"/>
            <a:ext cx="4176464" cy="7200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/>
              <a:t>Mali İşler Birimi İş Listesi</a:t>
            </a:r>
            <a:endParaRPr lang="tr-TR" sz="2500" dirty="0"/>
          </a:p>
        </p:txBody>
      </p:sp>
    </p:spTree>
    <p:extLst>
      <p:ext uri="{BB962C8B-B14F-4D97-AF65-F5344CB8AC3E}">
        <p14:creationId xmlns:p14="http://schemas.microsoft.com/office/powerpoint/2010/main" val="348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1980161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</a:rPr>
              <a:t>Örnek Görev Dağılım Listesi: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3210198" y="1340768"/>
            <a:ext cx="280831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Mali </a:t>
            </a:r>
            <a:r>
              <a:rPr lang="tr-TR" dirty="0"/>
              <a:t>İşler </a:t>
            </a:r>
            <a:r>
              <a:rPr lang="tr-TR" dirty="0" smtClean="0"/>
              <a:t>Birimi </a:t>
            </a:r>
            <a:r>
              <a:rPr lang="tr-TR" dirty="0"/>
              <a:t>Görev Dağılım Listesi 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1500090" y="2492896"/>
            <a:ext cx="1476000" cy="54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Ayhan ERÇEL</a:t>
            </a:r>
            <a:endParaRPr lang="tr-TR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3882704" y="2492897"/>
            <a:ext cx="1476000" cy="54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Şeyda BUTURAK</a:t>
            </a:r>
            <a:endParaRPr lang="tr-TR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6684666" y="2492896"/>
            <a:ext cx="1476000" cy="54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Fulya ZEMLİKLİ</a:t>
            </a:r>
            <a:endParaRPr lang="tr-TR" dirty="0"/>
          </a:p>
        </p:txBody>
      </p:sp>
      <p:cxnSp>
        <p:nvCxnSpPr>
          <p:cNvPr id="9" name="Dirsek Bağlayıcısı 8"/>
          <p:cNvCxnSpPr>
            <a:endCxn id="5" idx="0"/>
          </p:cNvCxnSpPr>
          <p:nvPr/>
        </p:nvCxnSpPr>
        <p:spPr>
          <a:xfrm rot="10800000" flipV="1">
            <a:off x="2238090" y="1664804"/>
            <a:ext cx="972108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irsek Bağlayıcısı 12"/>
          <p:cNvCxnSpPr>
            <a:stCxn id="4" idx="3"/>
            <a:endCxn id="7" idx="0"/>
          </p:cNvCxnSpPr>
          <p:nvPr/>
        </p:nvCxnSpPr>
        <p:spPr>
          <a:xfrm>
            <a:off x="6018510" y="1664804"/>
            <a:ext cx="1404156" cy="82809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>
            <a:stCxn id="4" idx="2"/>
          </p:cNvCxnSpPr>
          <p:nvPr/>
        </p:nvCxnSpPr>
        <p:spPr>
          <a:xfrm>
            <a:off x="4614354" y="1988840"/>
            <a:ext cx="6350" cy="77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1403648" y="323069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/>
              <a:t>Satın Alma Tahakkuk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779912" y="326938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/>
              <a:t>Maaş Tahakkuk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6516216" y="3261295"/>
            <a:ext cx="2286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/>
              <a:t>Taşınır ve Taşınmaz Kayıt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503548" y="4007175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2500" b="1" dirty="0" smtClean="0">
                <a:solidFill>
                  <a:srgbClr val="FF0000"/>
                </a:solidFill>
              </a:rPr>
              <a:t>Aynı işi birden fazla personel yapıyorsa, o iş her iki personele de yazılır.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tr-TR" sz="2500" b="1" dirty="0" smtClean="0">
                <a:solidFill>
                  <a:srgbClr val="FF0000"/>
                </a:solidFill>
              </a:rPr>
              <a:t>Aynı personel farklı birimlerin işini de yapıyor ise o personel ilgili birimlerin altına tekrar yazılır ve ilgili birimin işi ait olduğu birimin görev dağılım listesi altında gruplandırılır.</a:t>
            </a:r>
            <a:endParaRPr lang="tr-TR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9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tr-TR" dirty="0" smtClean="0">
                <a:hlinkClick r:id="rId2" action="ppaction://hlinkfile"/>
              </a:rPr>
              <a:t>Görev Tanımı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dirty="0">
                <a:solidFill>
                  <a:srgbClr val="002060"/>
                </a:solidFill>
              </a:rPr>
              <a:t>Görev Tanımı ; bir kuruluşun üst düzey yöneticilerinden başlayarak en alt düzey çalışanına kadar </a:t>
            </a:r>
            <a:r>
              <a:rPr lang="tr-TR" dirty="0" smtClean="0">
                <a:solidFill>
                  <a:srgbClr val="002060"/>
                </a:solidFill>
              </a:rPr>
              <a:t>bütün </a:t>
            </a:r>
            <a:r>
              <a:rPr lang="tr-TR" dirty="0">
                <a:solidFill>
                  <a:srgbClr val="002060"/>
                </a:solidFill>
              </a:rPr>
              <a:t>personelin </a:t>
            </a:r>
            <a:r>
              <a:rPr lang="tr-TR" u="sng" dirty="0">
                <a:solidFill>
                  <a:srgbClr val="002060"/>
                </a:solidFill>
              </a:rPr>
              <a:t>kime bağlı çalıştığı</a:t>
            </a:r>
            <a:r>
              <a:rPr lang="tr-TR" dirty="0">
                <a:solidFill>
                  <a:srgbClr val="002060"/>
                </a:solidFill>
              </a:rPr>
              <a:t> , </a:t>
            </a:r>
            <a:r>
              <a:rPr lang="tr-TR" u="sng" dirty="0">
                <a:solidFill>
                  <a:srgbClr val="002060"/>
                </a:solidFill>
              </a:rPr>
              <a:t>görevi </a:t>
            </a:r>
            <a:r>
              <a:rPr lang="tr-TR" dirty="0">
                <a:solidFill>
                  <a:srgbClr val="002060"/>
                </a:solidFill>
              </a:rPr>
              <a:t>, </a:t>
            </a:r>
            <a:r>
              <a:rPr lang="tr-TR" u="sng" dirty="0">
                <a:solidFill>
                  <a:srgbClr val="002060"/>
                </a:solidFill>
              </a:rPr>
              <a:t>sorumluluğu</a:t>
            </a:r>
            <a:r>
              <a:rPr lang="tr-TR" dirty="0">
                <a:solidFill>
                  <a:srgbClr val="002060"/>
                </a:solidFill>
              </a:rPr>
              <a:t> ve </a:t>
            </a:r>
            <a:r>
              <a:rPr lang="tr-TR" u="sng" dirty="0">
                <a:solidFill>
                  <a:srgbClr val="002060"/>
                </a:solidFill>
              </a:rPr>
              <a:t>yetkilerinin</a:t>
            </a:r>
            <a:r>
              <a:rPr lang="tr-TR" dirty="0">
                <a:solidFill>
                  <a:srgbClr val="002060"/>
                </a:solidFill>
              </a:rPr>
              <a:t> </a:t>
            </a:r>
            <a:r>
              <a:rPr lang="tr-TR" dirty="0" err="1">
                <a:solidFill>
                  <a:srgbClr val="002060"/>
                </a:solidFill>
              </a:rPr>
              <a:t>tariflendiği</a:t>
            </a:r>
            <a:r>
              <a:rPr lang="tr-TR" dirty="0">
                <a:solidFill>
                  <a:srgbClr val="002060"/>
                </a:solidFill>
              </a:rPr>
              <a:t> dokümanlara verilen isimdir</a:t>
            </a:r>
            <a:r>
              <a:rPr lang="tr-TR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</a:rPr>
              <a:t> Görev </a:t>
            </a:r>
            <a:r>
              <a:rPr lang="tr-TR" dirty="0">
                <a:solidFill>
                  <a:srgbClr val="002060"/>
                </a:solidFill>
              </a:rPr>
              <a:t>tanımları </a:t>
            </a:r>
            <a:r>
              <a:rPr lang="tr-TR" u="sng" dirty="0">
                <a:solidFill>
                  <a:srgbClr val="002060"/>
                </a:solidFill>
              </a:rPr>
              <a:t>birim amirleri </a:t>
            </a:r>
            <a:r>
              <a:rPr lang="tr-TR" dirty="0">
                <a:solidFill>
                  <a:srgbClr val="002060"/>
                </a:solidFill>
              </a:rPr>
              <a:t>tarafından tüm </a:t>
            </a:r>
            <a:r>
              <a:rPr lang="tr-TR" u="sng" dirty="0">
                <a:solidFill>
                  <a:srgbClr val="002060"/>
                </a:solidFill>
              </a:rPr>
              <a:t>çalışanların katılımı</a:t>
            </a:r>
            <a:r>
              <a:rPr lang="tr-TR" dirty="0">
                <a:solidFill>
                  <a:srgbClr val="002060"/>
                </a:solidFill>
              </a:rPr>
              <a:t> ile hazırlanarak </a:t>
            </a:r>
            <a:r>
              <a:rPr lang="tr-TR" u="sng" dirty="0">
                <a:solidFill>
                  <a:srgbClr val="002060"/>
                </a:solidFill>
              </a:rPr>
              <a:t>birim </a:t>
            </a:r>
            <a:r>
              <a:rPr lang="tr-TR" u="sng" dirty="0" smtClean="0">
                <a:solidFill>
                  <a:srgbClr val="002060"/>
                </a:solidFill>
              </a:rPr>
              <a:t>yöneticisi</a:t>
            </a:r>
            <a:r>
              <a:rPr lang="tr-TR" dirty="0" smtClean="0">
                <a:solidFill>
                  <a:srgbClr val="002060"/>
                </a:solidFill>
              </a:rPr>
              <a:t> tarafından onaylanır.</a:t>
            </a:r>
          </a:p>
          <a:p>
            <a:pPr algn="just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026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500" dirty="0">
                <a:solidFill>
                  <a:srgbClr val="002060"/>
                </a:solidFill>
              </a:rPr>
              <a:t>Görev tanımlarının hazırlanması ve hazırlanmasında dikkat edilecek </a:t>
            </a:r>
            <a:r>
              <a:rPr lang="tr-TR" sz="3500" dirty="0" smtClean="0">
                <a:solidFill>
                  <a:srgbClr val="002060"/>
                </a:solidFill>
              </a:rPr>
              <a:t>hususlar</a:t>
            </a:r>
            <a:endParaRPr lang="tr-TR" sz="3500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844824"/>
            <a:ext cx="8686800" cy="452596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tr-TR" dirty="0" smtClean="0">
                <a:solidFill>
                  <a:srgbClr val="002060"/>
                </a:solidFill>
              </a:rPr>
              <a:t>Birim </a:t>
            </a:r>
            <a:r>
              <a:rPr lang="tr-TR" dirty="0">
                <a:solidFill>
                  <a:srgbClr val="002060"/>
                </a:solidFill>
              </a:rPr>
              <a:t>içerisinde yer alan her görev için görev tanımı hazırlanmalıdır.</a:t>
            </a:r>
          </a:p>
          <a:p>
            <a:pPr algn="just"/>
            <a:r>
              <a:rPr lang="tr-TR" b="1" dirty="0" smtClean="0">
                <a:solidFill>
                  <a:srgbClr val="FF0000"/>
                </a:solidFill>
              </a:rPr>
              <a:t>Görev </a:t>
            </a:r>
            <a:r>
              <a:rPr lang="tr-TR" b="1" dirty="0">
                <a:solidFill>
                  <a:srgbClr val="FF0000"/>
                </a:solidFill>
              </a:rPr>
              <a:t>tanımları kişilerle değil yapılan işle ilgili olmalıdır. </a:t>
            </a:r>
            <a:r>
              <a:rPr lang="tr-TR" dirty="0">
                <a:solidFill>
                  <a:srgbClr val="002060"/>
                </a:solidFill>
              </a:rPr>
              <a:t>(</a:t>
            </a:r>
            <a:r>
              <a:rPr lang="tr-TR" dirty="0" smtClean="0">
                <a:solidFill>
                  <a:srgbClr val="002060"/>
                </a:solidFill>
              </a:rPr>
              <a:t>Kişinin </a:t>
            </a:r>
            <a:r>
              <a:rPr lang="tr-TR" dirty="0">
                <a:solidFill>
                  <a:srgbClr val="002060"/>
                </a:solidFill>
              </a:rPr>
              <a:t>kadrosu şef ama yaptığı iş </a:t>
            </a:r>
            <a:r>
              <a:rPr lang="tr-TR" dirty="0" smtClean="0">
                <a:solidFill>
                  <a:srgbClr val="002060"/>
                </a:solidFill>
              </a:rPr>
              <a:t>öğrenci işleri </a:t>
            </a:r>
            <a:r>
              <a:rPr lang="tr-TR" dirty="0">
                <a:solidFill>
                  <a:srgbClr val="002060"/>
                </a:solidFill>
              </a:rPr>
              <a:t>ile ilgili ise şefin görev </a:t>
            </a:r>
            <a:r>
              <a:rPr lang="tr-TR" dirty="0" smtClean="0">
                <a:solidFill>
                  <a:srgbClr val="002060"/>
                </a:solidFill>
              </a:rPr>
              <a:t>unvanı </a:t>
            </a:r>
            <a:r>
              <a:rPr lang="tr-TR" dirty="0">
                <a:solidFill>
                  <a:srgbClr val="002060"/>
                </a:solidFill>
              </a:rPr>
              <a:t>öğrenci işlerine göre </a:t>
            </a:r>
            <a:r>
              <a:rPr lang="tr-TR" dirty="0" smtClean="0">
                <a:solidFill>
                  <a:srgbClr val="002060"/>
                </a:solidFill>
              </a:rPr>
              <a:t>olmalı ve görev tanımı da buna göre yapılmalıdır.)</a:t>
            </a:r>
            <a:endParaRPr lang="tr-TR" dirty="0">
              <a:solidFill>
                <a:srgbClr val="002060"/>
              </a:solidFill>
            </a:endParaRPr>
          </a:p>
          <a:p>
            <a:pPr algn="just"/>
            <a:r>
              <a:rPr lang="tr-TR" dirty="0" smtClean="0">
                <a:solidFill>
                  <a:srgbClr val="002060"/>
                </a:solidFill>
              </a:rPr>
              <a:t>Görev </a:t>
            </a:r>
            <a:r>
              <a:rPr lang="tr-TR" dirty="0">
                <a:solidFill>
                  <a:srgbClr val="002060"/>
                </a:solidFill>
              </a:rPr>
              <a:t>tanımı hazırlanırken birimdeki herkesten görevle ilgili bilgi alınır.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</a:rPr>
              <a:t>Görev </a:t>
            </a:r>
            <a:r>
              <a:rPr lang="tr-TR" dirty="0">
                <a:solidFill>
                  <a:srgbClr val="002060"/>
                </a:solidFill>
              </a:rPr>
              <a:t>tanımı hazırlanırken önce yasalarla belirlenmiş görevler dikkate alınmalıdır.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</a:rPr>
              <a:t>Görev </a:t>
            </a:r>
            <a:r>
              <a:rPr lang="tr-TR" dirty="0">
                <a:solidFill>
                  <a:srgbClr val="002060"/>
                </a:solidFill>
              </a:rPr>
              <a:t>tanımları yasalara uygun olmalıdır.</a:t>
            </a:r>
          </a:p>
          <a:p>
            <a:pPr algn="just"/>
            <a:r>
              <a:rPr lang="tr-TR" dirty="0" smtClean="0">
                <a:solidFill>
                  <a:srgbClr val="002060"/>
                </a:solidFill>
              </a:rPr>
              <a:t>Görev </a:t>
            </a:r>
            <a:r>
              <a:rPr lang="tr-TR" dirty="0">
                <a:solidFill>
                  <a:srgbClr val="002060"/>
                </a:solidFill>
              </a:rPr>
              <a:t>tanımlarında çalışanların kadro </a:t>
            </a:r>
            <a:r>
              <a:rPr lang="tr-TR" dirty="0" err="1">
                <a:solidFill>
                  <a:srgbClr val="002060"/>
                </a:solidFill>
              </a:rPr>
              <a:t>ünvanı</a:t>
            </a:r>
            <a:r>
              <a:rPr lang="tr-TR" dirty="0">
                <a:solidFill>
                  <a:srgbClr val="002060"/>
                </a:solidFill>
              </a:rPr>
              <a:t> görevi, bağlı olduğu üst amir, sorumlu olduğu </a:t>
            </a:r>
            <a:r>
              <a:rPr lang="tr-TR" dirty="0" smtClean="0">
                <a:solidFill>
                  <a:srgbClr val="002060"/>
                </a:solidFill>
              </a:rPr>
              <a:t>alt birimler </a:t>
            </a:r>
            <a:r>
              <a:rPr lang="tr-TR" dirty="0">
                <a:solidFill>
                  <a:srgbClr val="002060"/>
                </a:solidFill>
              </a:rPr>
              <a:t>görevin kısa tanımı, sorumlulukları ve yetkileri yazılmalıdır</a:t>
            </a:r>
            <a:r>
              <a:rPr lang="tr-TR" dirty="0" smtClean="0">
                <a:solidFill>
                  <a:srgbClr val="002060"/>
                </a:solidFill>
              </a:rPr>
              <a:t>.</a:t>
            </a:r>
            <a:endParaRPr lang="tr-T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19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2060"/>
                </a:solidFill>
              </a:rPr>
              <a:t>Görev Tanımının </a:t>
            </a:r>
            <a:r>
              <a:rPr lang="tr-TR" dirty="0">
                <a:solidFill>
                  <a:srgbClr val="002060"/>
                </a:solidFill>
              </a:rPr>
              <a:t>A</a:t>
            </a:r>
            <a:r>
              <a:rPr lang="tr-TR" dirty="0" smtClean="0">
                <a:solidFill>
                  <a:srgbClr val="002060"/>
                </a:solidFill>
              </a:rPr>
              <a:t>maçları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86732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</a:rPr>
              <a:t>• </a:t>
            </a:r>
            <a:r>
              <a:rPr lang="tr-TR" dirty="0">
                <a:solidFill>
                  <a:srgbClr val="002060"/>
                </a:solidFill>
              </a:rPr>
              <a:t>İşin yapılma amacını belirlemek </a:t>
            </a: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</a:rPr>
              <a:t/>
            </a:r>
            <a:br>
              <a:rPr lang="tr-TR" dirty="0">
                <a:solidFill>
                  <a:srgbClr val="002060"/>
                </a:solidFill>
              </a:rPr>
            </a:br>
            <a:r>
              <a:rPr lang="tr-TR" dirty="0">
                <a:solidFill>
                  <a:srgbClr val="002060"/>
                </a:solidFill>
              </a:rPr>
              <a:t>• Gerekli olan yetenek ve </a:t>
            </a:r>
            <a:r>
              <a:rPr lang="tr-TR" dirty="0" smtClean="0">
                <a:solidFill>
                  <a:srgbClr val="002060"/>
                </a:solidFill>
              </a:rPr>
              <a:t>sorumlulukları saptamak</a:t>
            </a: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</a:rPr>
              <a:t> </a:t>
            </a:r>
            <a:br>
              <a:rPr lang="tr-TR" dirty="0">
                <a:solidFill>
                  <a:srgbClr val="002060"/>
                </a:solidFill>
              </a:rPr>
            </a:br>
            <a:r>
              <a:rPr lang="tr-TR" dirty="0">
                <a:solidFill>
                  <a:srgbClr val="002060"/>
                </a:solidFill>
              </a:rPr>
              <a:t>• İşin diğer işlerle ilişkisini belirlemek </a:t>
            </a: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</a:rPr>
              <a:t/>
            </a:r>
            <a:br>
              <a:rPr lang="tr-TR" dirty="0">
                <a:solidFill>
                  <a:srgbClr val="002060"/>
                </a:solidFill>
              </a:rPr>
            </a:br>
            <a:r>
              <a:rPr lang="tr-TR" dirty="0">
                <a:solidFill>
                  <a:srgbClr val="002060"/>
                </a:solidFill>
              </a:rPr>
              <a:t>• İş şartlarını çalışanlar açısından belirli hale getirmek</a:t>
            </a:r>
            <a:r>
              <a:rPr lang="tr-T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774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262</TotalTime>
  <Words>266</Words>
  <Application>Microsoft Office PowerPoint</Application>
  <PresentationFormat>Ekran Gösterisi (4:3)</PresentationFormat>
  <Paragraphs>42</Paragraphs>
  <Slides>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</vt:lpstr>
      <vt:lpstr>Calibri</vt:lpstr>
      <vt:lpstr>Franklin Gothic Book</vt:lpstr>
      <vt:lpstr>Franklin Gothic Medium</vt:lpstr>
      <vt:lpstr>Wingdings 2</vt:lpstr>
      <vt:lpstr>Gezinti</vt:lpstr>
      <vt:lpstr>    GÖREV TANIMI HAZIRLAMA Bilgilendirme TOPLANTISI    Strateji Geliştirme Daire Başkanlığı 27.07.2017</vt:lpstr>
      <vt:lpstr>PowerPoint Sunusu</vt:lpstr>
      <vt:lpstr>PowerPoint Sunusu</vt:lpstr>
      <vt:lpstr>PowerPoint Sunusu</vt:lpstr>
      <vt:lpstr>PowerPoint Sunusu</vt:lpstr>
      <vt:lpstr>PowerPoint Sunusu</vt:lpstr>
      <vt:lpstr>Görev Tanımı</vt:lpstr>
      <vt:lpstr>Görev tanımlarının hazırlanması ve hazırlanmasında dikkat edilecek hususlar</vt:lpstr>
      <vt:lpstr> Görev Tanımının Amaçları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Windows7</dc:creator>
  <cp:lastModifiedBy>User</cp:lastModifiedBy>
  <cp:revision>52</cp:revision>
  <dcterms:created xsi:type="dcterms:W3CDTF">2017-07-26T08:07:35Z</dcterms:created>
  <dcterms:modified xsi:type="dcterms:W3CDTF">2017-07-31T07:25:38Z</dcterms:modified>
</cp:coreProperties>
</file>